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71" r:id="rId17"/>
    <p:sldId id="261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689A1-B8E0-41E1-9064-40E9B60BCAA5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113C2-0B09-40A0-8758-8209D857D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3C2-0B09-40A0-8758-8209D857D3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3C2-0B09-40A0-8758-8209D857D3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3C2-0B09-40A0-8758-8209D857D3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3C2-0B09-40A0-8758-8209D857D3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3C2-0B09-40A0-8758-8209D857D3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3C2-0B09-40A0-8758-8209D857D3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3C2-0B09-40A0-8758-8209D857D3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113C2-0B09-40A0-8758-8209D857D3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AOMIP/ 1</a:t>
            </a:r>
            <a:r>
              <a:rPr lang="en-US" baseline="30000" dirty="0" smtClean="0"/>
              <a:t>st</a:t>
            </a:r>
            <a:r>
              <a:rPr lang="en-US" dirty="0" smtClean="0"/>
              <a:t>  FAMOS meeting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16th AOMIP/ 1st  FAMOS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16th AOMIP/ 1st  FAMOS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EE34EA0-84D5-479D-998F-CD662681C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AOMIP/ 1</a:t>
            </a:r>
            <a:r>
              <a:rPr lang="en-US" baseline="30000" dirty="0" smtClean="0"/>
              <a:t>st</a:t>
            </a:r>
            <a:r>
              <a:rPr lang="en-US" dirty="0" smtClean="0"/>
              <a:t>  FAMOS meeting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16th AOMIP/ 1st  FAMOS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16th AOMIP/ 1st  FAMOS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16th AOMIP/ 1st  FAMOS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16th AOMIP/ 1st  FAMOS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16th AOMIP/ 1st  FAMOS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16th AOMIP/ 1st  FAMOS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16th AOMIP/ 1st  FAMOS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76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63496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i="1" u="sng" dirty="0"/>
              <a:t>Preliminary</a:t>
            </a:r>
            <a:r>
              <a:rPr lang="en-US" i="1" dirty="0"/>
              <a:t> Evaluations of the Navy's ACNFS versus NASA </a:t>
            </a:r>
            <a:r>
              <a:rPr lang="en-US" i="1" dirty="0" err="1"/>
              <a:t>IceBridge</a:t>
            </a:r>
            <a:r>
              <a:rPr lang="en-US" i="1" dirty="0"/>
              <a:t>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19271"/>
            <a:ext cx="8686800" cy="1219200"/>
          </a:xfrm>
        </p:spPr>
        <p:txBody>
          <a:bodyPr>
            <a:normAutofit/>
          </a:bodyPr>
          <a:lstStyle/>
          <a:p>
            <a:r>
              <a:rPr lang="en-US" sz="2400" dirty="0"/>
              <a:t>David </a:t>
            </a:r>
            <a:r>
              <a:rPr lang="en-US" sz="2400" dirty="0" smtClean="0"/>
              <a:t>Hebert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Richard </a:t>
            </a:r>
            <a:r>
              <a:rPr lang="en-US" sz="2400" dirty="0" smtClean="0"/>
              <a:t>Allard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Pamela Posey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Alan </a:t>
            </a:r>
            <a:r>
              <a:rPr lang="en-US" sz="2400" dirty="0" smtClean="0"/>
              <a:t>Wallcraft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Joseph Metzger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Ole </a:t>
            </a:r>
            <a:r>
              <a:rPr lang="en-US" sz="2400" dirty="0"/>
              <a:t>Martin </a:t>
            </a:r>
            <a:r>
              <a:rPr lang="en-US" sz="2400" dirty="0" smtClean="0"/>
              <a:t>Smedstad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Michael Phelps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Sinead Farrell</a:t>
            </a:r>
            <a:r>
              <a:rPr lang="en-US" sz="2400" baseline="30000" dirty="0" smtClean="0"/>
              <a:t>4</a:t>
            </a:r>
            <a:endParaRPr lang="en-US" sz="2400" baseline="30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6670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Naval Research Lab, Oceanography Division, </a:t>
            </a:r>
            <a:r>
              <a:rPr lang="en-US" dirty="0" err="1"/>
              <a:t>Stennis</a:t>
            </a:r>
            <a:r>
              <a:rPr lang="en-US" dirty="0"/>
              <a:t> Space Center</a:t>
            </a:r>
          </a:p>
          <a:p>
            <a:r>
              <a:rPr lang="en-US" baseline="30000" dirty="0"/>
              <a:t>2</a:t>
            </a:r>
            <a:r>
              <a:rPr lang="en-US" dirty="0"/>
              <a:t>QinetiQ North America, </a:t>
            </a:r>
            <a:r>
              <a:rPr lang="en-US" dirty="0" err="1"/>
              <a:t>Stennis</a:t>
            </a:r>
            <a:r>
              <a:rPr lang="en-US" dirty="0"/>
              <a:t> Space Center</a:t>
            </a:r>
          </a:p>
          <a:p>
            <a:r>
              <a:rPr lang="en-US" baseline="30000" dirty="0"/>
              <a:t>3</a:t>
            </a:r>
            <a:r>
              <a:rPr lang="en-US" dirty="0"/>
              <a:t>Jacobs Engineering, </a:t>
            </a:r>
            <a:r>
              <a:rPr lang="en-US" dirty="0" err="1"/>
              <a:t>Stennis</a:t>
            </a:r>
            <a:r>
              <a:rPr lang="en-US" dirty="0"/>
              <a:t> Space Center</a:t>
            </a:r>
          </a:p>
          <a:p>
            <a:r>
              <a:rPr lang="en-US" baseline="30000" dirty="0"/>
              <a:t>4</a:t>
            </a:r>
            <a:r>
              <a:rPr lang="en-US" dirty="0"/>
              <a:t>ESSIC/CICS/University of Maryland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pic>
        <p:nvPicPr>
          <p:cNvPr id="11" name="Content Placeholder 10" descr="All_thickness_2012032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59" r="8333" b="4312"/>
          <a:stretch>
            <a:fillRect/>
          </a:stretch>
        </p:blipFill>
        <p:spPr>
          <a:xfrm>
            <a:off x="152400" y="685800"/>
            <a:ext cx="4432007" cy="2743200"/>
          </a:xfrm>
        </p:spPr>
      </p:pic>
      <p:pic>
        <p:nvPicPr>
          <p:cNvPr id="12" name="Picture 11" descr="All_snow_20120322.png"/>
          <p:cNvPicPr>
            <a:picLocks noChangeAspect="1"/>
          </p:cNvPicPr>
          <p:nvPr/>
        </p:nvPicPr>
        <p:blipFill>
          <a:blip r:embed="rId4" cstate="print"/>
          <a:srcRect l="9129" r="9130" b="3329"/>
          <a:stretch>
            <a:fillRect/>
          </a:stretch>
        </p:blipFill>
        <p:spPr>
          <a:xfrm>
            <a:off x="152400" y="3505200"/>
            <a:ext cx="4419600" cy="2743200"/>
          </a:xfrm>
          <a:prstGeom prst="rect">
            <a:avLst/>
          </a:prstGeom>
        </p:spPr>
      </p:pic>
      <p:pic>
        <p:nvPicPr>
          <p:cNvPr id="13" name="Picture 12" descr="All_Tsfc_20120322.png"/>
          <p:cNvPicPr>
            <a:picLocks noChangeAspect="1"/>
          </p:cNvPicPr>
          <p:nvPr/>
        </p:nvPicPr>
        <p:blipFill>
          <a:blip r:embed="rId5" cstate="print"/>
          <a:srcRect l="8241" r="9130" b="4996"/>
          <a:stretch>
            <a:fillRect/>
          </a:stretch>
        </p:blipFill>
        <p:spPr>
          <a:xfrm>
            <a:off x="4668058" y="3505200"/>
            <a:ext cx="4475942" cy="2743200"/>
          </a:xfrm>
          <a:prstGeom prst="rect">
            <a:avLst/>
          </a:prstGeom>
        </p:spPr>
      </p:pic>
      <p:pic>
        <p:nvPicPr>
          <p:cNvPr id="15" name="Picture 14" descr="IceBridge2012_track_20120322.png"/>
          <p:cNvPicPr>
            <a:picLocks noChangeAspect="1"/>
          </p:cNvPicPr>
          <p:nvPr/>
        </p:nvPicPr>
        <p:blipFill>
          <a:blip r:embed="rId6" cstate="print"/>
          <a:srcRect l="12249" t="10000" r="8918" b="12222"/>
          <a:stretch>
            <a:fillRect/>
          </a:stretch>
        </p:blipFill>
        <p:spPr>
          <a:xfrm>
            <a:off x="5181600" y="685800"/>
            <a:ext cx="2737758" cy="26991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pic>
        <p:nvPicPr>
          <p:cNvPr id="14" name="Content Placeholder 13" descr="All_thickness_2012032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259" r="8333" b="4312"/>
          <a:stretch>
            <a:fillRect/>
          </a:stretch>
        </p:blipFill>
        <p:spPr>
          <a:xfrm>
            <a:off x="152400" y="609600"/>
            <a:ext cx="4432007" cy="2743200"/>
          </a:xfrm>
        </p:spPr>
      </p:pic>
      <p:pic>
        <p:nvPicPr>
          <p:cNvPr id="16" name="Picture 15" descr="All_snow_20120323.png"/>
          <p:cNvPicPr>
            <a:picLocks noChangeAspect="1"/>
          </p:cNvPicPr>
          <p:nvPr/>
        </p:nvPicPr>
        <p:blipFill>
          <a:blip r:embed="rId4" cstate="print"/>
          <a:srcRect l="9129" r="9130" b="4996"/>
          <a:stretch>
            <a:fillRect/>
          </a:stretch>
        </p:blipFill>
        <p:spPr>
          <a:xfrm>
            <a:off x="152400" y="3505200"/>
            <a:ext cx="4427814" cy="2743200"/>
          </a:xfrm>
          <a:prstGeom prst="rect">
            <a:avLst/>
          </a:prstGeom>
        </p:spPr>
      </p:pic>
      <p:pic>
        <p:nvPicPr>
          <p:cNvPr id="17" name="Picture 16" descr="All_Tsfc_20120323.png"/>
          <p:cNvPicPr>
            <a:picLocks noChangeAspect="1"/>
          </p:cNvPicPr>
          <p:nvPr/>
        </p:nvPicPr>
        <p:blipFill>
          <a:blip r:embed="rId5" cstate="print"/>
          <a:srcRect l="8241" r="9130" b="4996"/>
          <a:stretch>
            <a:fillRect/>
          </a:stretch>
        </p:blipFill>
        <p:spPr>
          <a:xfrm>
            <a:off x="4668058" y="3505200"/>
            <a:ext cx="4475942" cy="2743200"/>
          </a:xfrm>
          <a:prstGeom prst="rect">
            <a:avLst/>
          </a:prstGeom>
        </p:spPr>
      </p:pic>
      <p:pic>
        <p:nvPicPr>
          <p:cNvPr id="18" name="Picture 17" descr="IceBridge2012_track_20120323.png"/>
          <p:cNvPicPr>
            <a:picLocks noChangeAspect="1"/>
          </p:cNvPicPr>
          <p:nvPr/>
        </p:nvPicPr>
        <p:blipFill>
          <a:blip r:embed="rId6" cstate="print"/>
          <a:srcRect l="12249" t="38739" r="8918" b="12222"/>
          <a:stretch>
            <a:fillRect/>
          </a:stretch>
        </p:blipFill>
        <p:spPr>
          <a:xfrm>
            <a:off x="5105400" y="1155357"/>
            <a:ext cx="3657600" cy="227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pic>
        <p:nvPicPr>
          <p:cNvPr id="11" name="Content Placeholder 10" descr="All_thickness_2012032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333" r="8333" b="4312"/>
          <a:stretch>
            <a:fillRect/>
          </a:stretch>
        </p:blipFill>
        <p:spPr>
          <a:xfrm>
            <a:off x="152401" y="609600"/>
            <a:ext cx="4419600" cy="2743200"/>
          </a:xfrm>
        </p:spPr>
      </p:pic>
      <p:pic>
        <p:nvPicPr>
          <p:cNvPr id="12" name="Picture 11" descr="All_snow_20120326.png"/>
          <p:cNvPicPr>
            <a:picLocks noChangeAspect="1"/>
          </p:cNvPicPr>
          <p:nvPr/>
        </p:nvPicPr>
        <p:blipFill>
          <a:blip r:embed="rId4" cstate="print"/>
          <a:srcRect l="9129" r="9130" b="4996"/>
          <a:stretch>
            <a:fillRect/>
          </a:stretch>
        </p:blipFill>
        <p:spPr>
          <a:xfrm>
            <a:off x="144186" y="3505200"/>
            <a:ext cx="4427814" cy="2743200"/>
          </a:xfrm>
          <a:prstGeom prst="rect">
            <a:avLst/>
          </a:prstGeom>
        </p:spPr>
      </p:pic>
      <p:pic>
        <p:nvPicPr>
          <p:cNvPr id="13" name="Picture 12" descr="All_Tsfc_20120326.png"/>
          <p:cNvPicPr>
            <a:picLocks noChangeAspect="1"/>
          </p:cNvPicPr>
          <p:nvPr/>
        </p:nvPicPr>
        <p:blipFill>
          <a:blip r:embed="rId5" cstate="print"/>
          <a:srcRect l="8241" r="9130" b="4996"/>
          <a:stretch>
            <a:fillRect/>
          </a:stretch>
        </p:blipFill>
        <p:spPr>
          <a:xfrm>
            <a:off x="4648200" y="3505200"/>
            <a:ext cx="4475942" cy="2743200"/>
          </a:xfrm>
          <a:prstGeom prst="rect">
            <a:avLst/>
          </a:prstGeom>
        </p:spPr>
      </p:pic>
      <p:pic>
        <p:nvPicPr>
          <p:cNvPr id="15" name="Picture 14" descr="IceBridge2012_track_20120326.png"/>
          <p:cNvPicPr>
            <a:picLocks noChangeAspect="1"/>
          </p:cNvPicPr>
          <p:nvPr/>
        </p:nvPicPr>
        <p:blipFill>
          <a:blip r:embed="rId6" cstate="print"/>
          <a:srcRect l="28845" t="37953" r="8918" b="12222"/>
          <a:stretch>
            <a:fillRect/>
          </a:stretch>
        </p:blipFill>
        <p:spPr>
          <a:xfrm>
            <a:off x="5029200" y="914400"/>
            <a:ext cx="3048000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pic>
        <p:nvPicPr>
          <p:cNvPr id="14" name="Content Placeholder 13" descr="All_thickness_2012032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333" r="9259" b="4312"/>
          <a:stretch>
            <a:fillRect/>
          </a:stretch>
        </p:blipFill>
        <p:spPr>
          <a:xfrm>
            <a:off x="152400" y="685800"/>
            <a:ext cx="4432007" cy="2743200"/>
          </a:xfrm>
        </p:spPr>
      </p:pic>
      <p:pic>
        <p:nvPicPr>
          <p:cNvPr id="16" name="Picture 15" descr="All_snow_20120327.png"/>
          <p:cNvPicPr>
            <a:picLocks noChangeAspect="1"/>
          </p:cNvPicPr>
          <p:nvPr/>
        </p:nvPicPr>
        <p:blipFill>
          <a:blip r:embed="rId4" cstate="print"/>
          <a:srcRect l="8241" r="9130" b="4996"/>
          <a:stretch>
            <a:fillRect/>
          </a:stretch>
        </p:blipFill>
        <p:spPr>
          <a:xfrm>
            <a:off x="148194" y="3505200"/>
            <a:ext cx="4475942" cy="2743200"/>
          </a:xfrm>
          <a:prstGeom prst="rect">
            <a:avLst/>
          </a:prstGeom>
        </p:spPr>
      </p:pic>
      <p:pic>
        <p:nvPicPr>
          <p:cNvPr id="17" name="Picture 16" descr="All_Tsfc_20120327.png"/>
          <p:cNvPicPr>
            <a:picLocks noChangeAspect="1"/>
          </p:cNvPicPr>
          <p:nvPr/>
        </p:nvPicPr>
        <p:blipFill>
          <a:blip r:embed="rId5" cstate="print"/>
          <a:srcRect l="8241" r="9130" b="4996"/>
          <a:stretch>
            <a:fillRect/>
          </a:stretch>
        </p:blipFill>
        <p:spPr>
          <a:xfrm>
            <a:off x="4668058" y="3505200"/>
            <a:ext cx="4475942" cy="2743200"/>
          </a:xfrm>
          <a:prstGeom prst="rect">
            <a:avLst/>
          </a:prstGeom>
        </p:spPr>
      </p:pic>
      <p:pic>
        <p:nvPicPr>
          <p:cNvPr id="18" name="Picture 17" descr="IceBridge2012_track_20120327.png"/>
          <p:cNvPicPr>
            <a:picLocks noChangeAspect="1"/>
          </p:cNvPicPr>
          <p:nvPr/>
        </p:nvPicPr>
        <p:blipFill>
          <a:blip r:embed="rId6" cstate="print"/>
          <a:srcRect l="46304" t="36607" r="8954" b="12222"/>
          <a:stretch>
            <a:fillRect/>
          </a:stretch>
        </p:blipFill>
        <p:spPr>
          <a:xfrm>
            <a:off x="5410200" y="642257"/>
            <a:ext cx="2438400" cy="2786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pic>
        <p:nvPicPr>
          <p:cNvPr id="11" name="Content Placeholder 10" descr="All_thickness_2012032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333" r="9259" b="4312"/>
          <a:stretch>
            <a:fillRect/>
          </a:stretch>
        </p:blipFill>
        <p:spPr>
          <a:xfrm>
            <a:off x="152400" y="685800"/>
            <a:ext cx="4432007" cy="2743200"/>
          </a:xfrm>
        </p:spPr>
      </p:pic>
      <p:pic>
        <p:nvPicPr>
          <p:cNvPr id="12" name="Picture 11" descr="All_snow_20120328.png"/>
          <p:cNvPicPr>
            <a:picLocks noChangeAspect="1"/>
          </p:cNvPicPr>
          <p:nvPr/>
        </p:nvPicPr>
        <p:blipFill>
          <a:blip r:embed="rId4" cstate="print"/>
          <a:srcRect l="9129" r="9130" b="4996"/>
          <a:stretch>
            <a:fillRect/>
          </a:stretch>
        </p:blipFill>
        <p:spPr>
          <a:xfrm>
            <a:off x="152400" y="3505200"/>
            <a:ext cx="4427814" cy="2743200"/>
          </a:xfrm>
          <a:prstGeom prst="rect">
            <a:avLst/>
          </a:prstGeom>
        </p:spPr>
      </p:pic>
      <p:pic>
        <p:nvPicPr>
          <p:cNvPr id="13" name="Picture 12" descr="All_Tsfc_20120328.png"/>
          <p:cNvPicPr>
            <a:picLocks noChangeAspect="1"/>
          </p:cNvPicPr>
          <p:nvPr/>
        </p:nvPicPr>
        <p:blipFill>
          <a:blip r:embed="rId5" cstate="print"/>
          <a:srcRect l="8241" r="9130" b="4996"/>
          <a:stretch>
            <a:fillRect/>
          </a:stretch>
        </p:blipFill>
        <p:spPr>
          <a:xfrm>
            <a:off x="4668058" y="3505200"/>
            <a:ext cx="4475942" cy="2743200"/>
          </a:xfrm>
          <a:prstGeom prst="rect">
            <a:avLst/>
          </a:prstGeom>
        </p:spPr>
      </p:pic>
      <p:pic>
        <p:nvPicPr>
          <p:cNvPr id="15" name="Picture 14" descr="IceBridge2012_track_20120328.png"/>
          <p:cNvPicPr>
            <a:picLocks noChangeAspect="1"/>
          </p:cNvPicPr>
          <p:nvPr/>
        </p:nvPicPr>
        <p:blipFill>
          <a:blip r:embed="rId6" cstate="print"/>
          <a:srcRect l="42078" t="36607" r="8918" b="12222"/>
          <a:stretch>
            <a:fillRect/>
          </a:stretch>
        </p:blipFill>
        <p:spPr>
          <a:xfrm>
            <a:off x="5410200" y="725557"/>
            <a:ext cx="2590800" cy="27034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pic>
        <p:nvPicPr>
          <p:cNvPr id="16" name="Picture 15" descr="All_snow_20120329.png"/>
          <p:cNvPicPr>
            <a:picLocks noChangeAspect="1"/>
          </p:cNvPicPr>
          <p:nvPr/>
        </p:nvPicPr>
        <p:blipFill>
          <a:blip r:embed="rId3" cstate="print"/>
          <a:srcRect l="9129" r="9130" b="4996"/>
          <a:stretch>
            <a:fillRect/>
          </a:stretch>
        </p:blipFill>
        <p:spPr>
          <a:xfrm>
            <a:off x="152400" y="3505200"/>
            <a:ext cx="4427814" cy="2743200"/>
          </a:xfrm>
          <a:prstGeom prst="rect">
            <a:avLst/>
          </a:prstGeom>
        </p:spPr>
      </p:pic>
      <p:pic>
        <p:nvPicPr>
          <p:cNvPr id="19" name="Picture 18" descr="All_Tsfc_20120329.png"/>
          <p:cNvPicPr>
            <a:picLocks noChangeAspect="1"/>
          </p:cNvPicPr>
          <p:nvPr/>
        </p:nvPicPr>
        <p:blipFill>
          <a:blip r:embed="rId4" cstate="print"/>
          <a:srcRect l="8241" r="9130" b="4996"/>
          <a:stretch>
            <a:fillRect/>
          </a:stretch>
        </p:blipFill>
        <p:spPr>
          <a:xfrm>
            <a:off x="4668058" y="3505200"/>
            <a:ext cx="4475942" cy="2743200"/>
          </a:xfrm>
          <a:prstGeom prst="rect">
            <a:avLst/>
          </a:prstGeom>
        </p:spPr>
      </p:pic>
      <p:pic>
        <p:nvPicPr>
          <p:cNvPr id="20" name="Picture 19" descr="IceBridge2012_track_20120329.png"/>
          <p:cNvPicPr>
            <a:picLocks noChangeAspect="1"/>
          </p:cNvPicPr>
          <p:nvPr/>
        </p:nvPicPr>
        <p:blipFill>
          <a:blip r:embed="rId5" cstate="print"/>
          <a:srcRect l="33845" t="39568" r="8918" b="12222"/>
          <a:stretch>
            <a:fillRect/>
          </a:stretch>
        </p:blipFill>
        <p:spPr>
          <a:xfrm>
            <a:off x="4994564" y="834380"/>
            <a:ext cx="3082636" cy="2594620"/>
          </a:xfrm>
          <a:prstGeom prst="rect">
            <a:avLst/>
          </a:prstGeom>
        </p:spPr>
      </p:pic>
      <p:pic>
        <p:nvPicPr>
          <p:cNvPr id="22" name="Content Placeholder 21" descr="All_thickness_20120329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10185" r="8333" b="4312"/>
          <a:stretch>
            <a:fillRect/>
          </a:stretch>
        </p:blipFill>
        <p:spPr>
          <a:xfrm>
            <a:off x="152400" y="685800"/>
            <a:ext cx="4419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pic>
        <p:nvPicPr>
          <p:cNvPr id="12" name="Content Placeholder 11" descr="All_snow_201204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59" r="8333" b="4312"/>
          <a:stretch>
            <a:fillRect/>
          </a:stretch>
        </p:blipFill>
        <p:spPr>
          <a:xfrm>
            <a:off x="152400" y="3581400"/>
            <a:ext cx="4432007" cy="2743200"/>
          </a:xfrm>
        </p:spPr>
      </p:pic>
      <p:pic>
        <p:nvPicPr>
          <p:cNvPr id="13" name="Picture 12" descr="All_thickness_20120402.png"/>
          <p:cNvPicPr>
            <a:picLocks noChangeAspect="1"/>
          </p:cNvPicPr>
          <p:nvPr/>
        </p:nvPicPr>
        <p:blipFill>
          <a:blip r:embed="rId3" cstate="print"/>
          <a:srcRect l="10018" r="9130" b="4996"/>
          <a:stretch>
            <a:fillRect/>
          </a:stretch>
        </p:blipFill>
        <p:spPr>
          <a:xfrm>
            <a:off x="152400" y="762000"/>
            <a:ext cx="4419600" cy="2743200"/>
          </a:xfrm>
          <a:prstGeom prst="rect">
            <a:avLst/>
          </a:prstGeom>
        </p:spPr>
      </p:pic>
      <p:pic>
        <p:nvPicPr>
          <p:cNvPr id="14" name="Picture 13" descr="All_Tsfc_20120402.png"/>
          <p:cNvPicPr>
            <a:picLocks noChangeAspect="1"/>
          </p:cNvPicPr>
          <p:nvPr/>
        </p:nvPicPr>
        <p:blipFill>
          <a:blip r:embed="rId4" cstate="print"/>
          <a:srcRect l="9129" r="9130" b="4996"/>
          <a:stretch>
            <a:fillRect/>
          </a:stretch>
        </p:blipFill>
        <p:spPr>
          <a:xfrm>
            <a:off x="4639986" y="3581400"/>
            <a:ext cx="4427814" cy="2743200"/>
          </a:xfrm>
          <a:prstGeom prst="rect">
            <a:avLst/>
          </a:prstGeom>
        </p:spPr>
      </p:pic>
      <p:pic>
        <p:nvPicPr>
          <p:cNvPr id="15" name="Picture 14" descr="IceBridge2012_track_20120402.png"/>
          <p:cNvPicPr>
            <a:picLocks noChangeAspect="1"/>
          </p:cNvPicPr>
          <p:nvPr/>
        </p:nvPicPr>
        <p:blipFill>
          <a:blip r:embed="rId5" cstate="print"/>
          <a:srcRect l="48979" t="29340" r="9027" b="12222"/>
          <a:stretch>
            <a:fillRect/>
          </a:stretch>
        </p:blipFill>
        <p:spPr>
          <a:xfrm>
            <a:off x="5791200" y="600084"/>
            <a:ext cx="2090615" cy="2907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30763"/>
          </a:xfrm>
        </p:spPr>
        <p:txBody>
          <a:bodyPr/>
          <a:lstStyle/>
          <a:p>
            <a:r>
              <a:rPr lang="en-US" dirty="0" smtClean="0"/>
              <a:t>ACNFS and CICE Stand Alone compared with Ice Bridge sea ice thickness, snow depth, surface temperature</a:t>
            </a:r>
          </a:p>
          <a:p>
            <a:r>
              <a:rPr lang="en-US" dirty="0" smtClean="0"/>
              <a:t>Compared to Ice Bridge:</a:t>
            </a:r>
          </a:p>
          <a:p>
            <a:pPr lvl="1"/>
            <a:r>
              <a:rPr lang="en-US" dirty="0" smtClean="0"/>
              <a:t>Modeled Ice Thickness generally 1-2 m too thick</a:t>
            </a:r>
            <a:endParaRPr lang="en-US" dirty="0" smtClean="0"/>
          </a:p>
          <a:p>
            <a:pPr lvl="1"/>
            <a:r>
              <a:rPr lang="en-US" dirty="0" smtClean="0"/>
              <a:t>Modeled Snow Depth generally 10-20 cm too deep</a:t>
            </a:r>
          </a:p>
          <a:p>
            <a:pPr lvl="1"/>
            <a:r>
              <a:rPr lang="en-US" dirty="0" smtClean="0"/>
              <a:t>Surface Temp ± 5⁰C, follows Ice Bridge pattern</a:t>
            </a:r>
          </a:p>
          <a:p>
            <a:r>
              <a:rPr lang="en-US" dirty="0" smtClean="0"/>
              <a:t>Longer runs needed to see differences due to precipitation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30763"/>
          </a:xfrm>
        </p:spPr>
        <p:txBody>
          <a:bodyPr/>
          <a:lstStyle/>
          <a:p>
            <a:r>
              <a:rPr lang="en-US" dirty="0" smtClean="0"/>
              <a:t>Precipitation comparisons</a:t>
            </a:r>
          </a:p>
          <a:p>
            <a:pPr lvl="1"/>
            <a:r>
              <a:rPr lang="en-US" dirty="0" smtClean="0"/>
              <a:t>Climatology vs. NOGAPS</a:t>
            </a:r>
          </a:p>
          <a:p>
            <a:pPr lvl="1"/>
            <a:r>
              <a:rPr lang="en-US" dirty="0" smtClean="0"/>
              <a:t>Different snow, different </a:t>
            </a:r>
            <a:r>
              <a:rPr lang="en-US" dirty="0" err="1" smtClean="0"/>
              <a:t>albedo</a:t>
            </a:r>
            <a:r>
              <a:rPr lang="en-US" dirty="0" smtClean="0"/>
              <a:t> (Melt ponds?)</a:t>
            </a:r>
          </a:p>
          <a:p>
            <a:r>
              <a:rPr lang="en-US" dirty="0" smtClean="0"/>
              <a:t>Assimilation</a:t>
            </a:r>
          </a:p>
          <a:p>
            <a:pPr lvl="1"/>
            <a:r>
              <a:rPr lang="en-US" dirty="0" smtClean="0"/>
              <a:t>Will change in observed snow depth help forecast?</a:t>
            </a:r>
          </a:p>
          <a:p>
            <a:pPr lvl="1"/>
            <a:r>
              <a:rPr lang="en-US" dirty="0" smtClean="0"/>
              <a:t>Thermodynamics?</a:t>
            </a:r>
          </a:p>
          <a:p>
            <a:pPr lvl="1"/>
            <a:r>
              <a:rPr lang="en-US" dirty="0" smtClean="0"/>
              <a:t>Surface temp impact on modeled ice thickness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ACNFS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0292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Domain: 40-90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N</a:t>
            </a:r>
          </a:p>
          <a:p>
            <a:r>
              <a:rPr lang="en-US" sz="2800" dirty="0" smtClean="0"/>
              <a:t>High resolution: 3.5 km at pole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ssimilation of ocean and ice </a:t>
            </a:r>
          </a:p>
          <a:p>
            <a:r>
              <a:rPr lang="en-US" sz="2800" dirty="0" smtClean="0"/>
              <a:t>5 day forecast daily</a:t>
            </a:r>
          </a:p>
          <a:p>
            <a:pPr>
              <a:buSzPct val="109000"/>
            </a:pPr>
            <a:r>
              <a:rPr lang="en-US" sz="2800" dirty="0" smtClean="0"/>
              <a:t>ACNFS consists of :</a:t>
            </a:r>
          </a:p>
          <a:p>
            <a:pPr>
              <a:buFontTx/>
              <a:buNone/>
            </a:pPr>
            <a:r>
              <a:rPr lang="en-US" sz="2800" dirty="0" smtClean="0"/>
              <a:t>    - Ice Model - CICE</a:t>
            </a:r>
          </a:p>
          <a:p>
            <a:pPr>
              <a:buFontTx/>
              <a:buNone/>
            </a:pPr>
            <a:r>
              <a:rPr lang="en-US" sz="2800" dirty="0" smtClean="0"/>
              <a:t>    - Ocean Model - HYCOM</a:t>
            </a:r>
          </a:p>
          <a:p>
            <a:pPr>
              <a:buFontTx/>
              <a:buNone/>
            </a:pPr>
            <a:r>
              <a:rPr lang="en-US" sz="2800" dirty="0" smtClean="0"/>
              <a:t>    - Data assimilation - NCODA</a:t>
            </a:r>
          </a:p>
          <a:p>
            <a:pPr>
              <a:buFontTx/>
              <a:buNone/>
            </a:pPr>
            <a:r>
              <a:rPr lang="en-US" sz="2800" dirty="0" smtClean="0"/>
              <a:t>    - Forced with 0.5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 NOGAPS</a:t>
            </a:r>
          </a:p>
          <a:p>
            <a:r>
              <a:rPr lang="en-US" sz="2800" dirty="0" smtClean="0"/>
              <a:t>OPTEST completed</a:t>
            </a:r>
          </a:p>
          <a:p>
            <a:pPr>
              <a:buFontTx/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en-US" dirty="0" smtClean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486400" y="1371600"/>
          <a:ext cx="3395133" cy="4343400"/>
        </p:xfrm>
        <a:graphic>
          <a:graphicData uri="http://schemas.openxmlformats.org/presentationml/2006/ole">
            <p:oleObj spid="_x0000_s1026" name="Acrobat Document" r:id="rId3" imgW="3819420" imgH="4886325" progId="AcroExch.Document.11">
              <p:embed/>
            </p:oleObj>
          </a:graphicData>
        </a:graphic>
      </p:graphicFrame>
      <p:sp>
        <p:nvSpPr>
          <p:cNvPr id="20" name="Left-Up Arrow 19"/>
          <p:cNvSpPr/>
          <p:nvPr/>
        </p:nvSpPr>
        <p:spPr>
          <a:xfrm rot="16200000">
            <a:off x="3225311" y="3708888"/>
            <a:ext cx="483578" cy="685800"/>
          </a:xfrm>
          <a:prstGeom prst="leftUp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CICE Standalone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Same horizontal grid as ACNFS</a:t>
            </a:r>
          </a:p>
          <a:p>
            <a:r>
              <a:rPr lang="en-US" dirty="0" smtClean="0"/>
              <a:t>“Standalone”         no HYCOM – no assimilation</a:t>
            </a:r>
          </a:p>
          <a:p>
            <a:r>
              <a:rPr lang="en-US" dirty="0" smtClean="0"/>
              <a:t>Ocean data (T, S, U, V) from daily ACNFS output</a:t>
            </a:r>
          </a:p>
          <a:p>
            <a:r>
              <a:rPr lang="en-US" dirty="0" smtClean="0"/>
              <a:t>Atmospheric forcing from NOGAPS except for precipitation. Several </a:t>
            </a:r>
            <a:r>
              <a:rPr lang="en-US" dirty="0" err="1" smtClean="0"/>
              <a:t>precip</a:t>
            </a:r>
            <a:r>
              <a:rPr lang="en-US" dirty="0" smtClean="0"/>
              <a:t> runs done here: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Climatology (Standard ACNFS)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NOGAPS </a:t>
            </a:r>
            <a:r>
              <a:rPr lang="en-US" dirty="0" smtClean="0"/>
              <a:t>precipitation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Zero</a:t>
            </a:r>
            <a:r>
              <a:rPr lang="en-US" dirty="0" smtClean="0"/>
              <a:t> precipitation</a:t>
            </a:r>
            <a:endParaRPr lang="en-US" dirty="0" smtClean="0"/>
          </a:p>
          <a:p>
            <a:r>
              <a:rPr lang="en-US" dirty="0" smtClean="0"/>
              <a:t>Initialized from ACNFS March 14, 2012. </a:t>
            </a:r>
          </a:p>
          <a:p>
            <a:r>
              <a:rPr lang="en-US" dirty="0" smtClean="0"/>
              <a:t>Run through April </a:t>
            </a:r>
            <a:r>
              <a:rPr lang="en-US" dirty="0" smtClean="0"/>
              <a:t>02</a:t>
            </a:r>
            <a:r>
              <a:rPr lang="en-US" dirty="0" smtClean="0"/>
              <a:t>, </a:t>
            </a:r>
            <a:r>
              <a:rPr lang="en-US" dirty="0" smtClean="0"/>
              <a:t>2012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088104" y="2198077"/>
            <a:ext cx="533400" cy="304800"/>
          </a:xfrm>
          <a:prstGeom prst="righ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IceBridge</a:t>
            </a:r>
            <a:r>
              <a:rPr lang="en-US" dirty="0" smtClean="0"/>
              <a:t> Tracks Spring 2012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Sea Ice Thickness</a:t>
            </a:r>
          </a:p>
          <a:p>
            <a:r>
              <a:rPr lang="en-US" dirty="0" smtClean="0"/>
              <a:t>Snow Thickness</a:t>
            </a:r>
          </a:p>
          <a:p>
            <a:r>
              <a:rPr lang="en-US" dirty="0" smtClean="0"/>
              <a:t>Surface Temperature</a:t>
            </a:r>
            <a:endParaRPr lang="en-US" dirty="0"/>
          </a:p>
        </p:txBody>
      </p:sp>
      <p:pic>
        <p:nvPicPr>
          <p:cNvPr id="11" name="Picture 10" descr="IceBridge2012_tracks2.png"/>
          <p:cNvPicPr>
            <a:picLocks noChangeAspect="1"/>
          </p:cNvPicPr>
          <p:nvPr/>
        </p:nvPicPr>
        <p:blipFill>
          <a:blip r:embed="rId2" cstate="print"/>
          <a:srcRect l="12249" t="8889" r="8918" b="12222"/>
          <a:stretch>
            <a:fillRect/>
          </a:stretch>
        </p:blipFill>
        <p:spPr>
          <a:xfrm>
            <a:off x="4267200" y="1447800"/>
            <a:ext cx="4495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pic>
        <p:nvPicPr>
          <p:cNvPr id="17" name="Content Placeholder 16" descr="All_thickness_201203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3" r="9259" b="4312"/>
          <a:stretch>
            <a:fillRect/>
          </a:stretch>
        </p:blipFill>
        <p:spPr>
          <a:xfrm>
            <a:off x="76199" y="762000"/>
            <a:ext cx="4495801" cy="2743200"/>
          </a:xfrm>
        </p:spPr>
      </p:pic>
      <p:pic>
        <p:nvPicPr>
          <p:cNvPr id="18" name="Picture 17" descr="All_snow_20120314.png"/>
          <p:cNvPicPr>
            <a:picLocks noChangeAspect="1"/>
          </p:cNvPicPr>
          <p:nvPr/>
        </p:nvPicPr>
        <p:blipFill>
          <a:blip r:embed="rId3" cstate="print"/>
          <a:srcRect l="8885" r="8486" b="4992"/>
          <a:stretch>
            <a:fillRect/>
          </a:stretch>
        </p:blipFill>
        <p:spPr>
          <a:xfrm>
            <a:off x="76200" y="3581400"/>
            <a:ext cx="4475747" cy="2743200"/>
          </a:xfrm>
          <a:prstGeom prst="rect">
            <a:avLst/>
          </a:prstGeom>
        </p:spPr>
      </p:pic>
      <p:pic>
        <p:nvPicPr>
          <p:cNvPr id="19" name="Picture 18" descr="All_Tsfc_20120314.png"/>
          <p:cNvPicPr>
            <a:picLocks noChangeAspect="1"/>
          </p:cNvPicPr>
          <p:nvPr/>
        </p:nvPicPr>
        <p:blipFill>
          <a:blip r:embed="rId4" cstate="print"/>
          <a:srcRect l="7996" r="8486" b="4992"/>
          <a:stretch>
            <a:fillRect/>
          </a:stretch>
        </p:blipFill>
        <p:spPr>
          <a:xfrm>
            <a:off x="4620126" y="3581400"/>
            <a:ext cx="4523874" cy="2743200"/>
          </a:xfrm>
          <a:prstGeom prst="rect">
            <a:avLst/>
          </a:prstGeom>
        </p:spPr>
      </p:pic>
      <p:pic>
        <p:nvPicPr>
          <p:cNvPr id="20" name="Picture 19" descr="IceBridge2012_track_20120314.png"/>
          <p:cNvPicPr>
            <a:picLocks noChangeAspect="1"/>
          </p:cNvPicPr>
          <p:nvPr/>
        </p:nvPicPr>
        <p:blipFill>
          <a:blip r:embed="rId5" cstate="print"/>
          <a:srcRect l="12249" t="8708" r="8918" b="12222"/>
          <a:stretch>
            <a:fillRect/>
          </a:stretch>
        </p:blipFill>
        <p:spPr>
          <a:xfrm>
            <a:off x="5257800" y="762000"/>
            <a:ext cx="2736949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pic>
        <p:nvPicPr>
          <p:cNvPr id="11" name="Content Placeholder 10" descr="All_thickness_201203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185" r="8333" b="4312"/>
          <a:stretch>
            <a:fillRect/>
          </a:stretch>
        </p:blipFill>
        <p:spPr>
          <a:xfrm>
            <a:off x="76200" y="762000"/>
            <a:ext cx="4572000" cy="2743200"/>
          </a:xfrm>
        </p:spPr>
      </p:pic>
      <p:pic>
        <p:nvPicPr>
          <p:cNvPr id="12" name="Picture 11" descr="All_snow_20120316.png"/>
          <p:cNvPicPr>
            <a:picLocks noChangeAspect="1"/>
          </p:cNvPicPr>
          <p:nvPr/>
        </p:nvPicPr>
        <p:blipFill>
          <a:blip r:embed="rId3" cstate="print"/>
          <a:srcRect l="8241" r="8241" b="4996"/>
          <a:stretch>
            <a:fillRect/>
          </a:stretch>
        </p:blipFill>
        <p:spPr>
          <a:xfrm>
            <a:off x="76200" y="3581400"/>
            <a:ext cx="4524071" cy="2743200"/>
          </a:xfrm>
          <a:prstGeom prst="rect">
            <a:avLst/>
          </a:prstGeom>
        </p:spPr>
      </p:pic>
      <p:pic>
        <p:nvPicPr>
          <p:cNvPr id="13" name="Picture 12" descr="All_Tsfc_20120316.png"/>
          <p:cNvPicPr>
            <a:picLocks noChangeAspect="1"/>
          </p:cNvPicPr>
          <p:nvPr/>
        </p:nvPicPr>
        <p:blipFill>
          <a:blip r:embed="rId4" cstate="print"/>
          <a:srcRect l="8241" r="9130" b="4996"/>
          <a:stretch>
            <a:fillRect/>
          </a:stretch>
        </p:blipFill>
        <p:spPr>
          <a:xfrm>
            <a:off x="4668058" y="3581400"/>
            <a:ext cx="4475942" cy="2743200"/>
          </a:xfrm>
          <a:prstGeom prst="rect">
            <a:avLst/>
          </a:prstGeom>
        </p:spPr>
      </p:pic>
      <p:pic>
        <p:nvPicPr>
          <p:cNvPr id="15" name="Picture 14" descr="IceBridge2012_track_20120316.png"/>
          <p:cNvPicPr>
            <a:picLocks noChangeAspect="1"/>
          </p:cNvPicPr>
          <p:nvPr/>
        </p:nvPicPr>
        <p:blipFill>
          <a:blip r:embed="rId5" cstate="print"/>
          <a:srcRect l="12249" t="8889" r="7808" b="12222"/>
          <a:stretch>
            <a:fillRect/>
          </a:stretch>
        </p:blipFill>
        <p:spPr>
          <a:xfrm>
            <a:off x="5181600" y="762000"/>
            <a:ext cx="2781837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pic>
        <p:nvPicPr>
          <p:cNvPr id="14" name="Content Placeholder 13" descr="All_thickness_201203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59" r="8333" b="4312"/>
          <a:stretch>
            <a:fillRect/>
          </a:stretch>
        </p:blipFill>
        <p:spPr>
          <a:xfrm>
            <a:off x="76200" y="762000"/>
            <a:ext cx="4495800" cy="2743200"/>
          </a:xfrm>
        </p:spPr>
      </p:pic>
      <p:pic>
        <p:nvPicPr>
          <p:cNvPr id="16" name="Picture 15" descr="All_snow_20120317.png"/>
          <p:cNvPicPr>
            <a:picLocks noChangeAspect="1"/>
          </p:cNvPicPr>
          <p:nvPr/>
        </p:nvPicPr>
        <p:blipFill>
          <a:blip r:embed="rId3" cstate="print"/>
          <a:srcRect l="8241" r="8241" b="4996"/>
          <a:stretch>
            <a:fillRect/>
          </a:stretch>
        </p:blipFill>
        <p:spPr>
          <a:xfrm>
            <a:off x="76200" y="3581400"/>
            <a:ext cx="4524071" cy="2743200"/>
          </a:xfrm>
          <a:prstGeom prst="rect">
            <a:avLst/>
          </a:prstGeom>
        </p:spPr>
      </p:pic>
      <p:pic>
        <p:nvPicPr>
          <p:cNvPr id="17" name="Picture 16" descr="All_Tsfc_20120317.png"/>
          <p:cNvPicPr>
            <a:picLocks noChangeAspect="1"/>
          </p:cNvPicPr>
          <p:nvPr/>
        </p:nvPicPr>
        <p:blipFill>
          <a:blip r:embed="rId4" cstate="print"/>
          <a:srcRect l="8241" r="9130" b="4996"/>
          <a:stretch>
            <a:fillRect/>
          </a:stretch>
        </p:blipFill>
        <p:spPr>
          <a:xfrm>
            <a:off x="4668058" y="3581400"/>
            <a:ext cx="4475942" cy="2743200"/>
          </a:xfrm>
          <a:prstGeom prst="rect">
            <a:avLst/>
          </a:prstGeom>
        </p:spPr>
      </p:pic>
      <p:pic>
        <p:nvPicPr>
          <p:cNvPr id="18" name="Picture 17" descr="IceBridge2012_track_20120317.png"/>
          <p:cNvPicPr>
            <a:picLocks noChangeAspect="1"/>
          </p:cNvPicPr>
          <p:nvPr/>
        </p:nvPicPr>
        <p:blipFill>
          <a:blip r:embed="rId5" cstate="print"/>
          <a:srcRect l="12249" t="8889" r="8918" b="11111"/>
          <a:stretch>
            <a:fillRect/>
          </a:stretch>
        </p:blipFill>
        <p:spPr>
          <a:xfrm>
            <a:off x="5181600" y="762000"/>
            <a:ext cx="2744258" cy="2782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pic>
        <p:nvPicPr>
          <p:cNvPr id="11" name="Content Placeholder 10" descr="All_thickness_201203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59" r="8333" b="4312"/>
          <a:stretch>
            <a:fillRect/>
          </a:stretch>
        </p:blipFill>
        <p:spPr>
          <a:xfrm>
            <a:off x="76200" y="762000"/>
            <a:ext cx="4572000" cy="2743200"/>
          </a:xfrm>
        </p:spPr>
      </p:pic>
      <p:pic>
        <p:nvPicPr>
          <p:cNvPr id="12" name="Picture 11" descr="All_snow_20120319.png"/>
          <p:cNvPicPr>
            <a:picLocks noChangeAspect="1"/>
          </p:cNvPicPr>
          <p:nvPr/>
        </p:nvPicPr>
        <p:blipFill>
          <a:blip r:embed="rId3" cstate="print"/>
          <a:srcRect l="8241" r="8241" b="4996"/>
          <a:stretch>
            <a:fillRect/>
          </a:stretch>
        </p:blipFill>
        <p:spPr>
          <a:xfrm>
            <a:off x="76200" y="3581400"/>
            <a:ext cx="4524071" cy="2743200"/>
          </a:xfrm>
          <a:prstGeom prst="rect">
            <a:avLst/>
          </a:prstGeom>
        </p:spPr>
      </p:pic>
      <p:pic>
        <p:nvPicPr>
          <p:cNvPr id="13" name="Picture 12" descr="All_Tsfc_20120319.png"/>
          <p:cNvPicPr>
            <a:picLocks noChangeAspect="1"/>
          </p:cNvPicPr>
          <p:nvPr/>
        </p:nvPicPr>
        <p:blipFill>
          <a:blip r:embed="rId4" cstate="print"/>
          <a:srcRect l="8241" r="9130" b="4996"/>
          <a:stretch>
            <a:fillRect/>
          </a:stretch>
        </p:blipFill>
        <p:spPr>
          <a:xfrm>
            <a:off x="4668058" y="3581400"/>
            <a:ext cx="4475942" cy="2743200"/>
          </a:xfrm>
          <a:prstGeom prst="rect">
            <a:avLst/>
          </a:prstGeom>
        </p:spPr>
      </p:pic>
      <p:pic>
        <p:nvPicPr>
          <p:cNvPr id="15" name="Picture 14" descr="IceBridge2012_track_20120319.png"/>
          <p:cNvPicPr>
            <a:picLocks noChangeAspect="1"/>
          </p:cNvPicPr>
          <p:nvPr/>
        </p:nvPicPr>
        <p:blipFill>
          <a:blip r:embed="rId5" cstate="print"/>
          <a:srcRect l="12249" t="8889" r="8918" b="12222"/>
          <a:stretch>
            <a:fillRect/>
          </a:stretch>
        </p:blipFill>
        <p:spPr>
          <a:xfrm>
            <a:off x="5257800" y="7620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24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4EA0-84D5-479D-998F-CD662681C75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16</a:t>
            </a:r>
            <a:r>
              <a:rPr lang="en-US" baseline="30000" smtClean="0"/>
              <a:t>th</a:t>
            </a:r>
            <a:r>
              <a:rPr lang="en-US" smtClean="0"/>
              <a:t> AOMIP/ 1</a:t>
            </a:r>
            <a:r>
              <a:rPr lang="en-US" baseline="30000" smtClean="0"/>
              <a:t>st</a:t>
            </a:r>
            <a:r>
              <a:rPr lang="en-US" smtClean="0"/>
              <a:t>  FAMOS meeting</a:t>
            </a:r>
            <a:endParaRPr lang="en-US" dirty="0"/>
          </a:p>
        </p:txBody>
      </p:sp>
      <p:pic>
        <p:nvPicPr>
          <p:cNvPr id="14" name="Content Placeholder 13" descr="All_thickness_2012032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85" r="9259" b="4312"/>
          <a:stretch>
            <a:fillRect/>
          </a:stretch>
        </p:blipFill>
        <p:spPr>
          <a:xfrm>
            <a:off x="87188" y="609600"/>
            <a:ext cx="4484812" cy="2743200"/>
          </a:xfrm>
        </p:spPr>
      </p:pic>
      <p:pic>
        <p:nvPicPr>
          <p:cNvPr id="17" name="Picture 16" descr="All_Tsfc_20120321.png"/>
          <p:cNvPicPr>
            <a:picLocks noChangeAspect="1"/>
          </p:cNvPicPr>
          <p:nvPr/>
        </p:nvPicPr>
        <p:blipFill>
          <a:blip r:embed="rId4" cstate="print"/>
          <a:srcRect l="8241" r="9130" b="4996"/>
          <a:stretch>
            <a:fillRect/>
          </a:stretch>
        </p:blipFill>
        <p:spPr>
          <a:xfrm>
            <a:off x="4668058" y="3505200"/>
            <a:ext cx="4475942" cy="2743200"/>
          </a:xfrm>
          <a:prstGeom prst="rect">
            <a:avLst/>
          </a:prstGeom>
        </p:spPr>
      </p:pic>
      <p:pic>
        <p:nvPicPr>
          <p:cNvPr id="18" name="Picture 17" descr="All_snow_20120321.png"/>
          <p:cNvPicPr>
            <a:picLocks noChangeAspect="1"/>
          </p:cNvPicPr>
          <p:nvPr/>
        </p:nvPicPr>
        <p:blipFill>
          <a:blip r:embed="rId5" cstate="print"/>
          <a:srcRect l="9129" r="9130" b="4996"/>
          <a:stretch>
            <a:fillRect/>
          </a:stretch>
        </p:blipFill>
        <p:spPr>
          <a:xfrm>
            <a:off x="144186" y="3505200"/>
            <a:ext cx="4427814" cy="2743200"/>
          </a:xfrm>
          <a:prstGeom prst="rect">
            <a:avLst/>
          </a:prstGeom>
        </p:spPr>
      </p:pic>
      <p:pic>
        <p:nvPicPr>
          <p:cNvPr id="19" name="Picture 18" descr="IceBridge2012_track_20120321.png"/>
          <p:cNvPicPr>
            <a:picLocks noChangeAspect="1"/>
          </p:cNvPicPr>
          <p:nvPr/>
        </p:nvPicPr>
        <p:blipFill>
          <a:blip r:embed="rId6" cstate="print"/>
          <a:srcRect l="31957" t="32994" r="8918" b="12222"/>
          <a:stretch>
            <a:fillRect/>
          </a:stretch>
        </p:blipFill>
        <p:spPr>
          <a:xfrm>
            <a:off x="5050536" y="762000"/>
            <a:ext cx="2798064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483</Words>
  <Application>Microsoft Office PowerPoint</Application>
  <PresentationFormat>On-screen Show (4:3)</PresentationFormat>
  <Paragraphs>121</Paragraphs>
  <Slides>18</Slides>
  <Notes>8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Preliminary Evaluations of the Navy's ACNFS versus NASA IceBridge Data</vt:lpstr>
      <vt:lpstr>ACNFS</vt:lpstr>
      <vt:lpstr>CICE Standalone</vt:lpstr>
      <vt:lpstr>IceBridge Tracks Spring 2012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Summary</vt:lpstr>
      <vt:lpstr>What’s next?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Hebert</dc:creator>
  <cp:lastModifiedBy>David Hebert</cp:lastModifiedBy>
  <cp:revision>90</cp:revision>
  <dcterms:created xsi:type="dcterms:W3CDTF">2012-10-05T12:30:47Z</dcterms:created>
  <dcterms:modified xsi:type="dcterms:W3CDTF">2012-10-22T21:04:48Z</dcterms:modified>
</cp:coreProperties>
</file>