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71" r:id="rId14"/>
    <p:sldId id="268" r:id="rId15"/>
    <p:sldId id="269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660"/>
  </p:normalViewPr>
  <p:slideViewPr>
    <p:cSldViewPr>
      <p:cViewPr varScale="1">
        <p:scale>
          <a:sx n="42" d="100"/>
          <a:sy n="42" d="100"/>
        </p:scale>
        <p:origin x="-121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9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99A0-FABB-4A98-916B-73E475620093}" type="datetimeFigureOut">
              <a:rPr lang="en-US" smtClean="0"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ED5B-457C-4642-AD94-176DDCB8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Evaluation of Arctic sea ice thickness from Six AOMIP models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82000" cy="198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 Johnson,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Andrey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Proshutinsky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Yevgeny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Nguyen,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Lindsay,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Christian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Haas,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Jinlun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Zhang,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Nikolay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Diansky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Kwok,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Wieslaw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Maslowski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Sirpa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Hakkinen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Igor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Beverly de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Cuevas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OMIP\Evaluation of Sea Ice Thickness\RevisionMaterial\Figures\Figure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97880" cy="69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47244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41910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Coastal Stations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041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Landing Sites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4191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Ice thickness from models &gt; observations at Landing Sites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7400" y="44196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OMIP\Evaluation of Sea Ice Thickness\RevisionMaterial\Figures\Figure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275984" cy="68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76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ULS Data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28584" y="2667000"/>
            <a:ext cx="134216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28584" y="3429000"/>
            <a:ext cx="134216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28584" y="4267200"/>
            <a:ext cx="134216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364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126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BGEP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6800" y="2133600"/>
            <a:ext cx="0" cy="3733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838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esidual magnitude increases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OMIP\Evaluation of Sea Ice Thickness\RevisionMaterial\Figures\Figure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5839776" cy="6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657600" cy="350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LINEAR REGRESSIONS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32 regressions total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28 have slopes &lt;1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29 overestimate “thin” ice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27 underestimate “thick” ice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y=x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crossing at ~2 m (mean)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“thin” &lt; 2m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“thick” &gt; 2 m</a:t>
            </a: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Why to the models generally overestimate thin ice?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eparate “dynamics” from “thermodynamics” using the coastal stations in “fast ice”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 observed mean monthly air temperatures to compute thermodynamic ice thickness 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Zubov’s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1943 formula: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here are 22 cases where observed ice thickness matches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Zubov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estimate for 3 consecutive months or more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22 cases are from 13 stations, 8 years, and 132 months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22 cases are compared to 6 models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11939"/>
              </p:ext>
            </p:extLst>
          </p:nvPr>
        </p:nvGraphicFramePr>
        <p:xfrm>
          <a:off x="2184400" y="3276600"/>
          <a:ext cx="452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260440" imgH="342720" progId="Equation.DSMT4">
                  <p:embed/>
                </p:oleObj>
              </mc:Choice>
              <mc:Fallback>
                <p:oleObj name="Equation" r:id="rId3" imgW="2260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4400" y="3276600"/>
                        <a:ext cx="4521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AOMIP\Evaluation of Sea Ice Thickness\RevisionMaterial\Figures\Figure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-2057400"/>
            <a:ext cx="8300005" cy="97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10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Grey 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Zubov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thermodynamics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Red from stations where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Zubov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equals observed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Red (thick) where thickness starts at  in September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AOMIP\Evaluation of Sea Ice Thickness\RevisionMaterial\Figures\Figure 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353235"/>
            <a:ext cx="8648700" cy="111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53425"/>
            <a:ext cx="524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(thickening) Rate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76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Rate Ratio (model/observed)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2514600"/>
            <a:ext cx="914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868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of observed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 ratio from all models is ~4.5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" y="4267200"/>
            <a:ext cx="1008529" cy="2958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5816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Modeled ice “growth” too fast in Sept. and Oct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95600" y="1295400"/>
            <a:ext cx="99060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02716" y="1016639"/>
            <a:ext cx="275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STD of observed (vertical)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AOMIP\Evaluation of Sea Ice Thickness\RevisionMaterial\Figures\Figure 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353235"/>
            <a:ext cx="8648700" cy="111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Rate Ratio (model/observed)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8" idx="1"/>
          </p:cNvCxnSpPr>
          <p:nvPr/>
        </p:nvCxnSpPr>
        <p:spPr>
          <a:xfrm flipH="1" flipV="1">
            <a:off x="2514601" y="4038600"/>
            <a:ext cx="1219199" cy="1084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396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extreme ratios exceed 8x over observed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52600" y="1905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16764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76600" y="16002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5816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Modeled ice “growth” too fast in Sept. and Oct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53425"/>
            <a:ext cx="524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(thickening) Rate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 from ORCA showing decrease of ice thickness after making “fast ice” immobile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AOMIP\Evaluation of Sea Ice Thickness\RevisionMaterial\Figures\Fig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2624"/>
            <a:ext cx="6781800" cy="5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Models underestimate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ice thicker than ~2 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Models overestimate ice thinner than ~2 m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verestimate occurs in September and October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thickening due to dynamics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ORCA model experiment making “fast ice” immobile reduces model ice thickness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Sea ice parameterization needs improvement in models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Causes of underestimate of thickness for ice &gt; 2 m is future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Question: </a:t>
            </a:r>
            <a:r>
              <a:rPr lang="en-US" sz="2800" dirty="0" smtClean="0"/>
              <a:t>Do the AOMIP model simulations of sea ice thickness agree with observations?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Motivation</a:t>
            </a:r>
          </a:p>
          <a:p>
            <a:pPr lvl="1"/>
            <a:r>
              <a:rPr lang="en-US" sz="2400" dirty="0" smtClean="0"/>
              <a:t>a comparison has not been done previously for multiple models and multiple data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omparisons are essential for model improvement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alidation is essential for science based policy and decision making (IPCC, etc.)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4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sz="2800" dirty="0" smtClean="0"/>
              <a:t>ECCO2 – An Nguyen</a:t>
            </a:r>
          </a:p>
          <a:p>
            <a:r>
              <a:rPr lang="en-US" sz="2800" dirty="0" smtClean="0"/>
              <a:t>GSFC – </a:t>
            </a:r>
            <a:r>
              <a:rPr lang="en-US" sz="2800" dirty="0" err="1" smtClean="0"/>
              <a:t>Sirpa</a:t>
            </a:r>
            <a:r>
              <a:rPr lang="en-US" sz="2800" dirty="0" smtClean="0"/>
              <a:t> </a:t>
            </a:r>
            <a:r>
              <a:rPr lang="en-US" sz="2800" dirty="0" err="1" smtClean="0"/>
              <a:t>Hakkinen</a:t>
            </a:r>
            <a:endParaRPr lang="en-US" sz="2800" dirty="0" smtClean="0"/>
          </a:p>
          <a:p>
            <a:r>
              <a:rPr lang="en-US" sz="2800" dirty="0" smtClean="0"/>
              <a:t>INMOM – </a:t>
            </a:r>
            <a:r>
              <a:rPr lang="en-US" sz="2800" dirty="0" err="1" smtClean="0"/>
              <a:t>Nikolay</a:t>
            </a:r>
            <a:r>
              <a:rPr lang="en-US" sz="2800" dirty="0" smtClean="0"/>
              <a:t> </a:t>
            </a:r>
            <a:r>
              <a:rPr lang="en-US" sz="2800" dirty="0" err="1" smtClean="0"/>
              <a:t>Diansky</a:t>
            </a:r>
            <a:endParaRPr lang="en-US" sz="2800" dirty="0" smtClean="0"/>
          </a:p>
          <a:p>
            <a:r>
              <a:rPr lang="en-US" sz="2800" dirty="0" smtClean="0"/>
              <a:t>ORCA – </a:t>
            </a:r>
            <a:r>
              <a:rPr lang="en-US" sz="2800" dirty="0" err="1" smtClean="0"/>
              <a:t>Yevgeny</a:t>
            </a:r>
            <a:r>
              <a:rPr lang="en-US" sz="2800" dirty="0" smtClean="0"/>
              <a:t> </a:t>
            </a:r>
            <a:r>
              <a:rPr lang="en-US" sz="2800" dirty="0" err="1" smtClean="0"/>
              <a:t>Aksenov</a:t>
            </a:r>
            <a:endParaRPr lang="en-US" sz="2800" dirty="0" smtClean="0"/>
          </a:p>
          <a:p>
            <a:r>
              <a:rPr lang="en-US" sz="2800" dirty="0" smtClean="0"/>
              <a:t>NAME – </a:t>
            </a:r>
            <a:r>
              <a:rPr lang="en-US" sz="2800" dirty="0" err="1" smtClean="0"/>
              <a:t>Wieslaw</a:t>
            </a:r>
            <a:r>
              <a:rPr lang="en-US" sz="2800" dirty="0" smtClean="0"/>
              <a:t> </a:t>
            </a:r>
            <a:r>
              <a:rPr lang="en-US" sz="2800" dirty="0" err="1" smtClean="0"/>
              <a:t>Maslowski</a:t>
            </a:r>
            <a:endParaRPr lang="en-US" sz="2800" dirty="0" smtClean="0"/>
          </a:p>
          <a:p>
            <a:r>
              <a:rPr lang="en-US" sz="2800" dirty="0" smtClean="0"/>
              <a:t>UW – </a:t>
            </a:r>
            <a:r>
              <a:rPr lang="en-US" sz="2800" dirty="0" err="1" smtClean="0"/>
              <a:t>Jinlun</a:t>
            </a:r>
            <a:r>
              <a:rPr lang="en-US" sz="2800" dirty="0" smtClean="0"/>
              <a:t>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ICESat</a:t>
            </a:r>
            <a:r>
              <a:rPr lang="en-US" sz="2800" dirty="0" smtClean="0"/>
              <a:t> – Ron Kwok</a:t>
            </a:r>
          </a:p>
          <a:p>
            <a:r>
              <a:rPr lang="en-US" sz="2800" dirty="0" smtClean="0"/>
              <a:t>Airborne Electromagnetic surveys – Christian Haas</a:t>
            </a:r>
          </a:p>
          <a:p>
            <a:r>
              <a:rPr lang="en-US" sz="2800" dirty="0" smtClean="0"/>
              <a:t>Moorings – </a:t>
            </a:r>
            <a:r>
              <a:rPr lang="en-US" sz="2800" dirty="0" err="1" smtClean="0"/>
              <a:t>Melling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Fahrbach</a:t>
            </a:r>
            <a:r>
              <a:rPr lang="en-US" sz="2800" dirty="0" smtClean="0"/>
              <a:t>, </a:t>
            </a:r>
            <a:r>
              <a:rPr lang="en-US" sz="2800" dirty="0" err="1" smtClean="0"/>
              <a:t>Proshutinsky</a:t>
            </a:r>
            <a:endParaRPr lang="en-US" sz="2800" dirty="0" smtClean="0"/>
          </a:p>
          <a:p>
            <a:r>
              <a:rPr lang="en-US" sz="2800" dirty="0" smtClean="0"/>
              <a:t>Submarine – </a:t>
            </a:r>
            <a:r>
              <a:rPr lang="en-US" sz="2800" dirty="0" err="1" smtClean="0"/>
              <a:t>Rothrock</a:t>
            </a:r>
            <a:r>
              <a:rPr lang="en-US" sz="2800" dirty="0"/>
              <a:t> </a:t>
            </a:r>
            <a:r>
              <a:rPr lang="en-US" sz="2800" dirty="0" smtClean="0"/>
              <a:t>(Lindsay’s CDR)</a:t>
            </a:r>
          </a:p>
          <a:p>
            <a:r>
              <a:rPr lang="en-US" sz="2800" dirty="0" smtClean="0"/>
              <a:t>Coastal Stations – via </a:t>
            </a:r>
            <a:r>
              <a:rPr lang="en-US" sz="2800" dirty="0" err="1" smtClean="0"/>
              <a:t>Andrey</a:t>
            </a:r>
            <a:r>
              <a:rPr lang="en-US" sz="2800" dirty="0" smtClean="0"/>
              <a:t> </a:t>
            </a:r>
            <a:r>
              <a:rPr lang="en-US" sz="2800" dirty="0" err="1" smtClean="0"/>
              <a:t>Proshutinsky</a:t>
            </a:r>
            <a:endParaRPr lang="en-US" sz="2800" dirty="0" smtClean="0"/>
          </a:p>
          <a:p>
            <a:r>
              <a:rPr lang="en-US" sz="2800" dirty="0" smtClean="0"/>
              <a:t>Russian Landing Sites – Romanov atlas and digitized maps by </a:t>
            </a:r>
            <a:r>
              <a:rPr lang="en-US" sz="2800" dirty="0" err="1" smtClean="0"/>
              <a:t>Proshutinsky</a:t>
            </a:r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/>
              <a:t>All data converted to thickness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84752"/>
            <a:ext cx="11462752" cy="14834152"/>
          </a:xfrm>
        </p:spPr>
      </p:pic>
      <p:sp>
        <p:nvSpPr>
          <p:cNvPr id="33" name="Rectangle 32"/>
          <p:cNvSpPr/>
          <p:nvPr/>
        </p:nvSpPr>
        <p:spPr>
          <a:xfrm>
            <a:off x="1066800" y="762000"/>
            <a:ext cx="1371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3505200" y="6553200"/>
            <a:ext cx="17145000" cy="739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298291">
            <a:off x="2061879" y="1177494"/>
            <a:ext cx="4417711" cy="53510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1638"/>
            <a:ext cx="8690264" cy="11246224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324600" y="3733802"/>
            <a:ext cx="1295400" cy="121919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15200" y="4243337"/>
            <a:ext cx="304800" cy="70966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1800" y="3733802"/>
            <a:ext cx="838200" cy="121919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95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coastal stations in fast ice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43400" y="1850918"/>
            <a:ext cx="2628900" cy="968482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1341" y="1057870"/>
            <a:ext cx="264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landings, Romanov Atlas and digitized maps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22" idx="2"/>
          </p:cNvCxnSpPr>
          <p:nvPr/>
        </p:nvCxnSpPr>
        <p:spPr>
          <a:xfrm flipH="1" flipV="1">
            <a:off x="1388718" y="2837329"/>
            <a:ext cx="1583082" cy="8964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9035" y="1637000"/>
            <a:ext cx="209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WHOI Moorings (Beaufort Gyre Experiment -</a:t>
            </a:r>
            <a:r>
              <a:rPr lang="en-US" dirty="0" err="1" smtClean="0"/>
              <a:t>Proshutinsky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371600" y="4243337"/>
            <a:ext cx="990600" cy="0"/>
          </a:xfrm>
          <a:prstGeom prst="straightConnector1">
            <a:avLst/>
          </a:prstGeom>
          <a:ln w="28575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445" y="4050268"/>
            <a:ext cx="134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IOS Moorings (</a:t>
            </a:r>
            <a:r>
              <a:rPr lang="en-US" dirty="0" err="1" smtClean="0"/>
              <a:t>Melling</a:t>
            </a:r>
            <a:r>
              <a:rPr lang="en-US" dirty="0"/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86400" y="54102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43400" y="5715000"/>
            <a:ext cx="252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Alfred Wegener Institute Moorings (</a:t>
            </a:r>
            <a:r>
              <a:rPr lang="en-US" dirty="0" err="1" smtClean="0"/>
              <a:t>Fahrbach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980736" y="-5943600"/>
            <a:ext cx="10648272" cy="691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99365" y="1295400"/>
            <a:ext cx="56763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AOMIP\Evaluation of Sea Ice Thickness\RevisionMaterial\Figures\Figur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689847"/>
            <a:ext cx="8077200" cy="104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86000" y="737176"/>
            <a:ext cx="609600" cy="253942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24600" y="737175"/>
            <a:ext cx="0" cy="444442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253425"/>
            <a:ext cx="7696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Submarine and Airborne EM Stations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AOMIP\Evaluation of Sea Ice Thickness\RevisionMaterial\Figures\Figur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95400"/>
            <a:ext cx="9144000" cy="11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Modified Taylor Diagram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residuals (model-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and correlations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248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“residuals” are model minus observation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OMIP\Evaluation of Sea Ice Thickness\RevisionMaterial\Figures\Figure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97880" cy="69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41910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Coastal Stations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2041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Landing Sites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546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Evaluation of Arctic sea ice thickness from Six AOMIP models</vt:lpstr>
      <vt:lpstr>PowerPoint Presentation</vt:lpstr>
      <vt:lpstr>The Models</vt:lpstr>
      <vt:lpstr>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to the models generally overestimate thin ice?</vt:lpstr>
      <vt:lpstr>PowerPoint Presentation</vt:lpstr>
      <vt:lpstr>PowerPoint Presentation</vt:lpstr>
      <vt:lpstr>PowerPoint Presentation</vt:lpstr>
      <vt:lpstr>Results from ORCA showing decrease of ice thickness after making “fast ice” immobile</vt:lpstr>
      <vt:lpstr>Conclusions</vt:lpstr>
    </vt:vector>
  </TitlesOfParts>
  <Company>School of Fish anc Ocean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Arctic sea ice thickness from Six AOMIP models</dc:title>
  <dc:creator>johnson</dc:creator>
  <cp:lastModifiedBy>Andrey</cp:lastModifiedBy>
  <cp:revision>32</cp:revision>
  <dcterms:created xsi:type="dcterms:W3CDTF">2011-10-27T19:55:50Z</dcterms:created>
  <dcterms:modified xsi:type="dcterms:W3CDTF">2005-08-01T16:19:36Z</dcterms:modified>
</cp:coreProperties>
</file>