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3" r:id="rId4"/>
    <p:sldId id="261" r:id="rId5"/>
    <p:sldId id="260" r:id="rId6"/>
    <p:sldId id="256" r:id="rId7"/>
    <p:sldId id="257" r:id="rId8"/>
    <p:sldId id="267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6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A4BC7-6B38-45CD-B018-1F2FF4B895FB}" type="datetimeFigureOut">
              <a:rPr lang="en-US" smtClean="0"/>
              <a:pPr/>
              <a:t>9/4/2009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02726-14A3-4B74-9E4B-DEA4896A419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02726-14A3-4B74-9E4B-DEA4896A4190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02726-14A3-4B74-9E4B-DEA4896A4190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02726-14A3-4B74-9E4B-DEA4896A4190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02726-14A3-4B74-9E4B-DEA4896A419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02726-14A3-4B74-9E4B-DEA4896A419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02726-14A3-4B74-9E4B-DEA4896A419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02726-14A3-4B74-9E4B-DEA4896A419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02726-14A3-4B74-9E4B-DEA4896A419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02726-14A3-4B74-9E4B-DEA4896A419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02726-14A3-4B74-9E4B-DEA4896A419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02726-14A3-4B74-9E4B-DEA4896A419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BB2E-7AB5-4B0D-88B4-0C765A216997}" type="datetimeFigureOut">
              <a:rPr lang="en-US" smtClean="0"/>
              <a:pPr/>
              <a:t>9/4/2009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6F49-7286-45D0-9C61-40D60C4AAA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BB2E-7AB5-4B0D-88B4-0C765A216997}" type="datetimeFigureOut">
              <a:rPr lang="en-US" smtClean="0"/>
              <a:pPr/>
              <a:t>9/4/2009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6F49-7286-45D0-9C61-40D60C4AAA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BB2E-7AB5-4B0D-88B4-0C765A216997}" type="datetimeFigureOut">
              <a:rPr lang="en-US" smtClean="0"/>
              <a:pPr/>
              <a:t>9/4/2009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6F49-7286-45D0-9C61-40D60C4AAA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BB2E-7AB5-4B0D-88B4-0C765A216997}" type="datetimeFigureOut">
              <a:rPr lang="en-US" smtClean="0"/>
              <a:pPr/>
              <a:t>9/4/2009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6F49-7286-45D0-9C61-40D60C4AAA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BB2E-7AB5-4B0D-88B4-0C765A216997}" type="datetimeFigureOut">
              <a:rPr lang="en-US" smtClean="0"/>
              <a:pPr/>
              <a:t>9/4/2009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6F49-7286-45D0-9C61-40D60C4AAA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BB2E-7AB5-4B0D-88B4-0C765A216997}" type="datetimeFigureOut">
              <a:rPr lang="en-US" smtClean="0"/>
              <a:pPr/>
              <a:t>9/4/2009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6F49-7286-45D0-9C61-40D60C4AAA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BB2E-7AB5-4B0D-88B4-0C765A216997}" type="datetimeFigureOut">
              <a:rPr lang="en-US" smtClean="0"/>
              <a:pPr/>
              <a:t>9/4/2009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6F49-7286-45D0-9C61-40D60C4AAA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BB2E-7AB5-4B0D-88B4-0C765A216997}" type="datetimeFigureOut">
              <a:rPr lang="en-US" smtClean="0"/>
              <a:pPr/>
              <a:t>9/4/2009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6F49-7286-45D0-9C61-40D60C4AAA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BB2E-7AB5-4B0D-88B4-0C765A216997}" type="datetimeFigureOut">
              <a:rPr lang="en-US" smtClean="0"/>
              <a:pPr/>
              <a:t>9/4/2009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6F49-7286-45D0-9C61-40D60C4AAA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BB2E-7AB5-4B0D-88B4-0C765A216997}" type="datetimeFigureOut">
              <a:rPr lang="en-US" smtClean="0"/>
              <a:pPr/>
              <a:t>9/4/2009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6F49-7286-45D0-9C61-40D60C4AAA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2BB2E-7AB5-4B0D-88B4-0C765A216997}" type="datetimeFigureOut">
              <a:rPr lang="en-US" smtClean="0"/>
              <a:pPr/>
              <a:t>9/4/2009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6F49-7286-45D0-9C61-40D60C4AAA4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2BB2E-7AB5-4B0D-88B4-0C765A216997}" type="datetimeFigureOut">
              <a:rPr lang="en-US" smtClean="0"/>
              <a:pPr/>
              <a:t>9/4/2009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C6F49-7286-45D0-9C61-40D60C4AAA4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 50 year reconstruction of FWF from Greenland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Jonathan Bamber, </a:t>
            </a:r>
            <a:r>
              <a:rPr lang="en-GB" dirty="0" err="1" smtClean="0"/>
              <a:t>Michiel</a:t>
            </a:r>
            <a:r>
              <a:rPr lang="en-GB" dirty="0" smtClean="0"/>
              <a:t> van den </a:t>
            </a:r>
            <a:r>
              <a:rPr lang="en-GB" dirty="0" err="1" smtClean="0"/>
              <a:t>Broeke</a:t>
            </a:r>
            <a:r>
              <a:rPr lang="en-GB" dirty="0" smtClean="0"/>
              <a:t>, </a:t>
            </a:r>
            <a:r>
              <a:rPr lang="en-GB" dirty="0" err="1" smtClean="0"/>
              <a:t>Janneke</a:t>
            </a:r>
            <a:r>
              <a:rPr lang="en-GB" dirty="0" smtClean="0"/>
              <a:t> </a:t>
            </a:r>
            <a:r>
              <a:rPr lang="en-GB" dirty="0" err="1" smtClean="0"/>
              <a:t>Ettema</a:t>
            </a:r>
            <a:r>
              <a:rPr lang="en-GB" dirty="0" smtClean="0"/>
              <a:t>, Eric </a:t>
            </a:r>
            <a:r>
              <a:rPr lang="en-GB" dirty="0" err="1" smtClean="0"/>
              <a:t>Rignot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0430" y="5357826"/>
            <a:ext cx="158302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57825" y="5715016"/>
            <a:ext cx="36861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5357826"/>
            <a:ext cx="256889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596" y="142852"/>
            <a:ext cx="1357322" cy="122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RACMO RCM: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285860"/>
            <a:ext cx="3333388" cy="459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4357686" y="32146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GrIS annual FWF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29256" y="1142984"/>
            <a:ext cx="3338592" cy="4786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1538" y="6000768"/>
            <a:ext cx="7502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Ettema</a:t>
            </a:r>
            <a:r>
              <a:rPr lang="en-GB" dirty="0" smtClean="0"/>
              <a:t>, J., et al 2009. Higher surface mass balance of the Greenland ice sheet </a:t>
            </a:r>
          </a:p>
          <a:p>
            <a:r>
              <a:rPr lang="en-GB" dirty="0" smtClean="0"/>
              <a:t>revealed by high-resolution climate </a:t>
            </a:r>
            <a:r>
              <a:rPr lang="en-GB" dirty="0" err="1" smtClean="0"/>
              <a:t>modeling</a:t>
            </a:r>
            <a:r>
              <a:rPr lang="en-GB" dirty="0" smtClean="0"/>
              <a:t>. </a:t>
            </a:r>
            <a:r>
              <a:rPr lang="en-GB" i="1" dirty="0" err="1" smtClean="0"/>
              <a:t>Geophys</a:t>
            </a:r>
            <a:r>
              <a:rPr lang="en-GB" i="1" dirty="0" smtClean="0"/>
              <a:t>. Res. </a:t>
            </a:r>
            <a:r>
              <a:rPr lang="en-GB" i="1" dirty="0" err="1" smtClean="0"/>
              <a:t>Lett</a:t>
            </a:r>
            <a:r>
              <a:rPr lang="en-GB" dirty="0" smtClean="0"/>
              <a:t>. </a:t>
            </a:r>
            <a:r>
              <a:rPr lang="en-GB" b="1" dirty="0" smtClean="0"/>
              <a:t>36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8" name="Up Arrow 7">
            <a:hlinkClick r:id="rId5" action="ppaction://hlinksldjump"/>
          </p:cNvPr>
          <p:cNvSpPr/>
          <p:nvPr/>
        </p:nvSpPr>
        <p:spPr>
          <a:xfrm>
            <a:off x="8572528" y="6072206"/>
            <a:ext cx="357158" cy="6212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GB" dirty="0" smtClean="0"/>
              <a:t>Solid ice fluxes:</a:t>
            </a:r>
            <a:endParaRPr lang="en-GB" dirty="0"/>
          </a:p>
        </p:txBody>
      </p:sp>
      <p:sp>
        <p:nvSpPr>
          <p:cNvPr id="4" name="Up Arrow 3">
            <a:hlinkClick r:id="rId3" action="ppaction://hlinksldjump"/>
          </p:cNvPr>
          <p:cNvSpPr/>
          <p:nvPr/>
        </p:nvSpPr>
        <p:spPr>
          <a:xfrm>
            <a:off x="8643966" y="6072206"/>
            <a:ext cx="285752" cy="6212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1214422"/>
            <a:ext cx="2786082" cy="554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868" y="1071546"/>
            <a:ext cx="4929222" cy="475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714744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 smtClean="0"/>
              <a:t>Rignot</a:t>
            </a:r>
            <a:r>
              <a:rPr lang="en-GB" dirty="0" smtClean="0"/>
              <a:t>, E., et al. (2008), Mass balance of the Greenland ice sheet from 1958 to 2007, </a:t>
            </a:r>
            <a:r>
              <a:rPr lang="en-GB" i="1" dirty="0" err="1" smtClean="0"/>
              <a:t>Geophys</a:t>
            </a:r>
            <a:r>
              <a:rPr lang="en-GB" i="1" dirty="0" smtClean="0"/>
              <a:t>. Res. </a:t>
            </a:r>
            <a:r>
              <a:rPr lang="en-GB" i="1" dirty="0" err="1" smtClean="0"/>
              <a:t>Lett</a:t>
            </a:r>
            <a:r>
              <a:rPr lang="en-GB" i="1" dirty="0" smtClean="0"/>
              <a:t>., 35(20).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71604" y="785794"/>
            <a:ext cx="5732943" cy="583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State of the art circa 1990: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did: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Two components: runoff (SMB) and discharge (calving, D).</a:t>
            </a:r>
          </a:p>
          <a:p>
            <a:r>
              <a:rPr lang="en-GB" dirty="0" smtClean="0"/>
              <a:t>SMB reconstructed using RCM and ERA-40</a:t>
            </a:r>
          </a:p>
          <a:p>
            <a:r>
              <a:rPr lang="en-GB" dirty="0" smtClean="0"/>
              <a:t>D reconstructed from observations &amp; extrapolation</a:t>
            </a:r>
            <a:endParaRPr lang="en-GB" dirty="0"/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8143900" y="2857496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43900" y="3571876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Total Fluxes (annual):</a:t>
            </a:r>
            <a:endParaRPr lang="en-GB" dirty="0"/>
          </a:p>
        </p:txBody>
      </p:sp>
      <p:pic>
        <p:nvPicPr>
          <p:cNvPr id="4" name="Content Placeholder 3" descr="FWF_Annual.tiff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785918" y="1357298"/>
            <a:ext cx="5357850" cy="5361026"/>
          </a:xfrm>
        </p:spPr>
      </p:pic>
      <p:sp>
        <p:nvSpPr>
          <p:cNvPr id="5" name="Rectangle 4"/>
          <p:cNvSpPr/>
          <p:nvPr/>
        </p:nvSpPr>
        <p:spPr>
          <a:xfrm>
            <a:off x="2428860" y="3857628"/>
            <a:ext cx="3500462" cy="285752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Total fluxes (seasonal):</a:t>
            </a:r>
            <a:endParaRPr lang="en-GB" dirty="0"/>
          </a:p>
        </p:txBody>
      </p:sp>
      <p:pic>
        <p:nvPicPr>
          <p:cNvPr id="4" name="Content Placeholder 3" descr="FWF_Monthly.tiff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714480" y="1068092"/>
            <a:ext cx="5786478" cy="5789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85918" y="357166"/>
            <a:ext cx="565700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Aargaard</a:t>
            </a:r>
            <a:r>
              <a:rPr lang="en-GB" sz="3200" dirty="0" smtClean="0"/>
              <a:t> &amp; </a:t>
            </a:r>
            <a:r>
              <a:rPr lang="en-GB" sz="3200" dirty="0" err="1" smtClean="0"/>
              <a:t>Carmack</a:t>
            </a:r>
            <a:r>
              <a:rPr lang="en-GB" sz="3200" dirty="0" smtClean="0"/>
              <a:t> 1989:</a:t>
            </a:r>
            <a:endParaRPr lang="en-GB" sz="3200" dirty="0"/>
          </a:p>
        </p:txBody>
      </p:sp>
      <p:pic>
        <p:nvPicPr>
          <p:cNvPr id="5" name="Content Placeholder 4" descr="river runoff Carton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500166" y="899151"/>
            <a:ext cx="6143668" cy="59588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Regional fluxes: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000108"/>
            <a:ext cx="7429552" cy="533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Mean FWF for 1960-1990 22 </a:t>
            </a:r>
            <a:r>
              <a:rPr lang="en-GB" dirty="0" err="1" smtClean="0"/>
              <a:t>mSv</a:t>
            </a:r>
            <a:r>
              <a:rPr lang="en-GB" dirty="0" smtClean="0"/>
              <a:t> with no trend</a:t>
            </a:r>
          </a:p>
          <a:p>
            <a:r>
              <a:rPr lang="en-GB" dirty="0" smtClean="0"/>
              <a:t>Since ~1996 quadratic increase from equal contribution of D and runoff</a:t>
            </a:r>
          </a:p>
          <a:p>
            <a:r>
              <a:rPr lang="en-GB" dirty="0" smtClean="0"/>
              <a:t>Present day flux 30% above </a:t>
            </a:r>
            <a:r>
              <a:rPr lang="en-GB" dirty="0" err="1" smtClean="0"/>
              <a:t>climatological</a:t>
            </a:r>
            <a:r>
              <a:rPr lang="en-GB" dirty="0" smtClean="0"/>
              <a:t> mean (~30 </a:t>
            </a:r>
            <a:r>
              <a:rPr lang="en-GB" dirty="0" err="1" smtClean="0"/>
              <a:t>mSv</a:t>
            </a:r>
            <a:r>
              <a:rPr lang="en-GB" dirty="0" smtClean="0"/>
              <a:t>)</a:t>
            </a:r>
          </a:p>
          <a:p>
            <a:r>
              <a:rPr lang="en-GB" dirty="0" smtClean="0"/>
              <a:t>Rate of increase much higher than river delta</a:t>
            </a:r>
          </a:p>
          <a:p>
            <a:r>
              <a:rPr lang="en-GB" dirty="0" smtClean="0"/>
              <a:t>Summer peak around 80 </a:t>
            </a:r>
            <a:r>
              <a:rPr lang="en-GB" dirty="0" err="1" smtClean="0"/>
              <a:t>mSv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4374</TotalTime>
  <Words>189</Words>
  <Application>Microsoft Office PowerPoint</Application>
  <PresentationFormat>On-screen Show (4:3)</PresentationFormat>
  <Paragraphs>32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 50 year reconstruction of FWF from Greenland  Jonathan Bamber, Michiel van den Broeke, Janneke Ettema, Eric Rignot</vt:lpstr>
      <vt:lpstr>State of the art circa 1990:</vt:lpstr>
      <vt:lpstr>What we did:</vt:lpstr>
      <vt:lpstr>Total Fluxes (annual):</vt:lpstr>
      <vt:lpstr>Total fluxes (seasonal):</vt:lpstr>
      <vt:lpstr>Slide 6</vt:lpstr>
      <vt:lpstr>Aargaard &amp; Carmack 1989:</vt:lpstr>
      <vt:lpstr>Regional fluxes:</vt:lpstr>
      <vt:lpstr>Conclusions</vt:lpstr>
      <vt:lpstr>RACMO RCM:</vt:lpstr>
      <vt:lpstr>Solid ice fluxes:</vt:lpstr>
    </vt:vector>
  </TitlesOfParts>
  <Company>University of Bristol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Bamber</dc:creator>
  <cp:lastModifiedBy>Jonathan Bamber</cp:lastModifiedBy>
  <cp:revision>22</cp:revision>
  <dcterms:created xsi:type="dcterms:W3CDTF">2009-07-09T21:28:50Z</dcterms:created>
  <dcterms:modified xsi:type="dcterms:W3CDTF">2009-09-04T11:38:26Z</dcterms:modified>
</cp:coreProperties>
</file>