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13" r:id="rId2"/>
    <p:sldId id="280" r:id="rId3"/>
    <p:sldId id="279" r:id="rId4"/>
    <p:sldId id="276" r:id="rId5"/>
    <p:sldId id="343" r:id="rId6"/>
    <p:sldId id="278" r:id="rId7"/>
    <p:sldId id="290" r:id="rId8"/>
    <p:sldId id="335" r:id="rId9"/>
    <p:sldId id="332" r:id="rId10"/>
    <p:sldId id="269" r:id="rId11"/>
    <p:sldId id="324" r:id="rId12"/>
    <p:sldId id="336" r:id="rId13"/>
    <p:sldId id="337" r:id="rId14"/>
    <p:sldId id="346" r:id="rId15"/>
    <p:sldId id="339" r:id="rId16"/>
    <p:sldId id="340" r:id="rId17"/>
    <p:sldId id="347" r:id="rId18"/>
    <p:sldId id="342" r:id="rId19"/>
    <p:sldId id="348" r:id="rId20"/>
    <p:sldId id="32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872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61E4D-0D60-AB4E-B6D8-CE77C7F45A89}" type="datetimeFigureOut">
              <a:rPr lang="en-US" smtClean="0"/>
              <a:t>24/10/2012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C2716-EBD5-6847-B137-988957594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7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Snow</a:t>
            </a:r>
            <a:r>
              <a:rPr lang="en-US" baseline="0" dirty="0" smtClean="0"/>
              <a:t> and ice melts; melt water accumulates to ponds; impact on albedo; not represented in any GCM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C2716-EBD5-6847-B137-988957594A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30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Developed</a:t>
            </a:r>
            <a:r>
              <a:rPr lang="en-GB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pond model for climate simulations; Basic idea: melt water accumulates on ice of lowest height. ITD based on </a:t>
            </a:r>
            <a:r>
              <a:rPr lang="en-GB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Rothrock</a:t>
            </a:r>
            <a:r>
              <a:rPr lang="en-GB" baseline="0" dirty="0" smtClean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GB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Lipscomp</a:t>
            </a:r>
            <a:endParaRPr lang="en-GB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We 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assume each thickness class is in hydrostatic equilibrium and measure alpha and beta with respect to a fixed reference height.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DDD718-EA6E-AC4A-87A4-6937B64E871A}" type="slidenum">
              <a:rPr lang="en-US">
                <a:latin typeface="Calibri" charset="0"/>
              </a:rPr>
              <a:pPr eaLnBrk="1" hangingPunct="1"/>
              <a:t>2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C2716-EBD5-6847-B137-988957594A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4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MAX pond area in Eastern Arctic,</a:t>
            </a:r>
            <a:r>
              <a:rPr lang="en-US" baseline="0" dirty="0" smtClean="0"/>
              <a:t> narrow band in Canadian Arctic, MAX pond depth over thicker ice with small area fraction, white areas (&lt;1%, covered with ice lid)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C2716-EBD5-6847-B137-988957594A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1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C2716-EBD5-6847-B137-988957594A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76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Tair</a:t>
            </a:r>
            <a:r>
              <a:rPr lang="en-US" baseline="0" dirty="0" smtClean="0"/>
              <a:t> of 1.5K removes up to 90% of summer ice extent</a:t>
            </a:r>
            <a:endParaRPr lang="en-US" dirty="0" smtClean="0"/>
          </a:p>
          <a:p>
            <a:r>
              <a:rPr lang="en-US" dirty="0" smtClean="0"/>
              <a:t>All following figures from the ERA-I corrections run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C2716-EBD5-6847-B137-988957594A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42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1996: hardly any open</a:t>
            </a:r>
            <a:r>
              <a:rPr lang="en-US" baseline="0" dirty="0" smtClean="0"/>
              <a:t> pond area in inner Arctic: low </a:t>
            </a:r>
            <a:r>
              <a:rPr lang="en-US" baseline="0" dirty="0" err="1" smtClean="0"/>
              <a:t>meltrate</a:t>
            </a:r>
            <a:r>
              <a:rPr lang="en-US" baseline="0" dirty="0" smtClean="0"/>
              <a:t>, frequently covered by lid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C2716-EBD5-6847-B137-988957594A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43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6B63F4-2742-5645-9C28-5BCD6C441DAC}" type="slidenum">
              <a:rPr lang="en-US">
                <a:latin typeface="Calibri" charset="0"/>
              </a:rPr>
              <a:pPr eaLnBrk="1" hangingPunct="1"/>
              <a:t>18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CACF-AFF5-E842-82F0-C9E8E3D788B1}" type="datetimeFigureOut">
              <a:rPr lang="en-US" smtClean="0"/>
              <a:t>24/10/2012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879B0-21C2-AC4A-979D-E4F5D59B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1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CACF-AFF5-E842-82F0-C9E8E3D788B1}" type="datetimeFigureOut">
              <a:rPr lang="en-US" smtClean="0"/>
              <a:t>24/10/2012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879B0-21C2-AC4A-979D-E4F5D59B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91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CACF-AFF5-E842-82F0-C9E8E3D788B1}" type="datetimeFigureOut">
              <a:rPr lang="en-US" smtClean="0"/>
              <a:t>24/10/2012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879B0-21C2-AC4A-979D-E4F5D59B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81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40883-B5FC-2644-A768-92D2B8F6D89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33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CACF-AFF5-E842-82F0-C9E8E3D788B1}" type="datetimeFigureOut">
              <a:rPr lang="en-US" smtClean="0"/>
              <a:t>24/10/2012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879B0-21C2-AC4A-979D-E4F5D59B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44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CACF-AFF5-E842-82F0-C9E8E3D788B1}" type="datetimeFigureOut">
              <a:rPr lang="en-US" smtClean="0"/>
              <a:t>24/10/2012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879B0-21C2-AC4A-979D-E4F5D59B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66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CACF-AFF5-E842-82F0-C9E8E3D788B1}" type="datetimeFigureOut">
              <a:rPr lang="en-US" smtClean="0"/>
              <a:t>24/10/2012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879B0-21C2-AC4A-979D-E4F5D59B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87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CACF-AFF5-E842-82F0-C9E8E3D788B1}" type="datetimeFigureOut">
              <a:rPr lang="en-US" smtClean="0"/>
              <a:t>24/10/2012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879B0-21C2-AC4A-979D-E4F5D59B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50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CACF-AFF5-E842-82F0-C9E8E3D788B1}" type="datetimeFigureOut">
              <a:rPr lang="en-US" smtClean="0"/>
              <a:t>24/10/2012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879B0-21C2-AC4A-979D-E4F5D59B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6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CACF-AFF5-E842-82F0-C9E8E3D788B1}" type="datetimeFigureOut">
              <a:rPr lang="en-US" smtClean="0"/>
              <a:t>24/10/2012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879B0-21C2-AC4A-979D-E4F5D59B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3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CACF-AFF5-E842-82F0-C9E8E3D788B1}" type="datetimeFigureOut">
              <a:rPr lang="en-US" smtClean="0"/>
              <a:t>24/10/2012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879B0-21C2-AC4A-979D-E4F5D59B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70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CACF-AFF5-E842-82F0-C9E8E3D788B1}" type="datetimeFigureOut">
              <a:rPr lang="en-US" smtClean="0"/>
              <a:t>24/10/2012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879B0-21C2-AC4A-979D-E4F5D59B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18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BCACF-AFF5-E842-82F0-C9E8E3D788B1}" type="datetimeFigureOut">
              <a:rPr lang="en-US" smtClean="0"/>
              <a:t>24/10/2012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879B0-21C2-AC4A-979D-E4F5D59B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2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wmf"/><Relationship Id="rId6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eltpondpic.jpg"/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751" y="0"/>
            <a:ext cx="10794729" cy="7200000"/>
          </a:xfrm>
          <a:prstGeom prst="rect">
            <a:avLst/>
          </a:prstGeom>
        </p:spPr>
      </p:pic>
      <p:pic>
        <p:nvPicPr>
          <p:cNvPr id="4" name="Picture 3" descr="ucl_transp_on_blac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819" y="4482601"/>
            <a:ext cx="4320000" cy="127829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Picture 35" descr="cpom_m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3" y="3127090"/>
            <a:ext cx="2880000" cy="218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2807" y="552137"/>
            <a:ext cx="851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5755" y="271714"/>
            <a:ext cx="863419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Spatial </a:t>
            </a:r>
            <a:r>
              <a:rPr lang="en-US" sz="3600" b="1" dirty="0"/>
              <a:t>and temporal evolution </a:t>
            </a:r>
            <a:endParaRPr lang="en-US" sz="3600" b="1" dirty="0" smtClean="0"/>
          </a:p>
          <a:p>
            <a:pPr algn="ctr"/>
            <a:r>
              <a:rPr lang="en-US" sz="3600" b="1" dirty="0" smtClean="0"/>
              <a:t>of </a:t>
            </a:r>
            <a:r>
              <a:rPr lang="en-US" sz="3600" b="1" dirty="0"/>
              <a:t>melt pond area and depth based on Arctic sea ice simulations from 1990 to </a:t>
            </a:r>
            <a:r>
              <a:rPr lang="en-US" sz="3600" b="1" dirty="0" smtClean="0"/>
              <a:t>2012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55755" y="2219060"/>
            <a:ext cx="863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David </a:t>
            </a:r>
            <a:r>
              <a:rPr lang="en-US" sz="2800" i="1" dirty="0" smtClean="0"/>
              <a:t>Schroeder        </a:t>
            </a:r>
            <a:r>
              <a:rPr lang="en-US" sz="2800" i="1" dirty="0"/>
              <a:t>Daniel </a:t>
            </a:r>
            <a:r>
              <a:rPr lang="en-US" sz="2800" i="1" dirty="0" err="1" smtClean="0"/>
              <a:t>Feltham</a:t>
            </a:r>
            <a:r>
              <a:rPr lang="en-US" sz="2800" i="1" dirty="0" smtClean="0"/>
              <a:t>		Daniela </a:t>
            </a:r>
            <a:r>
              <a:rPr lang="en-US" sz="2800" i="1" dirty="0" err="1"/>
              <a:t>Flocco</a:t>
            </a:r>
            <a:r>
              <a:rPr lang="en-US" sz="2800" i="1" dirty="0"/>
              <a:t> 	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9118" y="3367129"/>
            <a:ext cx="470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000000"/>
                </a:solidFill>
                <a:ea typeface="ＭＳ Ｐゴシック" charset="0"/>
                <a:cs typeface="Century Schoolbook" charset="0"/>
              </a:rPr>
              <a:t>Department of Earth Sciences</a:t>
            </a:r>
          </a:p>
          <a:p>
            <a:pPr algn="ctr"/>
            <a:r>
              <a:rPr lang="en-US" sz="2800" i="1" dirty="0" smtClean="0">
                <a:solidFill>
                  <a:srgbClr val="000000"/>
                </a:solidFill>
                <a:ea typeface="ＭＳ Ｐゴシック" charset="0"/>
                <a:cs typeface="Century Schoolbook" charset="0"/>
              </a:rPr>
              <a:t>University College London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66856" y="5309019"/>
            <a:ext cx="4316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000000"/>
                </a:solidFill>
                <a:ea typeface="ＭＳ Ｐゴシック" charset="0"/>
                <a:cs typeface="Century Schoolbook" charset="0"/>
              </a:rPr>
              <a:t>Centre for Polar Observation and </a:t>
            </a:r>
            <a:r>
              <a:rPr lang="en-US" sz="2800" i="1" dirty="0" err="1" smtClean="0">
                <a:solidFill>
                  <a:srgbClr val="000000"/>
                </a:solidFill>
                <a:ea typeface="ＭＳ Ｐゴシック" charset="0"/>
                <a:cs typeface="Century Schoolbook" charset="0"/>
              </a:rPr>
              <a:t>Modelling</a:t>
            </a:r>
            <a:r>
              <a:rPr lang="en-US" sz="2800" i="1" dirty="0" smtClean="0">
                <a:solidFill>
                  <a:srgbClr val="000000"/>
                </a:solidFill>
                <a:ea typeface="ＭＳ Ｐゴシック" charset="0"/>
                <a:cs typeface="Century Schoolbook" charset="0"/>
              </a:rPr>
              <a:t> 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66855" y="6505613"/>
            <a:ext cx="3829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(NASA </a:t>
            </a:r>
            <a:r>
              <a:rPr lang="en-US" sz="1600" i="1" dirty="0"/>
              <a:t>image acquired July 12, </a:t>
            </a:r>
            <a:r>
              <a:rPr lang="en-US" sz="1600" i="1" dirty="0" smtClean="0"/>
              <a:t>2011)</a:t>
            </a:r>
            <a:endParaRPr lang="en-US" sz="16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4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393700" y="190500"/>
            <a:ext cx="83740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/>
              <a:t>Melt pond area and depth</a:t>
            </a:r>
          </a:p>
          <a:p>
            <a:pPr algn="ctr" eaLnBrk="1" hangingPunct="1"/>
            <a:r>
              <a:rPr lang="en-US" sz="2800" b="1" dirty="0"/>
              <a:t>30</a:t>
            </a:r>
            <a:r>
              <a:rPr lang="en-US" sz="2800" b="1" baseline="30000" dirty="0"/>
              <a:t>th</a:t>
            </a:r>
            <a:r>
              <a:rPr lang="en-US" sz="2800" b="1" dirty="0"/>
              <a:t> May (Day 150) – 18</a:t>
            </a:r>
            <a:r>
              <a:rPr lang="en-US" sz="2800" b="1" baseline="30000" dirty="0"/>
              <a:t>th</a:t>
            </a:r>
            <a:r>
              <a:rPr lang="en-US" sz="2800" b="1" dirty="0"/>
              <a:t> August (Day 230) </a:t>
            </a:r>
            <a:r>
              <a:rPr lang="en-US" sz="2800" b="1" dirty="0" smtClean="0"/>
              <a:t>2011 </a:t>
            </a:r>
            <a:endParaRPr lang="en-US" sz="2800" b="1" dirty="0"/>
          </a:p>
        </p:txBody>
      </p:sp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-2882900" y="29003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9970"/>
            <a:ext cx="4392000" cy="4763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07" y="1379971"/>
            <a:ext cx="4392000" cy="47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1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ksig_jun2011_aice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22" y="899820"/>
            <a:ext cx="4635032" cy="493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6413"/>
            <a:ext cx="4320000" cy="48454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3315" y="257200"/>
            <a:ext cx="4046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Melt pond area     	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July 2011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34448" y="257200"/>
            <a:ext cx="4046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Ice area (h&lt; 1.4m)	    June 2011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24146" y="6076353"/>
            <a:ext cx="9019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Ice thickness distribution has strongest impact on pond distribution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217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50" y="899820"/>
            <a:ext cx="4544776" cy="493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6413"/>
            <a:ext cx="4320000" cy="48454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3315" y="257200"/>
            <a:ext cx="4046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Melt pond area     	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July 2011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18371" y="257200"/>
            <a:ext cx="4046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Melt pond volume      July 2011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24146" y="6076353"/>
            <a:ext cx="9019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Available amount of </a:t>
            </a:r>
            <a:r>
              <a:rPr lang="en-US" sz="2400" dirty="0" err="1" smtClean="0"/>
              <a:t>meltwater</a:t>
            </a:r>
            <a:r>
              <a:rPr lang="en-US" sz="2400" dirty="0" smtClean="0"/>
              <a:t> not responsible for spatial variability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153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50" y="899820"/>
            <a:ext cx="4544776" cy="4931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6413"/>
            <a:ext cx="4320000" cy="48454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3315" y="257200"/>
            <a:ext cx="4046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Melt pond area     	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July 2011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18371" y="257200"/>
            <a:ext cx="4046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Ice transport	         June 2011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719009" y="6076353"/>
            <a:ext cx="9019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Ice transport causes narrow band of high pond area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907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series_extent_era2011_sep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04" y="-16075"/>
            <a:ext cx="673239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774" y="1032825"/>
            <a:ext cx="22508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Increase of </a:t>
            </a:r>
            <a:r>
              <a:rPr lang="en-US" sz="2400" dirty="0" err="1" smtClean="0"/>
              <a:t>Tair</a:t>
            </a:r>
            <a:r>
              <a:rPr lang="en-US" sz="2400" dirty="0" smtClean="0"/>
              <a:t> by + 1.5 K removes up to 90% of September ice extent</a:t>
            </a:r>
          </a:p>
        </p:txBody>
      </p:sp>
    </p:spTree>
    <p:extLst>
      <p:ext uri="{BB962C8B-B14F-4D97-AF65-F5344CB8AC3E}">
        <p14:creationId xmlns:p14="http://schemas.microsoft.com/office/powerpoint/2010/main" val="411082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21959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8808" y="28069"/>
            <a:ext cx="855338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Conclusions</a:t>
            </a:r>
            <a:endParaRPr lang="en-US" sz="3200" b="1" dirty="0"/>
          </a:p>
          <a:p>
            <a:pPr algn="ctr"/>
            <a:endParaRPr lang="en-US" sz="800" b="1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CICE with our melt pond scheme is able to simulate Arctic sea ice evolution realistically (stand-alone)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Low September Arctic ice extent coincides with large summer melt pond fraction and vice versa (in agreement with findings from </a:t>
            </a:r>
            <a:r>
              <a:rPr lang="en-US" sz="2800" dirty="0" err="1" smtClean="0"/>
              <a:t>Roesel</a:t>
            </a:r>
            <a:r>
              <a:rPr lang="en-US" sz="2800" dirty="0" smtClean="0"/>
              <a:t> and </a:t>
            </a:r>
            <a:r>
              <a:rPr lang="en-US" sz="2800" dirty="0" err="1" smtClean="0"/>
              <a:t>Kaleschke</a:t>
            </a:r>
            <a:r>
              <a:rPr lang="en-US" sz="2800" dirty="0" smtClean="0"/>
              <a:t> based on MODIS satellite data)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Ice thickness distribution determines the distinct spatial pond distribution (only our pond scheme accounts for this)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Our melt pond scheme is implemented in main CICE branch </a:t>
            </a:r>
          </a:p>
        </p:txBody>
      </p:sp>
    </p:spTree>
    <p:extLst>
      <p:ext uri="{BB962C8B-B14F-4D97-AF65-F5344CB8AC3E}">
        <p14:creationId xmlns:p14="http://schemas.microsoft.com/office/powerpoint/2010/main" val="56386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06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393700" y="190500"/>
            <a:ext cx="83740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/>
              <a:t>Melt pond </a:t>
            </a:r>
            <a:r>
              <a:rPr lang="en-US" sz="2800" b="1" dirty="0" smtClean="0"/>
              <a:t>area</a:t>
            </a:r>
            <a:endParaRPr lang="en-US" sz="2800" b="1" dirty="0"/>
          </a:p>
          <a:p>
            <a:pPr algn="ctr" eaLnBrk="1" hangingPunct="1"/>
            <a:r>
              <a:rPr lang="en-US" sz="2800" b="1" dirty="0"/>
              <a:t>30</a:t>
            </a:r>
            <a:r>
              <a:rPr lang="en-US" sz="2800" b="1" baseline="30000" dirty="0"/>
              <a:t>th</a:t>
            </a:r>
            <a:r>
              <a:rPr lang="en-US" sz="2800" b="1" dirty="0"/>
              <a:t> May (Day 150) – 18</a:t>
            </a:r>
            <a:r>
              <a:rPr lang="en-US" sz="2800" b="1" baseline="30000" dirty="0"/>
              <a:t>th</a:t>
            </a:r>
            <a:r>
              <a:rPr lang="en-US" sz="2800" b="1" dirty="0"/>
              <a:t> August (Day 230</a:t>
            </a:r>
            <a:r>
              <a:rPr lang="en-US" sz="2800" b="1" dirty="0" smtClean="0"/>
              <a:t>) </a:t>
            </a:r>
            <a:endParaRPr lang="en-US" sz="2800" b="1" dirty="0"/>
          </a:p>
        </p:txBody>
      </p:sp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-2882900" y="29003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470"/>
            <a:ext cx="4392000" cy="4763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07" y="1701470"/>
            <a:ext cx="4391999" cy="4763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3207" y="1176738"/>
            <a:ext cx="12058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2011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74340" y="1176738"/>
            <a:ext cx="12058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1996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3263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pp8_aice_new_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 t="17122" r="49315" b="44089"/>
          <a:stretch>
            <a:fillRect/>
          </a:stretch>
        </p:blipFill>
        <p:spPr bwMode="auto">
          <a:xfrm>
            <a:off x="3322638" y="0"/>
            <a:ext cx="5821362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6"/>
          <p:cNvSpPr txBox="1">
            <a:spLocks noChangeArrowheads="1"/>
          </p:cNvSpPr>
          <p:nvPr/>
        </p:nvSpPr>
        <p:spPr bwMode="auto">
          <a:xfrm>
            <a:off x="6454775" y="261938"/>
            <a:ext cx="12080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No ponds</a:t>
            </a:r>
          </a:p>
        </p:txBody>
      </p:sp>
      <p:sp>
        <p:nvSpPr>
          <p:cNvPr id="53252" name="TextBox 7"/>
          <p:cNvSpPr txBox="1">
            <a:spLocks noChangeArrowheads="1"/>
          </p:cNvSpPr>
          <p:nvPr/>
        </p:nvSpPr>
        <p:spPr bwMode="auto">
          <a:xfrm>
            <a:off x="3549650" y="3787775"/>
            <a:ext cx="6985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Bailey</a:t>
            </a:r>
          </a:p>
        </p:txBody>
      </p:sp>
      <p:pic>
        <p:nvPicPr>
          <p:cNvPr id="53253" name="Picture 13" descr="pp8_aice_new_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4" t="17122" b="44089"/>
          <a:stretch>
            <a:fillRect/>
          </a:stretch>
        </p:blipFill>
        <p:spPr bwMode="auto">
          <a:xfrm>
            <a:off x="3460750" y="3459163"/>
            <a:ext cx="582295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4"/>
          <p:cNvSpPr txBox="1">
            <a:spLocks noChangeArrowheads="1"/>
          </p:cNvSpPr>
          <p:nvPr/>
        </p:nvSpPr>
        <p:spPr bwMode="auto">
          <a:xfrm>
            <a:off x="-2882900" y="29003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3255" name="TextBox 2"/>
          <p:cNvSpPr txBox="1">
            <a:spLocks noChangeArrowheads="1"/>
          </p:cNvSpPr>
          <p:nvPr/>
        </p:nvSpPr>
        <p:spPr bwMode="auto">
          <a:xfrm>
            <a:off x="3683000" y="261938"/>
            <a:ext cx="20177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Our pond scheme</a:t>
            </a:r>
          </a:p>
        </p:txBody>
      </p:sp>
      <p:sp>
        <p:nvSpPr>
          <p:cNvPr id="53256" name="TextBox 5"/>
          <p:cNvSpPr txBox="1">
            <a:spLocks noChangeArrowheads="1"/>
          </p:cNvSpPr>
          <p:nvPr/>
        </p:nvSpPr>
        <p:spPr bwMode="auto">
          <a:xfrm>
            <a:off x="49213" y="30163"/>
            <a:ext cx="33289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Climatological September ice concentration: CICE minus SSM/I</a:t>
            </a:r>
          </a:p>
        </p:txBody>
      </p:sp>
      <p:sp>
        <p:nvSpPr>
          <p:cNvPr id="53257" name="TextBox 8"/>
          <p:cNvSpPr txBox="1">
            <a:spLocks noChangeArrowheads="1"/>
          </p:cNvSpPr>
          <p:nvPr/>
        </p:nvSpPr>
        <p:spPr bwMode="auto">
          <a:xfrm>
            <a:off x="6310313" y="3775075"/>
            <a:ext cx="8651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CCSM</a:t>
            </a:r>
          </a:p>
        </p:txBody>
      </p:sp>
      <p:sp>
        <p:nvSpPr>
          <p:cNvPr id="53258" name="TextBox 14"/>
          <p:cNvSpPr txBox="1">
            <a:spLocks noChangeArrowheads="1"/>
          </p:cNvSpPr>
          <p:nvPr/>
        </p:nvSpPr>
        <p:spPr bwMode="auto">
          <a:xfrm>
            <a:off x="3541713" y="3787775"/>
            <a:ext cx="8128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Bailey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" y="2289172"/>
            <a:ext cx="34607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  <a:defRPr/>
            </a:pPr>
            <a:r>
              <a:rPr lang="en-GB" sz="2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Including ponds improves </a:t>
            </a:r>
          </a:p>
          <a:p>
            <a:pPr>
              <a:defRPr/>
            </a:pPr>
            <a:r>
              <a:rPr lang="en-GB" sz="2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model match with SSM/I.</a:t>
            </a:r>
          </a:p>
          <a:p>
            <a:pPr marL="342900" indent="-342900">
              <a:buFont typeface="Wingdings" charset="2"/>
              <a:buChar char="Ø"/>
              <a:defRPr/>
            </a:pPr>
            <a:endParaRPr lang="en-GB" sz="20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342900" indent="-342900">
              <a:buFont typeface="Wingdings" charset="2"/>
              <a:buChar char="Ø"/>
              <a:defRPr/>
            </a:pPr>
            <a:r>
              <a:rPr lang="en-GB" sz="2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Our pond </a:t>
            </a:r>
            <a:r>
              <a:rPr lang="en-GB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scheme which</a:t>
            </a:r>
          </a:p>
          <a:p>
            <a:pPr>
              <a:defRPr/>
            </a:pPr>
            <a:r>
              <a:rPr lang="en-GB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Is </a:t>
            </a:r>
            <a:r>
              <a:rPr lang="en-GB" sz="2000" u="sng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not </a:t>
            </a:r>
            <a:r>
              <a:rPr lang="en-GB" sz="2000" u="sng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tuned</a:t>
            </a:r>
            <a:r>
              <a:rPr lang="en-GB" sz="2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does a similar job </a:t>
            </a:r>
            <a:r>
              <a:rPr lang="en-GB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to empirically</a:t>
            </a:r>
            <a:r>
              <a:rPr lang="en-GB" sz="2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-tuned melt pond </a:t>
            </a:r>
            <a:r>
              <a:rPr lang="en-GB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schemes </a:t>
            </a:r>
            <a:r>
              <a:rPr lang="en-GB" sz="2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(Bailey, CCSM).</a:t>
            </a:r>
          </a:p>
          <a:p>
            <a:pPr marL="342900" indent="-342900">
              <a:buFont typeface="Wingdings" charset="2"/>
              <a:buChar char="Ø"/>
              <a:defRPr/>
            </a:pPr>
            <a:endParaRPr lang="en-GB" sz="20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342900" indent="-342900">
              <a:buFont typeface="Wingdings" charset="2"/>
              <a:buChar char="Ø"/>
              <a:defRPr/>
            </a:pPr>
            <a:r>
              <a:rPr lang="en-GB" sz="2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An advantage of </a:t>
            </a:r>
            <a:r>
              <a:rPr lang="en-GB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our </a:t>
            </a:r>
          </a:p>
          <a:p>
            <a:pPr>
              <a:defRPr/>
            </a:pPr>
            <a:r>
              <a:rPr lang="en-GB" sz="2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m</a:t>
            </a:r>
            <a:r>
              <a:rPr lang="en-GB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odel is </a:t>
            </a:r>
            <a:r>
              <a:rPr lang="en-GB" sz="2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that it can account for future </a:t>
            </a:r>
            <a:r>
              <a:rPr lang="en-GB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changes </a:t>
            </a:r>
            <a:r>
              <a:rPr lang="en-GB" sz="2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in ice cover type </a:t>
            </a:r>
            <a:r>
              <a:rPr lang="en-GB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(</a:t>
            </a:r>
            <a:r>
              <a:rPr lang="en-GB" sz="2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e.g. more FYI).</a:t>
            </a:r>
          </a:p>
          <a:p>
            <a:pPr>
              <a:defRPr/>
            </a:pPr>
            <a:endParaRPr lang="en-GB" sz="20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5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490_timeseries_apond_exposed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099"/>
            <a:ext cx="3636000" cy="3687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071" y="1020999"/>
            <a:ext cx="6120000" cy="4418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2435" y="5439561"/>
            <a:ext cx="337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Roesel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and </a:t>
            </a:r>
            <a:r>
              <a:rPr lang="en-US" b="1" dirty="0" err="1" smtClean="0">
                <a:solidFill>
                  <a:srgbClr val="FF0000"/>
                </a:solidFill>
              </a:rPr>
              <a:t>Kaleschke</a:t>
            </a:r>
            <a:r>
              <a:rPr lang="en-US" b="1" dirty="0" smtClean="0">
                <a:solidFill>
                  <a:srgbClr val="FF0000"/>
                </a:solidFill>
              </a:rPr>
              <a:t>, JGR 2012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037" y="337575"/>
            <a:ext cx="413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  <a:r>
              <a:rPr lang="en-US" sz="2400" dirty="0" smtClean="0"/>
              <a:t>ased on MODIS satellite data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82321" y="337575"/>
            <a:ext cx="836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CICE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89393" y="4780484"/>
            <a:ext cx="2901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Agreement with</a:t>
            </a:r>
          </a:p>
          <a:p>
            <a:r>
              <a:rPr lang="en-US" sz="2400" dirty="0" smtClean="0"/>
              <a:t>respect to mean Arctic maximum pond area of 30 %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923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18"/>
          <p:cNvSpPr>
            <a:spLocks/>
          </p:cNvSpPr>
          <p:nvPr/>
        </p:nvSpPr>
        <p:spPr bwMode="auto">
          <a:xfrm flipV="1">
            <a:off x="528637" y="4864894"/>
            <a:ext cx="4611688" cy="1595438"/>
          </a:xfrm>
          <a:custGeom>
            <a:avLst/>
            <a:gdLst>
              <a:gd name="T0" fmla="*/ 2147483647 w 4618"/>
              <a:gd name="T1" fmla="*/ 2147483647 h 1968"/>
              <a:gd name="T2" fmla="*/ 2147483647 w 4618"/>
              <a:gd name="T3" fmla="*/ 2147483647 h 1968"/>
              <a:gd name="T4" fmla="*/ 2147483647 w 4618"/>
              <a:gd name="T5" fmla="*/ 0 h 1968"/>
              <a:gd name="T6" fmla="*/ 2147483647 w 4618"/>
              <a:gd name="T7" fmla="*/ 0 h 1968"/>
              <a:gd name="T8" fmla="*/ 2147483647 w 4618"/>
              <a:gd name="T9" fmla="*/ 2147483647 h 1968"/>
              <a:gd name="T10" fmla="*/ 2147483647 w 4618"/>
              <a:gd name="T11" fmla="*/ 2147483647 h 1968"/>
              <a:gd name="T12" fmla="*/ 2147483647 w 4618"/>
              <a:gd name="T13" fmla="*/ 2147483647 h 1968"/>
              <a:gd name="T14" fmla="*/ 2147483647 w 4618"/>
              <a:gd name="T15" fmla="*/ 2147483647 h 1968"/>
              <a:gd name="T16" fmla="*/ 2147483647 w 4618"/>
              <a:gd name="T17" fmla="*/ 2147483647 h 1968"/>
              <a:gd name="T18" fmla="*/ 2147483647 w 4618"/>
              <a:gd name="T19" fmla="*/ 2147483647 h 1968"/>
              <a:gd name="T20" fmla="*/ 2147483647 w 4618"/>
              <a:gd name="T21" fmla="*/ 2147483647 h 1968"/>
              <a:gd name="T22" fmla="*/ 2147483647 w 4618"/>
              <a:gd name="T23" fmla="*/ 2147483647 h 1968"/>
              <a:gd name="T24" fmla="*/ 2147483647 w 4618"/>
              <a:gd name="T25" fmla="*/ 2147483647 h 1968"/>
              <a:gd name="T26" fmla="*/ 2147483647 w 4618"/>
              <a:gd name="T27" fmla="*/ 2147483647 h 1968"/>
              <a:gd name="T28" fmla="*/ 2147483647 w 4618"/>
              <a:gd name="T29" fmla="*/ 2147483647 h 1968"/>
              <a:gd name="T30" fmla="*/ 2147483647 w 4618"/>
              <a:gd name="T31" fmla="*/ 2147483647 h 1968"/>
              <a:gd name="T32" fmla="*/ 0 w 4618"/>
              <a:gd name="T33" fmla="*/ 2147483647 h 1968"/>
              <a:gd name="T34" fmla="*/ 2147483647 w 4618"/>
              <a:gd name="T35" fmla="*/ 2147483647 h 196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618"/>
              <a:gd name="T55" fmla="*/ 0 h 1968"/>
              <a:gd name="T56" fmla="*/ 4618 w 4618"/>
              <a:gd name="T57" fmla="*/ 1968 h 196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618" h="1968">
                <a:moveTo>
                  <a:pt x="34" y="1968"/>
                </a:moveTo>
                <a:lnTo>
                  <a:pt x="4618" y="1968"/>
                </a:lnTo>
                <a:lnTo>
                  <a:pt x="4618" y="0"/>
                </a:lnTo>
                <a:lnTo>
                  <a:pt x="3706" y="0"/>
                </a:lnTo>
                <a:lnTo>
                  <a:pt x="3706" y="576"/>
                </a:lnTo>
                <a:lnTo>
                  <a:pt x="3178" y="576"/>
                </a:lnTo>
                <a:lnTo>
                  <a:pt x="3178" y="1152"/>
                </a:lnTo>
                <a:lnTo>
                  <a:pt x="2554" y="1152"/>
                </a:lnTo>
                <a:lnTo>
                  <a:pt x="2554" y="1632"/>
                </a:lnTo>
                <a:lnTo>
                  <a:pt x="1690" y="1632"/>
                </a:lnTo>
                <a:lnTo>
                  <a:pt x="1690" y="1104"/>
                </a:lnTo>
                <a:lnTo>
                  <a:pt x="826" y="1104"/>
                </a:lnTo>
                <a:lnTo>
                  <a:pt x="826" y="576"/>
                </a:lnTo>
                <a:lnTo>
                  <a:pt x="298" y="576"/>
                </a:lnTo>
                <a:lnTo>
                  <a:pt x="298" y="48"/>
                </a:lnTo>
                <a:lnTo>
                  <a:pt x="1" y="49"/>
                </a:lnTo>
                <a:lnTo>
                  <a:pt x="0" y="1968"/>
                </a:lnTo>
                <a:lnTo>
                  <a:pt x="34" y="1968"/>
                </a:lnTo>
                <a:close/>
              </a:path>
            </a:pathLst>
          </a:custGeom>
          <a:solidFill>
            <a:srgbClr val="33CCFF"/>
          </a:solidFill>
          <a:ln w="9525">
            <a:solidFill>
              <a:srgbClr val="33CC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175418" y="34928"/>
            <a:ext cx="3142457" cy="1290635"/>
          </a:xfrm>
        </p:spPr>
        <p:txBody>
          <a:bodyPr>
            <a:noAutofit/>
          </a:bodyPr>
          <a:lstStyle/>
          <a:p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GCM-compatible melt pond </a:t>
            </a:r>
            <a:r>
              <a:rPr lang="en-GB" sz="2800" dirty="0" smtClean="0">
                <a:latin typeface="Calibri" charset="0"/>
                <a:ea typeface="ＭＳ Ｐゴシック" charset="0"/>
                <a:cs typeface="ＭＳ Ｐゴシック" charset="0"/>
              </a:rPr>
              <a:t>model</a:t>
            </a: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3" name="Line 6"/>
          <p:cNvSpPr>
            <a:spLocks noChangeShapeType="1"/>
          </p:cNvSpPr>
          <p:nvPr/>
        </p:nvSpPr>
        <p:spPr bwMode="auto">
          <a:xfrm>
            <a:off x="328612" y="4321969"/>
            <a:ext cx="5334000" cy="0"/>
          </a:xfrm>
          <a:prstGeom prst="line">
            <a:avLst/>
          </a:prstGeom>
          <a:noFill/>
          <a:ln w="9525">
            <a:solidFill>
              <a:srgbClr val="0066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4" name="Freeform 9"/>
          <p:cNvSpPr>
            <a:spLocks/>
          </p:cNvSpPr>
          <p:nvPr/>
        </p:nvSpPr>
        <p:spPr bwMode="auto">
          <a:xfrm>
            <a:off x="528637" y="3721894"/>
            <a:ext cx="4611688" cy="1239838"/>
          </a:xfrm>
          <a:custGeom>
            <a:avLst/>
            <a:gdLst>
              <a:gd name="T0" fmla="*/ 2147483647 w 4618"/>
              <a:gd name="T1" fmla="*/ 2147483647 h 1968"/>
              <a:gd name="T2" fmla="*/ 2147483647 w 4618"/>
              <a:gd name="T3" fmla="*/ 2147483647 h 1968"/>
              <a:gd name="T4" fmla="*/ 2147483647 w 4618"/>
              <a:gd name="T5" fmla="*/ 0 h 1968"/>
              <a:gd name="T6" fmla="*/ 2147483647 w 4618"/>
              <a:gd name="T7" fmla="*/ 0 h 1968"/>
              <a:gd name="T8" fmla="*/ 2147483647 w 4618"/>
              <a:gd name="T9" fmla="*/ 2147483647 h 1968"/>
              <a:gd name="T10" fmla="*/ 2147483647 w 4618"/>
              <a:gd name="T11" fmla="*/ 2147483647 h 1968"/>
              <a:gd name="T12" fmla="*/ 2147483647 w 4618"/>
              <a:gd name="T13" fmla="*/ 2147483647 h 1968"/>
              <a:gd name="T14" fmla="*/ 2147483647 w 4618"/>
              <a:gd name="T15" fmla="*/ 2147483647 h 1968"/>
              <a:gd name="T16" fmla="*/ 2147483647 w 4618"/>
              <a:gd name="T17" fmla="*/ 2147483647 h 1968"/>
              <a:gd name="T18" fmla="*/ 2147483647 w 4618"/>
              <a:gd name="T19" fmla="*/ 2147483647 h 1968"/>
              <a:gd name="T20" fmla="*/ 2147483647 w 4618"/>
              <a:gd name="T21" fmla="*/ 2147483647 h 1968"/>
              <a:gd name="T22" fmla="*/ 2147483647 w 4618"/>
              <a:gd name="T23" fmla="*/ 2147483647 h 1968"/>
              <a:gd name="T24" fmla="*/ 2147483647 w 4618"/>
              <a:gd name="T25" fmla="*/ 2147483647 h 1968"/>
              <a:gd name="T26" fmla="*/ 2147483647 w 4618"/>
              <a:gd name="T27" fmla="*/ 2147483647 h 1968"/>
              <a:gd name="T28" fmla="*/ 2147483647 w 4618"/>
              <a:gd name="T29" fmla="*/ 2147483647 h 1968"/>
              <a:gd name="T30" fmla="*/ 2147483647 w 4618"/>
              <a:gd name="T31" fmla="*/ 2147483647 h 1968"/>
              <a:gd name="T32" fmla="*/ 0 w 4618"/>
              <a:gd name="T33" fmla="*/ 2147483647 h 1968"/>
              <a:gd name="T34" fmla="*/ 2147483647 w 4618"/>
              <a:gd name="T35" fmla="*/ 2147483647 h 196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618"/>
              <a:gd name="T55" fmla="*/ 0 h 1968"/>
              <a:gd name="T56" fmla="*/ 4618 w 4618"/>
              <a:gd name="T57" fmla="*/ 1968 h 196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618" h="1968">
                <a:moveTo>
                  <a:pt x="34" y="1968"/>
                </a:moveTo>
                <a:lnTo>
                  <a:pt x="4618" y="1968"/>
                </a:lnTo>
                <a:lnTo>
                  <a:pt x="4618" y="0"/>
                </a:lnTo>
                <a:lnTo>
                  <a:pt x="3706" y="0"/>
                </a:lnTo>
                <a:lnTo>
                  <a:pt x="3706" y="576"/>
                </a:lnTo>
                <a:lnTo>
                  <a:pt x="3178" y="576"/>
                </a:lnTo>
                <a:lnTo>
                  <a:pt x="3178" y="1152"/>
                </a:lnTo>
                <a:lnTo>
                  <a:pt x="2554" y="1152"/>
                </a:lnTo>
                <a:lnTo>
                  <a:pt x="2554" y="1632"/>
                </a:lnTo>
                <a:lnTo>
                  <a:pt x="1690" y="1632"/>
                </a:lnTo>
                <a:lnTo>
                  <a:pt x="1690" y="1104"/>
                </a:lnTo>
                <a:lnTo>
                  <a:pt x="826" y="1104"/>
                </a:lnTo>
                <a:lnTo>
                  <a:pt x="826" y="576"/>
                </a:lnTo>
                <a:lnTo>
                  <a:pt x="298" y="576"/>
                </a:lnTo>
                <a:lnTo>
                  <a:pt x="298" y="48"/>
                </a:lnTo>
                <a:lnTo>
                  <a:pt x="1" y="49"/>
                </a:lnTo>
                <a:lnTo>
                  <a:pt x="0" y="1968"/>
                </a:lnTo>
                <a:lnTo>
                  <a:pt x="34" y="1968"/>
                </a:lnTo>
                <a:close/>
              </a:path>
            </a:pathLst>
          </a:custGeom>
          <a:solidFill>
            <a:srgbClr val="33CCFF"/>
          </a:solidFill>
          <a:ln w="9525">
            <a:solidFill>
              <a:srgbClr val="33CC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3015" name="Text Box 13"/>
          <p:cNvSpPr txBox="1">
            <a:spLocks noChangeArrowheads="1"/>
          </p:cNvSpPr>
          <p:nvPr/>
        </p:nvSpPr>
        <p:spPr bwMode="auto">
          <a:xfrm>
            <a:off x="4376737" y="4460082"/>
            <a:ext cx="303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i="1">
                <a:latin typeface="Times New Roman" charset="0"/>
                <a:cs typeface="Times New Roman" charset="0"/>
              </a:rPr>
              <a:t>α</a:t>
            </a:r>
            <a:endParaRPr lang="en-GB" i="1">
              <a:latin typeface="Calibri" charset="0"/>
            </a:endParaRPr>
          </a:p>
        </p:txBody>
      </p:sp>
      <p:sp>
        <p:nvSpPr>
          <p:cNvPr id="43016" name="Text Box 14"/>
          <p:cNvSpPr txBox="1">
            <a:spLocks noChangeArrowheads="1"/>
          </p:cNvSpPr>
          <p:nvPr/>
        </p:nvSpPr>
        <p:spPr bwMode="auto">
          <a:xfrm>
            <a:off x="4364037" y="5274469"/>
            <a:ext cx="395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i="1">
                <a:latin typeface="Times New Roman" charset="0"/>
                <a:cs typeface="Times New Roman" charset="0"/>
              </a:rPr>
              <a:t>β</a:t>
            </a:r>
            <a:endParaRPr lang="en-GB" i="1">
              <a:latin typeface="Calibri" charset="0"/>
            </a:endParaRPr>
          </a:p>
        </p:txBody>
      </p:sp>
      <p:sp>
        <p:nvSpPr>
          <p:cNvPr id="43017" name="Text Box 15"/>
          <p:cNvSpPr txBox="1">
            <a:spLocks noChangeArrowheads="1"/>
          </p:cNvSpPr>
          <p:nvPr/>
        </p:nvSpPr>
        <p:spPr bwMode="auto">
          <a:xfrm>
            <a:off x="5176837" y="3917157"/>
            <a:ext cx="420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i="1">
                <a:latin typeface="Calibri" charset="0"/>
              </a:rPr>
              <a:t>h</a:t>
            </a:r>
            <a:r>
              <a:rPr lang="en-GB" i="1" baseline="-25000">
                <a:latin typeface="Calibri" charset="0"/>
              </a:rPr>
              <a:t>sl</a:t>
            </a:r>
            <a:endParaRPr lang="en-GB" i="1">
              <a:latin typeface="Calibri" charset="0"/>
            </a:endParaRPr>
          </a:p>
        </p:txBody>
      </p:sp>
      <p:sp>
        <p:nvSpPr>
          <p:cNvPr id="43019" name="Text Box 17"/>
          <p:cNvSpPr txBox="1">
            <a:spLocks noChangeArrowheads="1"/>
          </p:cNvSpPr>
          <p:nvPr/>
        </p:nvSpPr>
        <p:spPr bwMode="auto">
          <a:xfrm>
            <a:off x="5389562" y="4718051"/>
            <a:ext cx="1924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latin typeface="Calibri" charset="0"/>
              </a:rPr>
              <a:t>Reference height</a:t>
            </a:r>
            <a:endParaRPr lang="en-US">
              <a:latin typeface="Calibri" charset="0"/>
            </a:endParaRPr>
          </a:p>
        </p:txBody>
      </p:sp>
      <p:sp>
        <p:nvSpPr>
          <p:cNvPr id="43020" name="Line 11"/>
          <p:cNvSpPr>
            <a:spLocks noChangeShapeType="1"/>
          </p:cNvSpPr>
          <p:nvPr/>
        </p:nvSpPr>
        <p:spPr bwMode="auto">
          <a:xfrm>
            <a:off x="404812" y="4901407"/>
            <a:ext cx="4838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008562" y="582613"/>
            <a:ext cx="377825" cy="23891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  <a:cs typeface="ＭＳ Ｐゴシック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387975" y="1046163"/>
            <a:ext cx="377825" cy="192563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  <a:cs typeface="ＭＳ Ｐゴシック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5765800" y="1390651"/>
            <a:ext cx="379412" cy="15811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  <a:cs typeface="ＭＳ Ｐゴシック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6145212" y="1682751"/>
            <a:ext cx="379413" cy="128905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  <a:cs typeface="ＭＳ Ｐゴシック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6507162" y="1500188"/>
            <a:ext cx="377825" cy="1471613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  <a:cs typeface="ＭＳ Ｐゴシック" charset="0"/>
            </a:endParaRP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5010150" y="3127376"/>
            <a:ext cx="22177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V="1">
            <a:off x="4751387" y="427038"/>
            <a:ext cx="0" cy="254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7313612" y="2889251"/>
            <a:ext cx="1212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latin typeface="Calibri" charset="0"/>
              </a:rPr>
              <a:t>Thickness</a:t>
            </a:r>
            <a:endParaRPr lang="en-US">
              <a:latin typeface="Calibri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4964112" y="171451"/>
            <a:ext cx="395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i="1">
                <a:latin typeface="Calibri" charset="0"/>
              </a:rPr>
              <a:t>g</a:t>
            </a:r>
            <a:r>
              <a:rPr lang="en-GB" i="1" baseline="-25000">
                <a:latin typeface="Calibri" charset="0"/>
              </a:rPr>
              <a:t>1</a:t>
            </a:r>
            <a:endParaRPr lang="en-US" i="1" baseline="-25000">
              <a:latin typeface="Calibri" charset="0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5370512" y="615951"/>
            <a:ext cx="395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i="1">
                <a:latin typeface="Calibri" charset="0"/>
              </a:rPr>
              <a:t>g</a:t>
            </a:r>
            <a:r>
              <a:rPr lang="en-GB" i="1" baseline="-25000">
                <a:latin typeface="Calibri" charset="0"/>
              </a:rPr>
              <a:t>2</a:t>
            </a:r>
            <a:endParaRPr lang="en-US" i="1" baseline="-25000">
              <a:latin typeface="Calibri" charset="0"/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5776912" y="958851"/>
            <a:ext cx="395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i="1">
                <a:latin typeface="Calibri" charset="0"/>
              </a:rPr>
              <a:t>g</a:t>
            </a:r>
            <a:r>
              <a:rPr lang="en-GB" i="1" baseline="-25000">
                <a:latin typeface="Calibri" charset="0"/>
              </a:rPr>
              <a:t>3</a:t>
            </a:r>
            <a:endParaRPr lang="en-US" i="1" baseline="-25000">
              <a:latin typeface="Calibri" charset="0"/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6145212" y="1263651"/>
            <a:ext cx="395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i="1">
                <a:latin typeface="Calibri" charset="0"/>
              </a:rPr>
              <a:t>g</a:t>
            </a:r>
            <a:r>
              <a:rPr lang="en-GB" i="1" baseline="-25000">
                <a:latin typeface="Calibri" charset="0"/>
              </a:rPr>
              <a:t>4</a:t>
            </a:r>
            <a:endParaRPr lang="en-US" i="1" baseline="-25000">
              <a:latin typeface="Calibri" charset="0"/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6564312" y="1123951"/>
            <a:ext cx="395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i="1">
                <a:latin typeface="Calibri" charset="0"/>
              </a:rPr>
              <a:t>g</a:t>
            </a:r>
            <a:r>
              <a:rPr lang="en-GB" i="1" baseline="-25000">
                <a:latin typeface="Calibri" charset="0"/>
              </a:rPr>
              <a:t>5</a:t>
            </a:r>
            <a:endParaRPr lang="en-US" i="1" baseline="-25000">
              <a:latin typeface="Calibri" charset="0"/>
            </a:endParaRPr>
          </a:p>
        </p:txBody>
      </p:sp>
      <p:graphicFrame>
        <p:nvGraphicFramePr>
          <p:cNvPr id="27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601377"/>
              </p:ext>
            </p:extLst>
          </p:nvPr>
        </p:nvGraphicFramePr>
        <p:xfrm>
          <a:off x="7383462" y="1049338"/>
          <a:ext cx="1233488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1" name="Equation" r:id="rId4" imgW="558558" imgH="253890" progId="Equation.3">
                  <p:embed/>
                </p:oleObj>
              </mc:Choice>
              <mc:Fallback>
                <p:oleObj name="Equation" r:id="rId4" imgW="558558" imgH="25389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3462" y="1049338"/>
                        <a:ext cx="1233488" cy="5603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Content Placeholder 5" descr="fig.pd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2747" r="11131" b="46790"/>
          <a:stretch>
            <a:fillRect/>
          </a:stretch>
        </p:blipFill>
        <p:spPr bwMode="auto">
          <a:xfrm>
            <a:off x="328612" y="1123951"/>
            <a:ext cx="34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3529012" y="946151"/>
            <a:ext cx="1187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dirty="0">
                <a:latin typeface="Calibri" charset="0"/>
              </a:rPr>
              <a:t>Fractional</a:t>
            </a:r>
          </a:p>
          <a:p>
            <a:pPr eaLnBrk="1" hangingPunct="1"/>
            <a:r>
              <a:rPr lang="en-GB" dirty="0">
                <a:latin typeface="Calibri" charset="0"/>
              </a:rPr>
              <a:t>Area</a:t>
            </a:r>
            <a:endParaRPr lang="en-US" dirty="0"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3131" y="142506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Sea ice topography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06534" y="442913"/>
            <a:ext cx="257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Ice thickness distribution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43131" y="3593991"/>
            <a:ext cx="259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Height and depth distribution functions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97526" y="5312348"/>
            <a:ext cx="3019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Flocco</a:t>
            </a:r>
            <a:r>
              <a:rPr lang="en-US" i="1" dirty="0" smtClean="0">
                <a:solidFill>
                  <a:srgbClr val="FF0000"/>
                </a:solidFill>
              </a:rPr>
              <a:t> and </a:t>
            </a:r>
            <a:r>
              <a:rPr lang="en-US" i="1" dirty="0" err="1" smtClean="0">
                <a:solidFill>
                  <a:srgbClr val="FF0000"/>
                </a:solidFill>
              </a:rPr>
              <a:t>Feltham</a:t>
            </a:r>
            <a:r>
              <a:rPr lang="en-US" i="1" dirty="0" smtClean="0">
                <a:solidFill>
                  <a:srgbClr val="FF0000"/>
                </a:solidFill>
              </a:rPr>
              <a:t>, JGR, 2007</a:t>
            </a:r>
          </a:p>
          <a:p>
            <a:r>
              <a:rPr lang="en-US" i="1" dirty="0" err="1" smtClean="0">
                <a:solidFill>
                  <a:srgbClr val="FF0000"/>
                </a:solidFill>
              </a:rPr>
              <a:t>Flocco</a:t>
            </a:r>
            <a:r>
              <a:rPr lang="en-US" i="1" dirty="0" smtClean="0">
                <a:solidFill>
                  <a:srgbClr val="FF0000"/>
                </a:solidFill>
              </a:rPr>
              <a:t> et al., JGR, 2010, 2012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138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000" y="871836"/>
            <a:ext cx="4320000" cy="4358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568" y="4868782"/>
            <a:ext cx="4392000" cy="501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68" y="871836"/>
            <a:ext cx="4392000" cy="489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9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9888" y="204788"/>
            <a:ext cx="8686800" cy="510857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GB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Melt pond parameterization </a:t>
            </a:r>
            <a:r>
              <a:rPr lang="en-GB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features</a:t>
            </a:r>
          </a:p>
          <a:p>
            <a:pPr marL="0" indent="0" algn="ctr">
              <a:buNone/>
            </a:pPr>
            <a:endParaRPr lang="en-GB" sz="12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2"/>
              <a:buChar char="Ø"/>
            </a:pP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M</a:t>
            </a:r>
            <a:r>
              <a:rPr lang="en-GB" sz="2800" dirty="0" smtClean="0">
                <a:latin typeface="Calibri" charset="0"/>
                <a:ea typeface="ＭＳ Ｐゴシック" charset="0"/>
                <a:cs typeface="ＭＳ Ｐゴシック" charset="0"/>
              </a:rPr>
              <a:t>elt water collects </a:t>
            </a: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on ice of lowest height.</a:t>
            </a:r>
          </a:p>
          <a:p>
            <a:pPr>
              <a:buFont typeface="Wingdings" charset="2"/>
              <a:buChar char="Ø"/>
            </a:pP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Hydrostatic balance is maintained throughout.</a:t>
            </a:r>
          </a:p>
          <a:p>
            <a:pPr>
              <a:buFont typeface="Wingdings" charset="2"/>
              <a:buChar char="Ø"/>
            </a:pP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Vertical drainage </a:t>
            </a:r>
            <a:r>
              <a:rPr lang="en-GB" sz="2800" dirty="0" smtClean="0">
                <a:latin typeface="Calibri" charset="0"/>
                <a:ea typeface="ＭＳ Ｐゴシック" charset="0"/>
                <a:cs typeface="ＭＳ Ｐゴシック" charset="0"/>
              </a:rPr>
              <a:t>calculated </a:t>
            </a: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by Darcy’s law with a variable permeability</a:t>
            </a:r>
            <a:r>
              <a:rPr lang="en-GB" sz="2800" dirty="0" smtClean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  <a:endParaRPr lang="en-GB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2"/>
              <a:buChar char="Ø"/>
            </a:pP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Melt water is transported as a tracer on each thickness class.</a:t>
            </a:r>
          </a:p>
          <a:p>
            <a:pPr>
              <a:buFont typeface="Wingdings" charset="2"/>
              <a:buChar char="Ø"/>
            </a:pPr>
            <a:r>
              <a:rPr lang="en-GB" sz="2800" dirty="0" smtClean="0">
                <a:latin typeface="Calibri" charset="0"/>
                <a:ea typeface="ＭＳ Ｐゴシック" charset="0"/>
                <a:cs typeface="ＭＳ Ｐゴシック" charset="0"/>
              </a:rPr>
              <a:t>Melt </a:t>
            </a: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water is lost during ridging</a:t>
            </a:r>
            <a:r>
              <a:rPr lang="en-GB" sz="2800" dirty="0" smtClean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buFont typeface="Wingdings" charset="2"/>
              <a:buChar char="Ø"/>
            </a:pPr>
            <a:r>
              <a:rPr lang="en-GB" sz="2800" dirty="0" smtClean="0">
                <a:latin typeface="Calibri" charset="0"/>
                <a:ea typeface="ＭＳ Ｐゴシック" charset="0"/>
                <a:cs typeface="ＭＳ Ｐゴシック" charset="0"/>
              </a:rPr>
              <a:t>Melt water is lost if ice area decreases due to melting. </a:t>
            </a:r>
          </a:p>
          <a:p>
            <a:pPr>
              <a:buFont typeface="Wingdings" charset="2"/>
              <a:buChar char="Ø"/>
            </a:pPr>
            <a:r>
              <a:rPr lang="en-GB" sz="2800" dirty="0" smtClean="0">
                <a:latin typeface="Calibri" charset="0"/>
                <a:ea typeface="ＭＳ Ｐゴシック" charset="0"/>
                <a:cs typeface="ＭＳ Ｐゴシック" charset="0"/>
              </a:rPr>
              <a:t>During </a:t>
            </a: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refreezing, a pond lid forms that grows/melts at each time step.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62313" y="4957763"/>
            <a:ext cx="1724025" cy="173037"/>
          </a:xfrm>
          <a:prstGeom prst="rect">
            <a:avLst/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60725" y="5110163"/>
            <a:ext cx="1724025" cy="549275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63900" y="5659438"/>
            <a:ext cx="1724025" cy="693737"/>
          </a:xfrm>
          <a:prstGeom prst="rect">
            <a:avLst/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111" name="TextBox 7"/>
          <p:cNvSpPr txBox="1">
            <a:spLocks noChangeArrowheads="1"/>
          </p:cNvSpPr>
          <p:nvPr/>
        </p:nvSpPr>
        <p:spPr bwMode="auto">
          <a:xfrm>
            <a:off x="1328738" y="5313363"/>
            <a:ext cx="19796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/>
              <a:t>“trapped” melt pond</a:t>
            </a:r>
          </a:p>
        </p:txBody>
      </p:sp>
      <p:sp>
        <p:nvSpPr>
          <p:cNvPr id="47112" name="TextBox 8"/>
          <p:cNvSpPr txBox="1">
            <a:spLocks noChangeArrowheads="1"/>
          </p:cNvSpPr>
          <p:nvPr/>
        </p:nvSpPr>
        <p:spPr bwMode="auto">
          <a:xfrm>
            <a:off x="5138738" y="4948238"/>
            <a:ext cx="2587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/>
              <a:t>ice lid growing downwards</a:t>
            </a: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V="1">
            <a:off x="3198813" y="5384800"/>
            <a:ext cx="381000" cy="9683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  <a:stCxn id="47112" idx="1"/>
          </p:cNvCxnSpPr>
          <p:nvPr/>
        </p:nvCxnSpPr>
        <p:spPr bwMode="auto">
          <a:xfrm flipH="1" flipV="1">
            <a:off x="4832350" y="5043488"/>
            <a:ext cx="306388" cy="730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5117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47111" grpId="0"/>
      <p:bldP spid="471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6149" y="251777"/>
            <a:ext cx="77438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CICE simulation with our pond scheme</a:t>
            </a:r>
          </a:p>
        </p:txBody>
      </p:sp>
      <p:pic>
        <p:nvPicPr>
          <p:cNvPr id="5" name="Picture 4" descr="plot_3_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000"/>
            <a:ext cx="4820028" cy="57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20028" y="1113483"/>
            <a:ext cx="4132178" cy="547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800" dirty="0" smtClean="0"/>
              <a:t> </a:t>
            </a:r>
            <a:r>
              <a:rPr lang="en-US" sz="2600" dirty="0" smtClean="0"/>
              <a:t>Stand-alone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600" dirty="0" smtClean="0"/>
              <a:t> Arctic domain (40 km)</a:t>
            </a:r>
          </a:p>
          <a:p>
            <a:pPr marL="285750" lvl="5" indent="-285750">
              <a:buFont typeface="Wingdings" charset="2"/>
              <a:buChar char="Ø"/>
            </a:pPr>
            <a:r>
              <a:rPr lang="en-US" sz="2600" dirty="0" smtClean="0"/>
              <a:t> </a:t>
            </a:r>
            <a:r>
              <a:rPr lang="en-GB" sz="2600" dirty="0">
                <a:latin typeface="Calibri" charset="0"/>
              </a:rPr>
              <a:t>S</a:t>
            </a:r>
            <a:r>
              <a:rPr lang="en-GB" sz="2600" dirty="0" smtClean="0">
                <a:latin typeface="Calibri" charset="0"/>
              </a:rPr>
              <a:t>pun </a:t>
            </a:r>
            <a:r>
              <a:rPr lang="en-GB" sz="2600" dirty="0">
                <a:latin typeface="Calibri" charset="0"/>
              </a:rPr>
              <a:t>up from 1980-</a:t>
            </a:r>
            <a:r>
              <a:rPr lang="en-GB" sz="2600" dirty="0" smtClean="0">
                <a:latin typeface="Calibri" charset="0"/>
              </a:rPr>
              <a:t>1989</a:t>
            </a:r>
          </a:p>
          <a:p>
            <a:pPr marL="285750" lvl="5" indent="-285750">
              <a:buFont typeface="Wingdings" charset="2"/>
              <a:buChar char="Ø"/>
            </a:pPr>
            <a:r>
              <a:rPr lang="en-GB" sz="2600" dirty="0" smtClean="0">
                <a:latin typeface="Calibri" charset="0"/>
              </a:rPr>
              <a:t> Analysed </a:t>
            </a:r>
            <a:r>
              <a:rPr lang="en-GB" sz="2600" dirty="0">
                <a:latin typeface="Calibri" charset="0"/>
              </a:rPr>
              <a:t>from 1990-</a:t>
            </a:r>
            <a:r>
              <a:rPr lang="en-GB" sz="2600" dirty="0" smtClean="0">
                <a:latin typeface="Calibri" charset="0"/>
              </a:rPr>
              <a:t>2012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800" dirty="0" smtClean="0"/>
              <a:t> Atmosphere</a:t>
            </a:r>
            <a:r>
              <a:rPr lang="en-US" sz="2800" dirty="0"/>
              <a:t>: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T2m, q2m (6-hourly)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u10m, v10m (6-hourly)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QLW, QSW (daily</a:t>
            </a:r>
            <a:r>
              <a:rPr lang="en-US" sz="2400" dirty="0" smtClean="0"/>
              <a:t>)</a:t>
            </a:r>
            <a:endParaRPr lang="en-US" sz="26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PRECIP, SNOW (monthly)</a:t>
            </a:r>
          </a:p>
          <a:p>
            <a:pPr lvl="1"/>
            <a:r>
              <a:rPr lang="en-US" sz="2400" dirty="0" smtClean="0"/>
              <a:t>(</a:t>
            </a:r>
            <a:r>
              <a:rPr lang="en-US" sz="2400" b="1" dirty="0" smtClean="0">
                <a:solidFill>
                  <a:srgbClr val="FF0000"/>
                </a:solidFill>
              </a:rPr>
              <a:t>ERA-Interim</a:t>
            </a:r>
            <a:r>
              <a:rPr lang="en-US" sz="2400" dirty="0"/>
              <a:t> </a:t>
            </a:r>
            <a:r>
              <a:rPr lang="en-US" sz="2400" dirty="0" smtClean="0"/>
              <a:t>with T2m (</a:t>
            </a:r>
            <a:r>
              <a:rPr lang="en-US" sz="2400" b="1" dirty="0" smtClean="0">
                <a:solidFill>
                  <a:srgbClr val="FF0000"/>
                </a:solidFill>
              </a:rPr>
              <a:t>-1.5K</a:t>
            </a:r>
            <a:r>
              <a:rPr lang="en-US" sz="2400" dirty="0" smtClean="0"/>
              <a:t>) , q2m corrections </a:t>
            </a:r>
            <a:r>
              <a:rPr lang="en-US" sz="2400" dirty="0"/>
              <a:t>following </a:t>
            </a:r>
            <a:r>
              <a:rPr lang="en-US" sz="2400" dirty="0" err="1"/>
              <a:t>Dussin</a:t>
            </a:r>
            <a:r>
              <a:rPr lang="en-US" sz="2400" dirty="0"/>
              <a:t> and </a:t>
            </a:r>
            <a:r>
              <a:rPr lang="en-US" sz="2400" dirty="0" err="1"/>
              <a:t>Barnier</a:t>
            </a:r>
            <a:r>
              <a:rPr lang="en-US" sz="2400" dirty="0"/>
              <a:t>, </a:t>
            </a:r>
            <a:r>
              <a:rPr lang="en-US" sz="2400" dirty="0" smtClean="0"/>
              <a:t>2012 (</a:t>
            </a:r>
            <a:r>
              <a:rPr lang="en-US" sz="2400" b="1" dirty="0" smtClean="0">
                <a:solidFill>
                  <a:srgbClr val="FF0000"/>
                </a:solidFill>
              </a:rPr>
              <a:t>DRAKKAR DFS5</a:t>
            </a:r>
            <a:r>
              <a:rPr lang="en-US" sz="2400" dirty="0"/>
              <a:t>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19756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24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696" y="0"/>
            <a:ext cx="204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Dussin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and </a:t>
            </a:r>
            <a:r>
              <a:rPr lang="en-US" b="1" dirty="0" err="1" smtClean="0">
                <a:solidFill>
                  <a:srgbClr val="FF0000"/>
                </a:solidFill>
              </a:rPr>
              <a:t>Barnier</a:t>
            </a:r>
            <a:r>
              <a:rPr lang="en-US" b="1" dirty="0" smtClean="0">
                <a:solidFill>
                  <a:srgbClr val="FF0000"/>
                </a:solidFill>
              </a:rPr>
              <a:t>, 2012, DFS5 report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696" y="6092428"/>
            <a:ext cx="8922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corrections </a:t>
            </a:r>
            <a:r>
              <a:rPr lang="en-US" sz="2400" dirty="0"/>
              <a:t>are based on the POLES monthly climatology for </a:t>
            </a:r>
            <a:r>
              <a:rPr lang="en-US" sz="2400" dirty="0" smtClean="0"/>
              <a:t>air temp.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148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t_2_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48" y="1219724"/>
            <a:ext cx="5400000" cy="5754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149" y="0"/>
            <a:ext cx="77438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CICE simulation with our pond scheme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2951" y="600572"/>
            <a:ext cx="3891049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 Mixed-layer ocean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(depth = 20 m)</a:t>
            </a:r>
          </a:p>
          <a:p>
            <a:endParaRPr lang="en-US" sz="2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 </a:t>
            </a:r>
            <a:r>
              <a:rPr lang="en-US" sz="2400" dirty="0" smtClean="0"/>
              <a:t>SSS prescribed (monthly</a:t>
            </a:r>
          </a:p>
          <a:p>
            <a:r>
              <a:rPr lang="en-US" sz="2400" dirty="0"/>
              <a:t>	</a:t>
            </a:r>
            <a:r>
              <a:rPr lang="en-US" sz="2400" dirty="0" err="1" smtClean="0"/>
              <a:t>clim</a:t>
            </a:r>
            <a:r>
              <a:rPr lang="en-US" sz="2400" dirty="0" smtClean="0"/>
              <a:t>. means – </a:t>
            </a:r>
            <a:r>
              <a:rPr lang="en-US" sz="2400" dirty="0" err="1" smtClean="0"/>
              <a:t>ReAn</a:t>
            </a:r>
            <a:r>
              <a:rPr lang="en-US" sz="2400" dirty="0" smtClean="0"/>
              <a:t>,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Ferry et al., 2011)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 </a:t>
            </a:r>
            <a:r>
              <a:rPr lang="en-US" sz="2400" dirty="0" smtClean="0"/>
              <a:t>Deep Ocean Heat Flux </a:t>
            </a:r>
          </a:p>
          <a:p>
            <a:r>
              <a:rPr lang="en-US" sz="2400" dirty="0" smtClean="0"/>
              <a:t>	prescribed (monthly </a:t>
            </a:r>
            <a:r>
              <a:rPr lang="en-US" sz="2400" dirty="0" err="1" smtClean="0"/>
              <a:t>clim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	means – CCSM3,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Collins et al., 2006)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 O</a:t>
            </a:r>
            <a:r>
              <a:rPr lang="en-US" sz="2400" dirty="0" smtClean="0"/>
              <a:t>cean currents</a:t>
            </a:r>
          </a:p>
          <a:p>
            <a:pPr lvl="1"/>
            <a:r>
              <a:rPr lang="en-US" sz="2400" dirty="0"/>
              <a:t>p</a:t>
            </a:r>
            <a:r>
              <a:rPr lang="en-US" sz="2400" dirty="0" smtClean="0"/>
              <a:t>rescribed (monthly </a:t>
            </a:r>
            <a:r>
              <a:rPr lang="en-US" sz="2400" dirty="0" err="1" smtClean="0"/>
              <a:t>clim</a:t>
            </a:r>
            <a:r>
              <a:rPr lang="en-US" sz="2400" dirty="0" smtClean="0"/>
              <a:t>.</a:t>
            </a:r>
          </a:p>
          <a:p>
            <a:pPr lvl="1"/>
            <a:r>
              <a:rPr lang="en-US" sz="2400" dirty="0"/>
              <a:t>m</a:t>
            </a:r>
            <a:r>
              <a:rPr lang="en-US" sz="2400" dirty="0" smtClean="0"/>
              <a:t>eans – </a:t>
            </a:r>
            <a:r>
              <a:rPr lang="en-US" sz="2400" dirty="0" err="1" smtClean="0"/>
              <a:t>ReAn</a:t>
            </a:r>
            <a:r>
              <a:rPr lang="en-US" sz="2400" dirty="0" smtClean="0"/>
              <a:t>, </a:t>
            </a:r>
          </a:p>
          <a:p>
            <a:pPr lvl="1"/>
            <a:r>
              <a:rPr lang="en-US" sz="2400" dirty="0" smtClean="0"/>
              <a:t>Ferry et al., 2011)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633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47" y="0"/>
            <a:ext cx="8240863" cy="6253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2391" y="6253178"/>
            <a:ext cx="802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Mean annual cycle of sea ice extent realistically simulated 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9558" y="4545018"/>
            <a:ext cx="18340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Flocco</a:t>
            </a:r>
            <a:r>
              <a:rPr lang="en-US" b="1" dirty="0" smtClean="0">
                <a:solidFill>
                  <a:srgbClr val="FF0000"/>
                </a:solidFill>
              </a:rPr>
              <a:t>, Schroeder, </a:t>
            </a:r>
            <a:r>
              <a:rPr lang="en-US" b="1" dirty="0" err="1" smtClean="0">
                <a:solidFill>
                  <a:srgbClr val="FF0000"/>
                </a:solidFill>
              </a:rPr>
              <a:t>Feltham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Hunke</a:t>
            </a:r>
            <a:r>
              <a:rPr lang="en-US" b="1" smtClean="0">
                <a:solidFill>
                  <a:srgbClr val="FF0000"/>
                </a:solidFill>
              </a:rPr>
              <a:t>,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JGR 2012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4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04" y="46727"/>
            <a:ext cx="6732396" cy="6732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774" y="1032825"/>
            <a:ext cx="22508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Variability and trend </a:t>
            </a:r>
            <a:r>
              <a:rPr lang="en-US" sz="2400" smtClean="0"/>
              <a:t>of September </a:t>
            </a:r>
            <a:r>
              <a:rPr lang="en-US" sz="2400" dirty="0" smtClean="0"/>
              <a:t>ice extent realistic</a:t>
            </a:r>
          </a:p>
        </p:txBody>
      </p:sp>
    </p:spTree>
    <p:extLst>
      <p:ext uri="{BB962C8B-B14F-4D97-AF65-F5344CB8AC3E}">
        <p14:creationId xmlns:p14="http://schemas.microsoft.com/office/powerpoint/2010/main" val="2548592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490_timeseries_apond_exposed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332" y="127840"/>
            <a:ext cx="6858000" cy="6730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542" y="578700"/>
            <a:ext cx="18021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Low summer ice extent (2007,2011):</a:t>
            </a:r>
          </a:p>
          <a:p>
            <a:r>
              <a:rPr lang="en-US" sz="2400" dirty="0" smtClean="0"/>
              <a:t>Large pond area</a:t>
            </a:r>
          </a:p>
          <a:p>
            <a:endParaRPr lang="en-US" sz="2400" dirty="0"/>
          </a:p>
          <a:p>
            <a:r>
              <a:rPr lang="en-US" sz="2400" dirty="0" smtClean="0"/>
              <a:t>Large summer ice extent (1996):</a:t>
            </a:r>
          </a:p>
          <a:p>
            <a:r>
              <a:rPr lang="en-US" sz="2400" dirty="0" smtClean="0"/>
              <a:t>Small pond area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976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3759</TotalTime>
  <Words>778</Words>
  <Application>Microsoft Macintosh PowerPoint</Application>
  <PresentationFormat>On-screen Show (4:3)</PresentationFormat>
  <Paragraphs>137</Paragraphs>
  <Slides>20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Equation</vt:lpstr>
      <vt:lpstr>PowerPoint Presentation</vt:lpstr>
      <vt:lpstr>GCM-compatible melt pond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CPOM, UCL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Schroeder</dc:creator>
  <cp:lastModifiedBy>David Schroeder</cp:lastModifiedBy>
  <cp:revision>131</cp:revision>
  <dcterms:created xsi:type="dcterms:W3CDTF">2012-02-27T17:45:21Z</dcterms:created>
  <dcterms:modified xsi:type="dcterms:W3CDTF">2012-10-24T11:13:27Z</dcterms:modified>
</cp:coreProperties>
</file>