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6"/>
  </p:notesMasterIdLst>
  <p:sldIdLst>
    <p:sldId id="271" r:id="rId2"/>
    <p:sldId id="272" r:id="rId3"/>
    <p:sldId id="274" r:id="rId4"/>
    <p:sldId id="275" r:id="rId5"/>
    <p:sldId id="276" r:id="rId6"/>
    <p:sldId id="256" r:id="rId7"/>
    <p:sldId id="257" r:id="rId8"/>
    <p:sldId id="266" r:id="rId9"/>
    <p:sldId id="267" r:id="rId10"/>
    <p:sldId id="258" r:id="rId11"/>
    <p:sldId id="261" r:id="rId12"/>
    <p:sldId id="260" r:id="rId13"/>
    <p:sldId id="259" r:id="rId14"/>
    <p:sldId id="27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CC00CC"/>
    <a:srgbClr val="33CC33"/>
    <a:srgbClr val="FF33CC"/>
    <a:srgbClr val="C0C0C0"/>
    <a:srgbClr val="A50021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9" autoAdjust="0"/>
    <p:restoredTop sz="94648" autoAdjust="0"/>
  </p:normalViewPr>
  <p:slideViewPr>
    <p:cSldViewPr>
      <p:cViewPr varScale="1">
        <p:scale>
          <a:sx n="117" d="100"/>
          <a:sy n="117" d="100"/>
        </p:scale>
        <p:origin x="-2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F6C2F3-A23F-4D18-B1B7-00D1A5E05D2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48729-0CDB-4F6A-8FCC-DCBBC91E381A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C4572-95C4-4D34-9451-9E9BA9ACCCCA}" type="slidenum">
              <a:rPr lang="en-US"/>
              <a:pPr/>
              <a:t>10</a:t>
            </a:fld>
            <a:endParaRPr lang="en-US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80552-436C-4CA1-9125-041A1F6F025F}" type="slidenum">
              <a:rPr lang="en-US"/>
              <a:pPr/>
              <a:t>11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7EEFB-0A90-4911-8F05-C5D847DCDC62}" type="slidenum">
              <a:rPr lang="en-US"/>
              <a:pPr/>
              <a:t>12</a:t>
            </a:fld>
            <a:endParaRPr lang="en-US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8AF8C8-1A11-419E-9CAA-09DDCB18679F}" type="slidenum">
              <a:rPr lang="en-US"/>
              <a:pPr/>
              <a:t>13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EBE62-D413-45A4-A682-75ACE022328B}" type="slidenum">
              <a:rPr lang="en-US"/>
              <a:pPr/>
              <a:t>14</a:t>
            </a:fld>
            <a:endParaRPr 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46881-503C-4AC2-8A44-9830C3BF9268}" type="slidenum">
              <a:rPr lang="en-US"/>
              <a:pPr/>
              <a:t>2</a:t>
            </a:fld>
            <a:endParaRPr 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C6FEF-51B2-4FBB-9BCA-0159927BA128}" type="slidenum">
              <a:rPr lang="en-US"/>
              <a:pPr/>
              <a:t>3</a:t>
            </a:fld>
            <a:endParaRPr lang="en-US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BE2D2-4D59-4F31-A370-808D0C779DC7}" type="slidenum">
              <a:rPr lang="en-US"/>
              <a:pPr/>
              <a:t>4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7FFB2-D4A7-46F9-BBF2-180D829D3E3F}" type="slidenum">
              <a:rPr lang="en-US"/>
              <a:pPr/>
              <a:t>5</a:t>
            </a:fld>
            <a:endParaRPr 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5F9F7-B544-45AB-AA08-C221CDA97662}" type="slidenum">
              <a:rPr lang="en-US"/>
              <a:pPr/>
              <a:t>6</a:t>
            </a:fld>
            <a:endParaRPr 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B056C-591C-4CF4-B97B-96A4B059D2A8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ABBC2-3D7E-4537-9472-25D2A2198B47}" type="slidenum">
              <a:rPr lang="en-US"/>
              <a:pPr/>
              <a:t>8</a:t>
            </a:fld>
            <a:endParaRPr lang="en-US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7E0E8-B807-4EE1-99CA-6097351B6E97}" type="slidenum">
              <a:rPr lang="en-US"/>
              <a:pPr/>
              <a:t>9</a:t>
            </a:fld>
            <a:endParaRPr lang="en-US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AF5D-A15C-481E-AFC9-4BE8663652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A0A8C-F935-452B-8B99-3F93B286B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A5457-320D-428E-AC3A-C707B52F6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C2972-ACB3-4011-9BB8-9504E5036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C7437-E09C-4919-BE3C-959FD30CE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BCB2C-BD64-4A62-8AD3-C2DF8015D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33E5D-5753-42BA-B4CF-D47B4476C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B0432-3D81-4CB7-8C28-A064595C06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D447E-C5FC-4534-A462-EDDB5AD61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6819A-8C70-4A4A-B4B1-1EC288093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F3A97-7D44-46FF-B910-037FDF652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B131C767-1F63-4746-A636-65035EA5CA0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4583" name="Picture 7" descr="psc_logo_horiz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400" y="26988"/>
            <a:ext cx="720725" cy="382587"/>
          </a:xfrm>
          <a:prstGeom prst="rect">
            <a:avLst/>
          </a:prstGeom>
          <a:noFill/>
        </p:spPr>
      </p:pic>
      <p:sp>
        <p:nvSpPr>
          <p:cNvPr id="24584" name="Text Box 8"/>
          <p:cNvSpPr txBox="1">
            <a:spLocks noChangeArrowheads="1"/>
          </p:cNvSpPr>
          <p:nvPr userDrawn="1"/>
        </p:nvSpPr>
        <p:spPr bwMode="auto">
          <a:xfrm>
            <a:off x="741363" y="26988"/>
            <a:ext cx="12636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pPr eaLnBrk="1" hangingPunct="1"/>
            <a:r>
              <a:rPr lang="en-US" sz="900"/>
              <a:t>Michael Steele</a:t>
            </a:r>
          </a:p>
          <a:p>
            <a:pPr eaLnBrk="1" hangingPunct="1"/>
            <a:r>
              <a:rPr lang="en-US" sz="800"/>
              <a:t>Polar Science Center / APL</a:t>
            </a:r>
          </a:p>
          <a:p>
            <a:pPr eaLnBrk="1" hangingPunct="1"/>
            <a:r>
              <a:rPr lang="en-US" sz="800"/>
              <a:t>University of Washington</a:t>
            </a:r>
          </a:p>
        </p:txBody>
      </p:sp>
      <p:sp>
        <p:nvSpPr>
          <p:cNvPr id="24585" name="Rectangle 9"/>
          <p:cNvSpPr>
            <a:spLocks noChangeArrowheads="1"/>
          </p:cNvSpPr>
          <p:nvPr userDrawn="1"/>
        </p:nvSpPr>
        <p:spPr bwMode="auto">
          <a:xfrm>
            <a:off x="23813" y="25400"/>
            <a:ext cx="2017712" cy="3889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 userDrawn="1"/>
        </p:nvSpPr>
        <p:spPr bwMode="auto">
          <a:xfrm>
            <a:off x="7848600" y="0"/>
            <a:ext cx="1295400" cy="452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5720" rIns="45720"/>
          <a:lstStyle/>
          <a:p>
            <a:pPr algn="ctr" eaLnBrk="1" hangingPunct="1"/>
            <a:r>
              <a:rPr lang="en-US" sz="1200" b="1">
                <a:latin typeface="Helvetica" pitchFamily="34" charset="0"/>
              </a:rPr>
              <a:t>Oct 22, 2009</a:t>
            </a:r>
          </a:p>
          <a:p>
            <a:pPr algn="ctr" eaLnBrk="1" hangingPunct="1"/>
            <a:r>
              <a:rPr lang="en-US" sz="1200">
                <a:latin typeface="Monotype Corsiva" pitchFamily="66" charset="0"/>
              </a:rPr>
              <a:t>AOMIP @ WHOI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1534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82945" tIns="41473" rIns="82945" bIns="41473">
            <a:spAutoFit/>
          </a:bodyPr>
          <a:lstStyle/>
          <a:p>
            <a:pPr marL="457200" indent="-457200" algn="ctr" defTabSz="828675"/>
            <a:r>
              <a:rPr lang="en-US" sz="3600" b="1">
                <a:solidFill>
                  <a:srgbClr val="000066"/>
                </a:solidFill>
                <a:latin typeface="Helvetica" pitchFamily="34" charset="0"/>
              </a:rPr>
              <a:t>   Mixed Layer Depth </a:t>
            </a:r>
          </a:p>
          <a:p>
            <a:pPr marL="457200" indent="-457200" algn="ctr" defTabSz="828675"/>
            <a:r>
              <a:rPr lang="en-US" sz="3600" b="1">
                <a:solidFill>
                  <a:srgbClr val="000066"/>
                </a:solidFill>
                <a:latin typeface="Helvetica" pitchFamily="34" charset="0"/>
              </a:rPr>
              <a:t>    in the Arctic Seas</a:t>
            </a:r>
            <a:endParaRPr lang="en-US" sz="3600" b="1" u="sng">
              <a:solidFill>
                <a:srgbClr val="000066"/>
              </a:solidFill>
              <a:latin typeface="Helvetica" pitchFamily="34" charset="0"/>
            </a:endParaRPr>
          </a:p>
          <a:p>
            <a:pPr marL="457200" indent="-457200" algn="ctr" defTabSz="828675"/>
            <a:endParaRPr lang="en-US" sz="3200" b="1" i="1">
              <a:solidFill>
                <a:srgbClr val="003300"/>
              </a:solidFill>
              <a:latin typeface="Helvetica" pitchFamily="34" charset="0"/>
            </a:endParaRPr>
          </a:p>
          <a:p>
            <a:pPr marL="457200" indent="-457200" defTabSz="828675"/>
            <a:r>
              <a:rPr lang="en-US" sz="2600" b="1">
                <a:latin typeface="Helvetica" pitchFamily="34" charset="0"/>
              </a:rPr>
              <a:t>Michael Steele</a:t>
            </a:r>
          </a:p>
          <a:p>
            <a:pPr marL="457200" indent="-457200" defTabSz="828675"/>
            <a:r>
              <a:rPr lang="en-US" sz="2200" b="1">
                <a:latin typeface="Helvetica" pitchFamily="34" charset="0"/>
              </a:rPr>
              <a:t>Wendy Ermold</a:t>
            </a:r>
          </a:p>
          <a:p>
            <a:pPr marL="457200" indent="-457200" defTabSz="828675"/>
            <a:r>
              <a:rPr lang="en-US" sz="2200" b="1">
                <a:latin typeface="Helvetica" pitchFamily="34" charset="0"/>
              </a:rPr>
              <a:t>Jinlun Zhang</a:t>
            </a:r>
          </a:p>
          <a:p>
            <a:pPr marL="457200" indent="-457200" defTabSz="828675"/>
            <a:endParaRPr lang="en-US" sz="2200" b="1">
              <a:latin typeface="Helvetica" pitchFamily="34" charset="0"/>
            </a:endParaRPr>
          </a:p>
          <a:p>
            <a:pPr marL="457200" indent="-457200" defTabSz="828675"/>
            <a:r>
              <a:rPr lang="en-US" sz="1700" b="1" i="1">
                <a:solidFill>
                  <a:srgbClr val="003300"/>
                </a:solidFill>
                <a:latin typeface="Helvetica" pitchFamily="34" charset="0"/>
              </a:rPr>
              <a:t>Polar Science Center  </a:t>
            </a:r>
          </a:p>
          <a:p>
            <a:pPr marL="457200" indent="-457200" defTabSz="828675"/>
            <a:r>
              <a:rPr lang="en-US" sz="1700" b="1" i="1">
                <a:solidFill>
                  <a:srgbClr val="003300"/>
                </a:solidFill>
                <a:latin typeface="Helvetica" pitchFamily="34" charset="0"/>
              </a:rPr>
              <a:t>Applied Physics Laboratory </a:t>
            </a:r>
          </a:p>
          <a:p>
            <a:pPr marL="457200" indent="-457200" defTabSz="828675"/>
            <a:r>
              <a:rPr lang="en-US" sz="1700" b="1" i="1">
                <a:solidFill>
                  <a:srgbClr val="003300"/>
                </a:solidFill>
                <a:latin typeface="Helvetica" pitchFamily="34" charset="0"/>
              </a:rPr>
              <a:t>University of Washington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1" name="Picture 21" descr="Picture 1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30213"/>
            <a:ext cx="5181600" cy="407987"/>
          </a:xfrm>
          <a:prstGeom prst="rect">
            <a:avLst/>
          </a:prstGeom>
          <a:noFill/>
        </p:spPr>
      </p:pic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2389188" y="360363"/>
            <a:ext cx="4459287" cy="182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10     15      20       30      40     60      80     100    250    500    750 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858000" y="223838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(m)</a:t>
            </a: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1905000" y="152400"/>
            <a:ext cx="54864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tx2"/>
                </a:solidFill>
              </a:rPr>
              <a:t>PIOMAS Gradient Method MLD</a:t>
            </a:r>
          </a:p>
        </p:txBody>
      </p:sp>
      <p:pic>
        <p:nvPicPr>
          <p:cNvPr id="5127" name="Picture 7" descr="Picture 197"/>
          <p:cNvPicPr>
            <a:picLocks noChangeAspect="1" noChangeArrowheads="1"/>
          </p:cNvPicPr>
          <p:nvPr/>
        </p:nvPicPr>
        <p:blipFill>
          <a:blip r:embed="rId4" cstate="print"/>
          <a:srcRect l="24167" r="50278" b="67821"/>
          <a:stretch>
            <a:fillRect/>
          </a:stretch>
        </p:blipFill>
        <p:spPr bwMode="auto">
          <a:xfrm>
            <a:off x="0" y="1109663"/>
            <a:ext cx="5638800" cy="4757737"/>
          </a:xfrm>
          <a:prstGeom prst="rect">
            <a:avLst/>
          </a:prstGeom>
          <a:noFill/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144713" y="914400"/>
            <a:ext cx="42386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feb</a:t>
            </a:r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2255838" y="3759200"/>
            <a:ext cx="1300162" cy="1247775"/>
          </a:xfrm>
          <a:prstGeom prst="ellipse">
            <a:avLst/>
          </a:prstGeom>
          <a:noFill/>
          <a:ln w="76200" cmpd="tri">
            <a:solidFill>
              <a:srgbClr val="CC00CC"/>
            </a:solidFill>
            <a:round/>
            <a:headEnd/>
            <a:tailEnd/>
          </a:ln>
          <a:effectLst>
            <a:prstShdw prst="shdw17" dist="17961" dir="2700000">
              <a:schemeClr val="bg1"/>
            </a:prstShdw>
          </a:effectLst>
        </p:spPr>
        <p:txBody>
          <a:bodyPr wrap="none" anchor="ctr"/>
          <a:lstStyle/>
          <a:p>
            <a:pPr algn="ctr"/>
            <a:endParaRPr lang="en-US">
              <a:solidFill>
                <a:srgbClr val="CC00CC"/>
              </a:solidFill>
            </a:endParaRPr>
          </a:p>
        </p:txBody>
      </p:sp>
      <p:sp>
        <p:nvSpPr>
          <p:cNvPr id="5148" name="Freeform 28"/>
          <p:cNvSpPr>
            <a:spLocks/>
          </p:cNvSpPr>
          <p:nvPr/>
        </p:nvSpPr>
        <p:spPr bwMode="auto">
          <a:xfrm>
            <a:off x="3248025" y="4637088"/>
            <a:ext cx="560388" cy="468312"/>
          </a:xfrm>
          <a:custGeom>
            <a:avLst/>
            <a:gdLst/>
            <a:ahLst/>
            <a:cxnLst>
              <a:cxn ang="0">
                <a:pos x="238" y="66"/>
              </a:cxn>
              <a:cxn ang="0">
                <a:pos x="126" y="36"/>
              </a:cxn>
              <a:cxn ang="0">
                <a:pos x="0" y="0"/>
              </a:cxn>
            </a:cxnLst>
            <a:rect l="0" t="0" r="r" b="b"/>
            <a:pathLst>
              <a:path w="238" h="66">
                <a:moveTo>
                  <a:pt x="238" y="66"/>
                </a:moveTo>
                <a:cubicBezTo>
                  <a:pt x="219" y="61"/>
                  <a:pt x="166" y="47"/>
                  <a:pt x="126" y="36"/>
                </a:cubicBezTo>
                <a:cubicBezTo>
                  <a:pt x="86" y="25"/>
                  <a:pt x="26" y="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3740150" y="4962525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WSC?</a:t>
            </a:r>
          </a:p>
        </p:txBody>
      </p:sp>
      <p:sp>
        <p:nvSpPr>
          <p:cNvPr id="5156" name="Freeform 36"/>
          <p:cNvSpPr>
            <a:spLocks/>
          </p:cNvSpPr>
          <p:nvPr/>
        </p:nvSpPr>
        <p:spPr bwMode="auto">
          <a:xfrm flipH="1" flipV="1">
            <a:off x="1312863" y="3184525"/>
            <a:ext cx="1398587" cy="1052513"/>
          </a:xfrm>
          <a:custGeom>
            <a:avLst/>
            <a:gdLst/>
            <a:ahLst/>
            <a:cxnLst>
              <a:cxn ang="0">
                <a:pos x="238" y="66"/>
              </a:cxn>
              <a:cxn ang="0">
                <a:pos x="126" y="36"/>
              </a:cxn>
              <a:cxn ang="0">
                <a:pos x="0" y="0"/>
              </a:cxn>
            </a:cxnLst>
            <a:rect l="0" t="0" r="r" b="b"/>
            <a:pathLst>
              <a:path w="238" h="66">
                <a:moveTo>
                  <a:pt x="238" y="66"/>
                </a:moveTo>
                <a:cubicBezTo>
                  <a:pt x="219" y="61"/>
                  <a:pt x="166" y="47"/>
                  <a:pt x="126" y="36"/>
                </a:cubicBezTo>
                <a:cubicBezTo>
                  <a:pt x="86" y="25"/>
                  <a:pt x="26" y="8"/>
                  <a:pt x="0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stealth" w="lg" len="lg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442913" y="2519363"/>
            <a:ext cx="8937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</a:rPr>
              <a:t>EGC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</a:rPr>
              <a:t>MIZ?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5410200" y="1792288"/>
            <a:ext cx="36306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en-US" sz="2000" b="1"/>
              <a:t>Deep central Greenland Sea  MLDs only in March &amp; April</a:t>
            </a:r>
          </a:p>
          <a:p>
            <a:pPr marL="457200" indent="-457200"/>
            <a:endParaRPr lang="en-US" sz="2000" b="1"/>
          </a:p>
          <a:p>
            <a:pPr marL="457200" indent="-457200">
              <a:buFontTx/>
              <a:buAutoNum type="arabicParenR" startAt="2"/>
            </a:pPr>
            <a:r>
              <a:rPr lang="en-US" sz="2000" b="1"/>
              <a:t>Late GIN Sea transitions</a:t>
            </a:r>
            <a:r>
              <a:rPr lang="en-US" sz="1800" b="1"/>
              <a:t> </a:t>
            </a:r>
          </a:p>
          <a:p>
            <a:pPr marL="741363" lvl="1" indent="-284163">
              <a:buFontTx/>
              <a:buChar char="•"/>
            </a:pPr>
            <a:r>
              <a:rPr lang="en-US" sz="2000" b="1" i="1">
                <a:latin typeface="Arial Narrow" pitchFamily="34" charset="0"/>
              </a:rPr>
              <a:t>“spring”</a:t>
            </a:r>
            <a:r>
              <a:rPr lang="en-US" sz="2000" b="1">
                <a:latin typeface="Arial Narrow" pitchFamily="34" charset="0"/>
              </a:rPr>
              <a:t>: June</a:t>
            </a:r>
          </a:p>
          <a:p>
            <a:pPr marL="741363" lvl="1" indent="-284163">
              <a:buFontTx/>
              <a:buChar char="•"/>
            </a:pPr>
            <a:r>
              <a:rPr lang="en-US" sz="2000" b="1" i="1">
                <a:latin typeface="Arial Narrow" pitchFamily="34" charset="0"/>
              </a:rPr>
              <a:t>“fall”</a:t>
            </a:r>
            <a:r>
              <a:rPr lang="en-US" sz="2000" b="1">
                <a:latin typeface="Arial Narrow" pitchFamily="34" charset="0"/>
              </a:rPr>
              <a:t>: December</a:t>
            </a:r>
          </a:p>
          <a:p>
            <a:pPr marL="457200" indent="-457200"/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Picture 1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75" y="474663"/>
            <a:ext cx="7764463" cy="5908675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213475" y="2235200"/>
            <a:ext cx="409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r>
              <a:rPr lang="en-US" sz="1000">
                <a:latin typeface="Arial Rounded MT Bold" pitchFamily="34" charset="0"/>
              </a:rPr>
              <a:t>Jan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949950" y="1219200"/>
            <a:ext cx="415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800080"/>
                </a:solidFill>
                <a:latin typeface="Arial Rounded MT Bold" pitchFamily="34" charset="0"/>
              </a:rPr>
              <a:t>Feb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70475" y="901700"/>
            <a:ext cx="420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FF"/>
                </a:solidFill>
                <a:latin typeface="Arial Rounded MT Bold" pitchFamily="34" charset="0"/>
              </a:rPr>
              <a:t>Mar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284913" y="1889125"/>
            <a:ext cx="411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1F8AB9"/>
                </a:solidFill>
                <a:latin typeface="Arial Rounded MT Bold" pitchFamily="34" charset="0"/>
              </a:rPr>
              <a:t>Apr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486400" y="1143000"/>
            <a:ext cx="434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FFFF"/>
                </a:solidFill>
                <a:latin typeface="Arial Rounded MT Bold" pitchFamily="34" charset="0"/>
              </a:rPr>
              <a:t>May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965825" y="2895600"/>
            <a:ext cx="411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64CE60"/>
                </a:solidFill>
                <a:latin typeface="Arial Rounded MT Bold" pitchFamily="34" charset="0"/>
              </a:rPr>
              <a:t>Jun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372350" y="4175125"/>
            <a:ext cx="368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FF00"/>
                </a:solidFill>
                <a:latin typeface="Arial Rounded MT Bold" pitchFamily="34" charset="0"/>
              </a:rPr>
              <a:t>Jul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162800" y="4470400"/>
            <a:ext cx="742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00"/>
                </a:solidFill>
                <a:latin typeface="Arial Rounded MT Bold" pitchFamily="34" charset="0"/>
              </a:rPr>
              <a:t>Aug</a:t>
            </a:r>
            <a:r>
              <a:rPr lang="en-US" sz="1000">
                <a:latin typeface="Arial Rounded MT Bold" pitchFamily="34" charset="0"/>
              </a:rPr>
              <a:t>, </a:t>
            </a:r>
            <a:r>
              <a:rPr lang="en-US" sz="1000">
                <a:solidFill>
                  <a:srgbClr val="FF8000"/>
                </a:solidFill>
                <a:latin typeface="Arial Rounded MT Bold" pitchFamily="34" charset="0"/>
              </a:rPr>
              <a:t>Sep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150100" y="3905250"/>
            <a:ext cx="404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8000"/>
                </a:solidFill>
                <a:latin typeface="Arial Rounded MT Bold" pitchFamily="34" charset="0"/>
              </a:rPr>
              <a:t>Oct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781800" y="3184525"/>
            <a:ext cx="425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0000"/>
                </a:solidFill>
                <a:latin typeface="Arial Rounded MT Bold" pitchFamily="34" charset="0"/>
              </a:rPr>
              <a:t>Nov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934200" y="2743200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994427"/>
                </a:solidFill>
                <a:latin typeface="Arial Rounded MT Bold" pitchFamily="34" charset="0"/>
              </a:rPr>
              <a:t>Dec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 rot="-5400000">
            <a:off x="-1200150" y="2730500"/>
            <a:ext cx="41084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Total Domain:</a:t>
            </a:r>
          </a:p>
          <a:p>
            <a:pPr algn="ctr"/>
            <a:r>
              <a:rPr lang="en-US" sz="1800" b="1"/>
              <a:t>MLD </a:t>
            </a:r>
            <a:r>
              <a:rPr lang="en-US" sz="1800" b="1" u="sng"/>
              <a:t>gradient</a:t>
            </a:r>
            <a:r>
              <a:rPr lang="en-US" sz="1800" b="1"/>
              <a:t>  -  MLD </a:t>
            </a:r>
            <a:r>
              <a:rPr lang="en-US" sz="1800" b="1" u="sng"/>
              <a:t>increment</a:t>
            </a:r>
            <a:r>
              <a:rPr lang="en-US" sz="1800" b="1"/>
              <a:t>  (m)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1752600" y="-4763"/>
            <a:ext cx="4029075" cy="86042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Finding the “Optimal </a:t>
            </a:r>
            <a:r>
              <a:rPr lang="en-US" b="1">
                <a:sym typeface="Symbol" pitchFamily="18" charset="2"/>
              </a:rPr>
              <a:t></a:t>
            </a:r>
            <a:r>
              <a:rPr lang="en-US" b="1" baseline="-25000">
                <a:sym typeface="Symbol" pitchFamily="18" charset="2"/>
              </a:rPr>
              <a:t></a:t>
            </a:r>
            <a:r>
              <a:rPr lang="en-US" b="1"/>
              <a:t>” </a:t>
            </a:r>
          </a:p>
          <a:p>
            <a:r>
              <a:rPr lang="en-US" b="1"/>
              <a:t>for the Increment Method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476750" y="6350000"/>
            <a:ext cx="954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ym typeface="Symbol" pitchFamily="18" charset="2"/>
              </a:rPr>
              <a:t>(kg/m</a:t>
            </a:r>
            <a:r>
              <a:rPr lang="en-US" sz="1800" b="1" baseline="30000">
                <a:sym typeface="Symbol" pitchFamily="18" charset="2"/>
              </a:rPr>
              <a:t>3</a:t>
            </a:r>
            <a:r>
              <a:rPr lang="en-US" sz="1800" b="1">
                <a:sym typeface="Symbol" pitchFamily="18" charset="2"/>
              </a:rPr>
              <a:t>)</a:t>
            </a: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V="1">
            <a:off x="2724150" y="454025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5562600" y="454025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5562600" y="5040313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summer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2762250" y="5011738"/>
            <a:ext cx="13096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b="1"/>
              <a:t>fall, </a:t>
            </a:r>
          </a:p>
          <a:p>
            <a:pPr>
              <a:lnSpc>
                <a:spcPct val="70000"/>
              </a:lnSpc>
            </a:pPr>
            <a:r>
              <a:rPr lang="en-US" sz="2000" b="1"/>
              <a:t>  winter, </a:t>
            </a:r>
          </a:p>
          <a:p>
            <a:pPr>
              <a:lnSpc>
                <a:spcPct val="70000"/>
              </a:lnSpc>
            </a:pPr>
            <a:r>
              <a:rPr lang="en-US" sz="2000" b="1"/>
              <a:t>     spring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1771650" y="857250"/>
            <a:ext cx="3108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660066"/>
                </a:solidFill>
                <a:latin typeface="Arial Narrow" pitchFamily="34" charset="0"/>
              </a:rPr>
              <a:t>…assuming gradient method </a:t>
            </a:r>
          </a:p>
          <a:p>
            <a:r>
              <a:rPr lang="en-US" sz="2000" b="1">
                <a:solidFill>
                  <a:srgbClr val="660066"/>
                </a:solidFill>
                <a:latin typeface="Arial Narrow" pitchFamily="34" charset="0"/>
              </a:rPr>
              <a:t>    is correct but undesirable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194"/>
          <p:cNvPicPr>
            <a:picLocks noChangeAspect="1" noChangeArrowheads="1"/>
          </p:cNvPicPr>
          <p:nvPr/>
        </p:nvPicPr>
        <p:blipFill>
          <a:blip r:embed="rId3" cstate="print"/>
          <a:srcRect l="75070" t="33990" b="33238"/>
          <a:stretch>
            <a:fillRect/>
          </a:stretch>
        </p:blipFill>
        <p:spPr bwMode="auto">
          <a:xfrm>
            <a:off x="381000" y="1295400"/>
            <a:ext cx="5330825" cy="4687888"/>
          </a:xfrm>
          <a:prstGeom prst="rect">
            <a:avLst/>
          </a:prstGeom>
          <a:noFill/>
        </p:spPr>
      </p:pic>
      <p:pic>
        <p:nvPicPr>
          <p:cNvPr id="7172" name="Picture 4" descr="Picture 1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8051800" cy="528638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0" y="0"/>
            <a:ext cx="1547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# of WOD obs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057400" y="5943600"/>
            <a:ext cx="3284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/>
              <a:t>Gradient</a:t>
            </a:r>
            <a:r>
              <a:rPr lang="en-US" sz="2000" b="1"/>
              <a:t> Method MLD (m)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 rot="-5400000">
            <a:off x="-1122362" y="3282950"/>
            <a:ext cx="345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/>
              <a:t>Increment</a:t>
            </a:r>
            <a:r>
              <a:rPr lang="en-US" sz="2000" b="1"/>
              <a:t> Method MLD (m)</a:t>
            </a:r>
          </a:p>
        </p:txBody>
      </p: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1438275" y="1676400"/>
            <a:ext cx="8154988" cy="4314825"/>
            <a:chOff x="906" y="1056"/>
            <a:chExt cx="5137" cy="2718"/>
          </a:xfrm>
        </p:grpSpPr>
        <p:grpSp>
          <p:nvGrpSpPr>
            <p:cNvPr id="7186" name="Group 18"/>
            <p:cNvGrpSpPr>
              <a:grpSpLocks/>
            </p:cNvGrpSpPr>
            <p:nvPr/>
          </p:nvGrpSpPr>
          <p:grpSpPr bwMode="auto">
            <a:xfrm>
              <a:off x="906" y="2916"/>
              <a:ext cx="1500" cy="858"/>
              <a:chOff x="906" y="2916"/>
              <a:chExt cx="1500" cy="858"/>
            </a:xfrm>
          </p:grpSpPr>
          <p:sp>
            <p:nvSpPr>
              <p:cNvPr id="7180" name="Line 12"/>
              <p:cNvSpPr>
                <a:spLocks noChangeShapeType="1"/>
              </p:cNvSpPr>
              <p:nvPr/>
            </p:nvSpPr>
            <p:spPr bwMode="auto">
              <a:xfrm flipV="1">
                <a:off x="2406" y="2922"/>
                <a:ext cx="0" cy="4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prstShdw prst="shdw17" dist="17961" dir="2700000">
                  <a:srgbClr val="FFFFFF"/>
                </a:prst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flipV="1">
                <a:off x="1848" y="2916"/>
                <a:ext cx="0" cy="4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prstShdw prst="shdw17" dist="17961" dir="2700000">
                  <a:srgbClr val="FFFFFF"/>
                </a:prst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14"/>
              <p:cNvSpPr>
                <a:spLocks noChangeShapeType="1"/>
              </p:cNvSpPr>
              <p:nvPr/>
            </p:nvSpPr>
            <p:spPr bwMode="auto">
              <a:xfrm flipV="1">
                <a:off x="906" y="3330"/>
                <a:ext cx="0" cy="4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prstShdw prst="shdw17" dist="17961" dir="2700000">
                  <a:srgbClr val="FFFFFF"/>
                </a:prst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15"/>
              <p:cNvSpPr>
                <a:spLocks noChangeShapeType="1"/>
              </p:cNvSpPr>
              <p:nvPr/>
            </p:nvSpPr>
            <p:spPr bwMode="auto">
              <a:xfrm flipV="1">
                <a:off x="1278" y="3330"/>
                <a:ext cx="0" cy="4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prstShdw prst="shdw17" dist="17961" dir="2700000">
                  <a:srgbClr val="FFFFFF"/>
                </a:prst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3840" y="1056"/>
              <a:ext cx="2203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/>
                <a:t>Gradient method:</a:t>
              </a:r>
            </a:p>
            <a:p>
              <a:r>
                <a:rPr lang="en-US" b="1"/>
                <a:t>      quantized!?</a:t>
              </a:r>
            </a:p>
            <a:p>
              <a:endParaRPr lang="en-US" sz="800" b="1"/>
            </a:p>
            <a:p>
              <a:pPr>
                <a:buFont typeface="Symbol" pitchFamily="18" charset="2"/>
                <a:buChar char="®"/>
              </a:pPr>
              <a:r>
                <a:rPr lang="en-US" sz="2800" b="1">
                  <a:solidFill>
                    <a:srgbClr val="663300"/>
                  </a:solidFill>
                  <a:latin typeface="Comic Sans MS" pitchFamily="66" charset="0"/>
                  <a:sym typeface="Symbol" pitchFamily="18" charset="2"/>
                </a:rPr>
                <a:t>bottle data</a:t>
              </a:r>
            </a:p>
          </p:txBody>
        </p:sp>
      </p:grp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5916613" y="3200400"/>
            <a:ext cx="3194050" cy="2528888"/>
            <a:chOff x="3727" y="2736"/>
            <a:chExt cx="2012" cy="1593"/>
          </a:xfrm>
        </p:grpSpPr>
        <p:sp>
          <p:nvSpPr>
            <p:cNvPr id="7188" name="Oval 20"/>
            <p:cNvSpPr>
              <a:spLocks noChangeAspect="1" noChangeArrowheads="1"/>
            </p:cNvSpPr>
            <p:nvPr/>
          </p:nvSpPr>
          <p:spPr bwMode="auto">
            <a:xfrm>
              <a:off x="4015" y="2736"/>
              <a:ext cx="92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4056" y="2790"/>
              <a:ext cx="30" cy="2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4086" y="3084"/>
              <a:ext cx="204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4299" y="3504"/>
              <a:ext cx="759" cy="4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5037" y="3912"/>
              <a:ext cx="81" cy="4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Oval 28"/>
            <p:cNvSpPr>
              <a:spLocks noChangeAspect="1" noChangeArrowheads="1"/>
            </p:cNvSpPr>
            <p:nvPr/>
          </p:nvSpPr>
          <p:spPr bwMode="auto">
            <a:xfrm>
              <a:off x="4048" y="3030"/>
              <a:ext cx="92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Oval 29"/>
            <p:cNvSpPr>
              <a:spLocks noChangeAspect="1" noChangeArrowheads="1"/>
            </p:cNvSpPr>
            <p:nvPr/>
          </p:nvSpPr>
          <p:spPr bwMode="auto">
            <a:xfrm>
              <a:off x="4246" y="3456"/>
              <a:ext cx="92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Oval 30"/>
            <p:cNvSpPr>
              <a:spLocks noChangeAspect="1" noChangeArrowheads="1"/>
            </p:cNvSpPr>
            <p:nvPr/>
          </p:nvSpPr>
          <p:spPr bwMode="auto">
            <a:xfrm>
              <a:off x="4987" y="3879"/>
              <a:ext cx="92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>
              <a:off x="3993" y="3708"/>
              <a:ext cx="174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Text Box 32"/>
            <p:cNvSpPr txBox="1">
              <a:spLocks noChangeArrowheads="1"/>
            </p:cNvSpPr>
            <p:nvPr/>
          </p:nvSpPr>
          <p:spPr bwMode="auto">
            <a:xfrm>
              <a:off x="4694" y="3475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</a:rPr>
                <a:t>MLD</a:t>
              </a:r>
            </a:p>
          </p:txBody>
        </p:sp>
        <p:sp>
          <p:nvSpPr>
            <p:cNvPr id="7201" name="Line 33"/>
            <p:cNvSpPr>
              <a:spLocks noChangeShapeType="1"/>
            </p:cNvSpPr>
            <p:nvPr/>
          </p:nvSpPr>
          <p:spPr bwMode="auto">
            <a:xfrm>
              <a:off x="3727" y="3286"/>
              <a:ext cx="84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Line 34"/>
            <p:cNvSpPr>
              <a:spLocks noChangeShapeType="1"/>
            </p:cNvSpPr>
            <p:nvPr/>
          </p:nvSpPr>
          <p:spPr bwMode="auto">
            <a:xfrm>
              <a:off x="3753" y="2934"/>
              <a:ext cx="84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Line 35"/>
            <p:cNvSpPr>
              <a:spLocks noChangeShapeType="1"/>
            </p:cNvSpPr>
            <p:nvPr/>
          </p:nvSpPr>
          <p:spPr bwMode="auto">
            <a:xfrm>
              <a:off x="4758" y="4301"/>
              <a:ext cx="843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5927725" y="6135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5546725" y="6211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5851525" y="5929313"/>
            <a:ext cx="31178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US" sz="2200" b="1">
                <a:solidFill>
                  <a:srgbClr val="660066"/>
                </a:solidFill>
                <a:latin typeface="Arial Narrow" pitchFamily="34" charset="0"/>
                <a:sym typeface="Symbol" pitchFamily="18" charset="2"/>
              </a:rPr>
              <a:t>…same for climatologies &amp;</a:t>
            </a:r>
          </a:p>
          <a:p>
            <a:pPr>
              <a:buFont typeface="Symbol" pitchFamily="18" charset="2"/>
              <a:buNone/>
            </a:pPr>
            <a:r>
              <a:rPr lang="en-US" sz="2200" b="1">
                <a:solidFill>
                  <a:srgbClr val="660066"/>
                </a:solidFill>
                <a:latin typeface="Arial Narrow" pitchFamily="34" charset="0"/>
                <a:sym typeface="Symbol" pitchFamily="18" charset="2"/>
              </a:rPr>
              <a:t>    </a:t>
            </a:r>
            <a:r>
              <a:rPr lang="en-US" b="1">
                <a:solidFill>
                  <a:srgbClr val="660066"/>
                </a:solidFill>
                <a:latin typeface="Arial Narrow" pitchFamily="34" charset="0"/>
                <a:sym typeface="Symbol" pitchFamily="18" charset="2"/>
              </a:rPr>
              <a:t>model</a:t>
            </a:r>
            <a:r>
              <a:rPr lang="en-US" sz="2200" b="1">
                <a:solidFill>
                  <a:srgbClr val="660066"/>
                </a:solidFill>
                <a:latin typeface="Arial Narrow" pitchFamily="34" charset="0"/>
                <a:sym typeface="Symbol" pitchFamily="18" charset="2"/>
              </a:rPr>
              <a:t> output…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190"/>
          <p:cNvPicPr>
            <a:picLocks noChangeAspect="1" noChangeArrowheads="1"/>
          </p:cNvPicPr>
          <p:nvPr/>
        </p:nvPicPr>
        <p:blipFill>
          <a:blip r:embed="rId3" cstate="print"/>
          <a:srcRect l="18182" t="25414" r="15152" b="23759"/>
          <a:stretch>
            <a:fillRect/>
          </a:stretch>
        </p:blipFill>
        <p:spPr bwMode="auto">
          <a:xfrm>
            <a:off x="7938" y="609600"/>
            <a:ext cx="2557462" cy="186055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819400" y="152400"/>
            <a:ext cx="5638800" cy="228600"/>
          </a:xfrm>
        </p:spPr>
        <p:txBody>
          <a:bodyPr/>
          <a:lstStyle/>
          <a:p>
            <a:r>
              <a:rPr lang="en-US" sz="2400" b="1">
                <a:latin typeface="Arial" charset="0"/>
              </a:rPr>
              <a:t>Gradient Method Pathologies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19238" y="1685925"/>
            <a:ext cx="390525" cy="260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9" name="Picture 5" descr="Picture 191"/>
          <p:cNvPicPr>
            <a:picLocks noChangeAspect="1" noChangeArrowheads="1"/>
          </p:cNvPicPr>
          <p:nvPr/>
        </p:nvPicPr>
        <p:blipFill>
          <a:blip r:embed="rId4" cstate="print"/>
          <a:srcRect l="66461"/>
          <a:stretch>
            <a:fillRect/>
          </a:stretch>
        </p:blipFill>
        <p:spPr bwMode="auto">
          <a:xfrm>
            <a:off x="2514600" y="685800"/>
            <a:ext cx="5462588" cy="5943600"/>
          </a:xfrm>
          <a:prstGeom prst="rect">
            <a:avLst/>
          </a:prstGeom>
          <a:noFill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4383088"/>
            <a:ext cx="312420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Gradient method finds </a:t>
            </a:r>
            <a:r>
              <a:rPr lang="en-US" b="1" i="1"/>
              <a:t>winter</a:t>
            </a:r>
            <a:r>
              <a:rPr lang="en-US"/>
              <a:t> MLD!</a:t>
            </a:r>
          </a:p>
          <a:p>
            <a:endParaRPr lang="en-US"/>
          </a:p>
          <a:p>
            <a:r>
              <a:rPr lang="en-US" sz="2200" i="1"/>
              <a:t>…but it’s not so bad…</a:t>
            </a:r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3717925" y="3352800"/>
            <a:ext cx="625475" cy="749300"/>
            <a:chOff x="864" y="2192"/>
            <a:chExt cx="394" cy="472"/>
          </a:xfrm>
        </p:grpSpPr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864" y="2192"/>
              <a:ext cx="394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  <a:sym typeface="Symbol" pitchFamily="18" charset="2"/>
                </a:rPr>
                <a:t></a:t>
              </a:r>
              <a:r>
                <a:rPr lang="en-US" b="1" baseline="-25000">
                  <a:solidFill>
                    <a:srgbClr val="A50021"/>
                  </a:solidFill>
                  <a:sym typeface="Symbol" pitchFamily="18" charset="2"/>
                </a:rPr>
                <a:t></a:t>
              </a:r>
            </a:p>
            <a:p>
              <a:pPr>
                <a:lnSpc>
                  <a:spcPct val="80000"/>
                </a:lnSpc>
              </a:pPr>
              <a:r>
                <a:rPr lang="en-US" b="1">
                  <a:solidFill>
                    <a:srgbClr val="A50021"/>
                  </a:solidFill>
                  <a:sym typeface="Symbol" pitchFamily="18" charset="2"/>
                </a:rPr>
                <a:t>z</a:t>
              </a:r>
              <a:endParaRPr lang="en-US" b="1" baseline="-25000">
                <a:solidFill>
                  <a:srgbClr val="A50021"/>
                </a:solidFill>
                <a:sym typeface="Symbol" pitchFamily="18" charset="2"/>
              </a:endParaRPr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923" y="2444"/>
              <a:ext cx="181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410325" y="3606800"/>
            <a:ext cx="523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ym typeface="Symbol" pitchFamily="18" charset="2"/>
              </a:rPr>
              <a:t></a:t>
            </a:r>
            <a:r>
              <a:rPr lang="en-US" sz="2800" b="1" baseline="-25000">
                <a:sym typeface="Symbol" pitchFamily="18" charset="2"/>
              </a:rPr>
              <a:t>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6019800" y="2360613"/>
            <a:ext cx="252253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1143000" y="2057400"/>
            <a:ext cx="493713" cy="8382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stealth" w="lg" len="lg"/>
          </a:ln>
          <a:effectLst>
            <a:prstShdw prst="shdw17" dist="17961" dir="2700000">
              <a:schemeClr val="bg1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28600" y="2841625"/>
            <a:ext cx="24193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b="1"/>
              <a:t>WOD:</a:t>
            </a:r>
          </a:p>
          <a:p>
            <a:pPr algn="ctr">
              <a:lnSpc>
                <a:spcPct val="90000"/>
              </a:lnSpc>
            </a:pPr>
            <a:r>
              <a:rPr lang="en-US" sz="1800" b="1"/>
              <a:t>Deep MLD in August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153400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10800000" algn="ctr" rotWithShape="0">
              <a:schemeClr val="bg1"/>
            </a:outerShdw>
          </a:effectLst>
        </p:spPr>
        <p:txBody>
          <a:bodyPr lIns="82945" tIns="41473" rIns="82945" bIns="41473">
            <a:spAutoFit/>
          </a:bodyPr>
          <a:lstStyle/>
          <a:p>
            <a:pPr marL="457200" indent="-457200" algn="ctr" defTabSz="828675"/>
            <a:r>
              <a:rPr lang="en-US" sz="3600" b="1">
                <a:solidFill>
                  <a:srgbClr val="000066"/>
                </a:solidFill>
                <a:latin typeface="Helvetica" pitchFamily="34" charset="0"/>
              </a:rPr>
              <a:t>   Next Steps</a:t>
            </a:r>
            <a:endParaRPr lang="en-US" sz="3600" b="1" u="sng">
              <a:solidFill>
                <a:srgbClr val="000066"/>
              </a:solidFill>
              <a:latin typeface="Helvetica" pitchFamily="34" charset="0"/>
            </a:endParaRPr>
          </a:p>
          <a:p>
            <a:pPr marL="457200" indent="-457200" algn="ctr" defTabSz="828675"/>
            <a:endParaRPr lang="en-US" sz="3200" b="1" i="1">
              <a:solidFill>
                <a:srgbClr val="003300"/>
              </a:solidFill>
              <a:latin typeface="Helvetica" pitchFamily="34" charset="0"/>
            </a:endParaRPr>
          </a:p>
          <a:p>
            <a:pPr marL="457200" indent="-457200" defTabSz="828675">
              <a:lnSpc>
                <a:spcPct val="120000"/>
              </a:lnSpc>
              <a:buFontTx/>
              <a:buAutoNum type="arabicPeriod"/>
            </a:pPr>
            <a:r>
              <a:rPr lang="en-US" sz="2600" b="1">
                <a:latin typeface="Helvetica" pitchFamily="34" charset="0"/>
              </a:rPr>
              <a:t>Can we </a:t>
            </a:r>
            <a:r>
              <a:rPr lang="en-US" sz="2600" b="1">
                <a:solidFill>
                  <a:srgbClr val="FF0000"/>
                </a:solidFill>
                <a:latin typeface="Helvetica" pitchFamily="34" charset="0"/>
              </a:rPr>
              <a:t>blend</a:t>
            </a:r>
            <a:r>
              <a:rPr lang="en-US" sz="2600" b="1">
                <a:latin typeface="Helvetica" pitchFamily="34" charset="0"/>
              </a:rPr>
              <a:t> WOD + PHC/model to get an “optimal MLD” over the entire region?</a:t>
            </a:r>
          </a:p>
          <a:p>
            <a:pPr marL="457200" indent="-457200" defTabSz="828675">
              <a:lnSpc>
                <a:spcPct val="120000"/>
              </a:lnSpc>
            </a:pPr>
            <a:endParaRPr lang="en-US" sz="2600" b="1">
              <a:latin typeface="Helvetica" pitchFamily="34" charset="0"/>
            </a:endParaRPr>
          </a:p>
          <a:p>
            <a:pPr marL="457200" indent="-457200" defTabSz="828675">
              <a:lnSpc>
                <a:spcPct val="120000"/>
              </a:lnSpc>
              <a:buFontTx/>
              <a:buAutoNum type="arabicPeriod" startAt="2"/>
            </a:pPr>
            <a:r>
              <a:rPr lang="en-US" sz="2600" b="1">
                <a:latin typeface="Helvetica" pitchFamily="34" charset="0"/>
              </a:rPr>
              <a:t>Model MLD </a:t>
            </a:r>
            <a:r>
              <a:rPr lang="en-US" sz="2600" b="1">
                <a:solidFill>
                  <a:srgbClr val="FF0000"/>
                </a:solidFill>
                <a:latin typeface="Helvetica" pitchFamily="34" charset="0"/>
              </a:rPr>
              <a:t>intercomparison</a:t>
            </a:r>
            <a:r>
              <a:rPr lang="en-US" sz="2600" b="1">
                <a:latin typeface="Helvetica" pitchFamily="34" charset="0"/>
              </a:rPr>
              <a:t>:</a:t>
            </a:r>
          </a:p>
          <a:p>
            <a:pPr marL="871538" lvl="1" indent="-457200" defTabSz="828675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200" b="1">
                <a:latin typeface="Helvetica" pitchFamily="34" charset="0"/>
              </a:rPr>
              <a:t>Climatological monthly mean 3D T &amp; S output</a:t>
            </a:r>
          </a:p>
          <a:p>
            <a:pPr marL="871538" lvl="1" indent="-457200" defTabSz="828675">
              <a:lnSpc>
                <a:spcPct val="120000"/>
              </a:lnSpc>
              <a:buFont typeface="Wingdings" pitchFamily="2" charset="2"/>
              <a:buChar char="Ø"/>
            </a:pPr>
            <a:endParaRPr lang="en-US" sz="2200" b="1">
              <a:latin typeface="Helvetica" pitchFamily="34" charset="0"/>
            </a:endParaRPr>
          </a:p>
          <a:p>
            <a:pPr marL="457200" indent="-457200" defTabSz="828675">
              <a:lnSpc>
                <a:spcPct val="120000"/>
              </a:lnSpc>
              <a:buFont typeface="Wingdings" pitchFamily="2" charset="2"/>
              <a:buAutoNum type="arabicPeriod" startAt="3"/>
            </a:pPr>
            <a:r>
              <a:rPr lang="en-US" sz="2600" b="1">
                <a:solidFill>
                  <a:srgbClr val="FF0000"/>
                </a:solidFill>
                <a:latin typeface="Helvetica" pitchFamily="34" charset="0"/>
              </a:rPr>
              <a:t>Interannual</a:t>
            </a:r>
            <a:r>
              <a:rPr lang="en-US" sz="2600" b="1">
                <a:latin typeface="Helvetica" pitchFamily="34" charset="0"/>
              </a:rPr>
              <a:t> variability/trends?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867400" y="5943600"/>
            <a:ext cx="296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Time for a movie?!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CC"/>
            </a:gs>
            <a:gs pos="100000">
              <a:srgbClr val="CC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sc_logo_hor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42863"/>
            <a:ext cx="720725" cy="382587"/>
          </a:xfrm>
          <a:prstGeom prst="rect">
            <a:avLst/>
          </a:prstGeo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98513" y="42863"/>
            <a:ext cx="12636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pPr eaLnBrk="1" hangingPunct="1"/>
            <a:r>
              <a:rPr lang="en-US" sz="900"/>
              <a:t>Michael Steele</a:t>
            </a:r>
          </a:p>
          <a:p>
            <a:pPr eaLnBrk="1" hangingPunct="1"/>
            <a:r>
              <a:rPr lang="en-US" sz="800"/>
              <a:t>Polar Science Center / APL</a:t>
            </a:r>
          </a:p>
          <a:p>
            <a:pPr eaLnBrk="1" hangingPunct="1"/>
            <a:r>
              <a:rPr lang="en-US" sz="800"/>
              <a:t>University of Washington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80963" y="41275"/>
            <a:ext cx="2017712" cy="3889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1249363" y="152400"/>
            <a:ext cx="6904037" cy="1782763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What controls </a:t>
            </a:r>
            <a:b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Primary Productivity?</a:t>
            </a:r>
            <a:b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b="1" i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i.e., growth of phytoplankton</a:t>
            </a:r>
            <a:endParaRPr lang="en-US" sz="2800" b="1" i="1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7665" name="Picture 17" descr="j02819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914400"/>
            <a:ext cx="1190625" cy="1125538"/>
          </a:xfrm>
          <a:prstGeom prst="rect">
            <a:avLst/>
          </a:prstGeom>
          <a:noFill/>
        </p:spPr>
      </p:pic>
      <p:sp>
        <p:nvSpPr>
          <p:cNvPr id="27664" name="Tree"/>
          <p:cNvSpPr>
            <a:spLocks noEditPoints="1" noChangeArrowheads="1"/>
          </p:cNvSpPr>
          <p:nvPr/>
        </p:nvSpPr>
        <p:spPr bwMode="auto">
          <a:xfrm>
            <a:off x="6705600" y="1066800"/>
            <a:ext cx="990600" cy="12192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446338" y="2743200"/>
            <a:ext cx="4402137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3200" b="1"/>
              <a:t> </a:t>
            </a:r>
            <a:r>
              <a:rPr lang="en-US" sz="3200" b="1">
                <a:solidFill>
                  <a:srgbClr val="A50021"/>
                </a:solidFill>
              </a:rPr>
              <a:t>Light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3200" b="1"/>
              <a:t> </a:t>
            </a:r>
            <a:r>
              <a:rPr lang="en-US" sz="3200" b="1">
                <a:solidFill>
                  <a:srgbClr val="000066"/>
                </a:solidFill>
              </a:rPr>
              <a:t>Nutrients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b="1"/>
              <a:t> </a:t>
            </a:r>
            <a:r>
              <a:rPr lang="en-US" sz="2800" b="1"/>
              <a:t>Heat?</a:t>
            </a:r>
          </a:p>
          <a:p>
            <a:pPr>
              <a:buFont typeface="Wingdings" pitchFamily="2" charset="2"/>
              <a:buNone/>
            </a:pPr>
            <a:r>
              <a:rPr lang="en-US" sz="2800" b="1" i="1"/>
              <a:t>	...not as much</a:t>
            </a:r>
          </a:p>
          <a:p>
            <a:pPr>
              <a:buFont typeface="Wingdings" pitchFamily="2" charset="2"/>
              <a:buNone/>
            </a:pPr>
            <a:r>
              <a:rPr lang="en-US" sz="2800" b="1" i="1"/>
              <a:t>		(“</a:t>
            </a:r>
            <a:r>
              <a:rPr lang="en-US" sz="2800" b="1" i="1">
                <a:latin typeface="Arial Narrow" pitchFamily="34" charset="0"/>
              </a:rPr>
              <a:t>cold adapted</a:t>
            </a:r>
            <a:r>
              <a:rPr lang="en-US" sz="2800" b="1" i="1"/>
              <a:t>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CC"/>
            </a:gs>
            <a:gs pos="100000">
              <a:srgbClr val="CC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sc_logo_hor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42863"/>
            <a:ext cx="720725" cy="382587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98513" y="42863"/>
            <a:ext cx="12636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pPr eaLnBrk="1" hangingPunct="1"/>
            <a:r>
              <a:rPr lang="en-US" sz="900"/>
              <a:t>Michael Steele</a:t>
            </a:r>
          </a:p>
          <a:p>
            <a:pPr eaLnBrk="1" hangingPunct="1"/>
            <a:r>
              <a:rPr lang="en-US" sz="800"/>
              <a:t>Polar Science Center / APL</a:t>
            </a:r>
          </a:p>
          <a:p>
            <a:pPr eaLnBrk="1" hangingPunct="1"/>
            <a:r>
              <a:rPr lang="en-US" sz="800"/>
              <a:t>University of Washington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0963" y="41275"/>
            <a:ext cx="2017712" cy="3889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>
          <a:xfrm>
            <a:off x="1249363" y="152400"/>
            <a:ext cx="6904037" cy="1782763"/>
          </a:xfrm>
        </p:spPr>
        <p:txBody>
          <a:bodyPr/>
          <a:lstStyle/>
          <a:p>
            <a:r>
              <a:rPr lang="en-US" sz="4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Phytoplankton &amp; </a:t>
            </a:r>
            <a:br>
              <a:rPr lang="en-US" sz="4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Upper Ocean</a:t>
            </a:r>
            <a:br>
              <a:rPr lang="en-US" sz="4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800" b="1" i="1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31752" name="Picture 8" descr="j02819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914400"/>
            <a:ext cx="1190625" cy="1125538"/>
          </a:xfrm>
          <a:prstGeom prst="rect">
            <a:avLst/>
          </a:prstGeom>
          <a:noFill/>
        </p:spPr>
      </p:pic>
      <p:sp>
        <p:nvSpPr>
          <p:cNvPr id="31753" name="Tree"/>
          <p:cNvSpPr>
            <a:spLocks noEditPoints="1" noChangeArrowheads="1"/>
          </p:cNvSpPr>
          <p:nvPr/>
        </p:nvSpPr>
        <p:spPr bwMode="auto">
          <a:xfrm>
            <a:off x="6705600" y="1066800"/>
            <a:ext cx="990600" cy="12192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914400" y="2322513"/>
            <a:ext cx="6003925" cy="3276600"/>
            <a:chOff x="696" y="2464"/>
            <a:chExt cx="4766" cy="1228"/>
          </a:xfrm>
        </p:grpSpPr>
        <p:pic>
          <p:nvPicPr>
            <p:cNvPr id="31756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 l="2403" t="9981" r="2124" b="65807"/>
            <a:stretch>
              <a:fillRect/>
            </a:stretch>
          </p:blipFill>
          <p:spPr bwMode="auto">
            <a:xfrm>
              <a:off x="696" y="2618"/>
              <a:ext cx="4766" cy="1074"/>
            </a:xfrm>
            <a:prstGeom prst="rect">
              <a:avLst/>
            </a:prstGeom>
            <a:noFill/>
          </p:spPr>
        </p:pic>
        <p:sp>
          <p:nvSpPr>
            <p:cNvPr id="31757" name="Rectangle 13" descr="Wide upward diagonal"/>
            <p:cNvSpPr>
              <a:spLocks noChangeArrowheads="1"/>
            </p:cNvSpPr>
            <p:nvPr/>
          </p:nvSpPr>
          <p:spPr bwMode="auto">
            <a:xfrm>
              <a:off x="1051" y="2674"/>
              <a:ext cx="1123" cy="11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Rectangle 14" descr="Wide upward diagonal"/>
            <p:cNvSpPr>
              <a:spLocks noChangeArrowheads="1"/>
            </p:cNvSpPr>
            <p:nvPr/>
          </p:nvSpPr>
          <p:spPr bwMode="auto">
            <a:xfrm>
              <a:off x="4319" y="2665"/>
              <a:ext cx="1037" cy="11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2822" y="2464"/>
              <a:ext cx="509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1" i="1">
                  <a:solidFill>
                    <a:srgbClr val="00CCFF"/>
                  </a:solidFill>
                  <a:latin typeface="Helvetica" pitchFamily="34" charset="0"/>
                </a:rPr>
                <a:t>lead</a:t>
              </a:r>
            </a:p>
          </p:txBody>
        </p:sp>
        <p:pic>
          <p:nvPicPr>
            <p:cNvPr id="31760" name="Picture 1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99FFFF"/>
                </a:clrFrom>
                <a:clrTo>
                  <a:srgbClr val="99FFFF">
                    <a:alpha val="0"/>
                  </a:srgbClr>
                </a:clrTo>
              </a:clrChange>
            </a:blip>
            <a:srcRect l="975" t="60950" b="22635"/>
            <a:stretch>
              <a:fillRect/>
            </a:stretch>
          </p:blipFill>
          <p:spPr bwMode="auto">
            <a:xfrm>
              <a:off x="2160" y="2649"/>
              <a:ext cx="2139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1761" name="Picture 17" descr="dylan_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10253A"/>
              </a:clrFrom>
              <a:clrTo>
                <a:srgbClr val="10253A">
                  <a:alpha val="0"/>
                </a:srgbClr>
              </a:clrTo>
            </a:clrChange>
            <a:lum bright="18000" contrast="18000"/>
          </a:blip>
          <a:srcRect l="13200" t="14400" r="14760" b="20320"/>
          <a:stretch>
            <a:fillRect/>
          </a:stretch>
        </p:blipFill>
        <p:spPr bwMode="auto">
          <a:xfrm>
            <a:off x="4267200" y="3617913"/>
            <a:ext cx="901700" cy="612775"/>
          </a:xfrm>
          <a:prstGeom prst="rect">
            <a:avLst/>
          </a:prstGeom>
          <a:noFill/>
          <a:effectLst>
            <a:outerShdw dist="35921" dir="13500000" algn="ctr" rotWithShape="0">
              <a:srgbClr val="FFFFFF"/>
            </a:outerShdw>
          </a:effectLst>
        </p:spPr>
      </p:pic>
      <p:grpSp>
        <p:nvGrpSpPr>
          <p:cNvPr id="31769" name="Group 25"/>
          <p:cNvGrpSpPr>
            <a:grpSpLocks/>
          </p:cNvGrpSpPr>
          <p:nvPr/>
        </p:nvGrpSpPr>
        <p:grpSpPr bwMode="auto">
          <a:xfrm>
            <a:off x="5257800" y="1981200"/>
            <a:ext cx="825500" cy="1560513"/>
            <a:chOff x="3696" y="1488"/>
            <a:chExt cx="520" cy="983"/>
          </a:xfrm>
        </p:grpSpPr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>
              <a:off x="3696" y="1703"/>
              <a:ext cx="0" cy="76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FFFFFF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3696" y="1488"/>
              <a:ext cx="5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</a:rPr>
                <a:t>light</a:t>
              </a:r>
            </a:p>
          </p:txBody>
        </p:sp>
      </p:grpSp>
      <p:grpSp>
        <p:nvGrpSpPr>
          <p:cNvPr id="31770" name="Group 26"/>
          <p:cNvGrpSpPr>
            <a:grpSpLocks/>
          </p:cNvGrpSpPr>
          <p:nvPr/>
        </p:nvGrpSpPr>
        <p:grpSpPr bwMode="auto">
          <a:xfrm>
            <a:off x="36513" y="3998913"/>
            <a:ext cx="3163887" cy="1752600"/>
            <a:chOff x="288" y="2759"/>
            <a:chExt cx="1993" cy="1104"/>
          </a:xfrm>
        </p:grpSpPr>
        <p:sp>
          <p:nvSpPr>
            <p:cNvPr id="31764" name="Line 20"/>
            <p:cNvSpPr>
              <a:spLocks noChangeShapeType="1"/>
            </p:cNvSpPr>
            <p:nvPr/>
          </p:nvSpPr>
          <p:spPr bwMode="auto">
            <a:xfrm rot="-5400000">
              <a:off x="1104" y="2375"/>
              <a:ext cx="0" cy="768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FFFFFF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21"/>
            <p:cNvSpPr>
              <a:spLocks noChangeShapeType="1"/>
            </p:cNvSpPr>
            <p:nvPr/>
          </p:nvSpPr>
          <p:spPr bwMode="auto">
            <a:xfrm rot="-10800000">
              <a:off x="2160" y="2903"/>
              <a:ext cx="0" cy="768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FFFFFF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288" y="2807"/>
              <a:ext cx="9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66"/>
                  </a:solidFill>
                </a:rPr>
                <a:t>nutrients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344" y="3575"/>
              <a:ext cx="9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66"/>
                  </a:solidFill>
                </a:rPr>
                <a:t>nutrients</a:t>
              </a:r>
            </a:p>
          </p:txBody>
        </p:sp>
      </p:grp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6705600" y="5526088"/>
            <a:ext cx="24384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Upper ocean stratification!</a:t>
            </a:r>
          </a:p>
          <a:p>
            <a:pPr algn="ctr"/>
            <a:r>
              <a:rPr lang="en-US" b="1"/>
              <a:t>…</a:t>
            </a:r>
            <a:r>
              <a:rPr lang="en-US" sz="3200" b="1">
                <a:solidFill>
                  <a:srgbClr val="660066"/>
                </a:solidFill>
              </a:rPr>
              <a:t>MLD</a:t>
            </a:r>
            <a:r>
              <a:rPr lang="en-US" b="1"/>
              <a:t>…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267200" y="5257800"/>
            <a:ext cx="263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>
                <a:latin typeface="Arial Narrow" pitchFamily="34" charset="0"/>
              </a:rPr>
              <a:t>Skyllingstad &amp; Denbo, 1998</a:t>
            </a:r>
          </a:p>
        </p:txBody>
      </p:sp>
      <p:grpSp>
        <p:nvGrpSpPr>
          <p:cNvPr id="31775" name="Group 31"/>
          <p:cNvGrpSpPr>
            <a:grpSpLocks/>
          </p:cNvGrpSpPr>
          <p:nvPr/>
        </p:nvGrpSpPr>
        <p:grpSpPr bwMode="auto">
          <a:xfrm>
            <a:off x="1600200" y="6096000"/>
            <a:ext cx="4537075" cy="612775"/>
            <a:chOff x="1008" y="3840"/>
            <a:chExt cx="2858" cy="386"/>
          </a:xfrm>
        </p:grpSpPr>
        <p:pic>
          <p:nvPicPr>
            <p:cNvPr id="31773" name="Picture 29" descr="dylan_0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10253A"/>
                </a:clrFrom>
                <a:clrTo>
                  <a:srgbClr val="10253A">
                    <a:alpha val="0"/>
                  </a:srgbClr>
                </a:clrTo>
              </a:clrChange>
              <a:lum bright="18000" contrast="18000"/>
            </a:blip>
            <a:srcRect l="13200" t="14400" r="14760" b="20320"/>
            <a:stretch>
              <a:fillRect/>
            </a:stretch>
          </p:blipFill>
          <p:spPr bwMode="auto">
            <a:xfrm>
              <a:off x="1008" y="3840"/>
              <a:ext cx="568" cy="386"/>
            </a:xfrm>
            <a:prstGeom prst="rect">
              <a:avLst/>
            </a:prstGeom>
            <a:noFill/>
            <a:effectLst>
              <a:outerShdw dist="35921" dir="13500000" algn="ctr" rotWithShape="0">
                <a:srgbClr val="FFFFFF"/>
              </a:outerShdw>
            </a:effectLst>
          </p:spPr>
        </p:pic>
        <p:sp>
          <p:nvSpPr>
            <p:cNvPr id="31774" name="Text Box 30"/>
            <p:cNvSpPr txBox="1">
              <a:spLocks noChangeArrowheads="1"/>
            </p:cNvSpPr>
            <p:nvPr/>
          </p:nvSpPr>
          <p:spPr bwMode="auto">
            <a:xfrm>
              <a:off x="1584" y="3865"/>
              <a:ext cx="22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Dylan the Arctic Diatom</a:t>
              </a:r>
            </a:p>
          </p:txBody>
        </p:sp>
      </p:grp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6858000" y="3065463"/>
            <a:ext cx="23098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u="sng"/>
              <a:t>deep MLD</a:t>
            </a:r>
            <a:r>
              <a:rPr lang="en-US" sz="2000" b="1"/>
              <a:t>:</a:t>
            </a:r>
          </a:p>
          <a:p>
            <a:r>
              <a:rPr lang="en-US" sz="2000" b="1"/>
              <a:t>   light deficit?</a:t>
            </a:r>
          </a:p>
          <a:p>
            <a:endParaRPr lang="en-US" sz="2000" b="1"/>
          </a:p>
          <a:p>
            <a:r>
              <a:rPr lang="en-US" sz="2000" b="1" u="sng"/>
              <a:t>shallow MLD</a:t>
            </a:r>
            <a:r>
              <a:rPr lang="en-US" sz="2000" b="1"/>
              <a:t>:</a:t>
            </a:r>
          </a:p>
          <a:p>
            <a:r>
              <a:rPr lang="en-US" sz="2000" b="1"/>
              <a:t>   nutrient deficit?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1" grpId="0"/>
      <p:bldP spid="317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CC"/>
            </a:gs>
            <a:gs pos="100000">
              <a:srgbClr val="CC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4" name="Text Box 46"/>
          <p:cNvSpPr txBox="1">
            <a:spLocks noChangeArrowheads="1"/>
          </p:cNvSpPr>
          <p:nvPr/>
        </p:nvSpPr>
        <p:spPr bwMode="auto">
          <a:xfrm>
            <a:off x="5562600" y="838200"/>
            <a:ext cx="2951163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US" sz="3200" b="1"/>
              <a:t>MLD </a:t>
            </a:r>
            <a:r>
              <a:rPr lang="en-US" sz="3200" b="1">
                <a:sym typeface="Symbol" pitchFamily="18" charset="2"/>
              </a:rPr>
              <a:t></a:t>
            </a:r>
          </a:p>
          <a:p>
            <a:pPr marL="457200" indent="-457200"/>
            <a:endParaRPr lang="en-US" sz="1800" b="1"/>
          </a:p>
          <a:p>
            <a:pPr marL="457200" indent="-457200">
              <a:buFontTx/>
              <a:buAutoNum type="arabicParenR"/>
            </a:pPr>
            <a:r>
              <a:rPr lang="en-US" sz="2800" b="1">
                <a:solidFill>
                  <a:srgbClr val="A50021"/>
                </a:solidFill>
              </a:rPr>
              <a:t>Max</a:t>
            </a:r>
          </a:p>
          <a:p>
            <a:pPr marL="457200" indent="-457200"/>
            <a:endParaRPr lang="en-US" sz="1400" b="1"/>
          </a:p>
          <a:p>
            <a:pPr marL="457200" indent="-457200"/>
            <a:r>
              <a:rPr lang="en-US" b="1" i="1">
                <a:latin typeface="Arial Narrow" pitchFamily="34" charset="0"/>
              </a:rPr>
              <a:t>	“gradient method”</a:t>
            </a:r>
            <a:r>
              <a:rPr lang="en-US" sz="2800" b="1"/>
              <a:t> </a:t>
            </a:r>
          </a:p>
          <a:p>
            <a:pPr marL="457200" indent="-457200"/>
            <a:endParaRPr lang="en-US" sz="900" b="1"/>
          </a:p>
          <a:p>
            <a:pPr marL="457200" indent="-457200"/>
            <a:r>
              <a:rPr lang="en-US" sz="2200" b="1">
                <a:solidFill>
                  <a:srgbClr val="660066"/>
                </a:solidFill>
                <a:latin typeface="Arial Narrow" pitchFamily="34" charset="0"/>
              </a:rPr>
              <a:t>…less common:</a:t>
            </a:r>
          </a:p>
          <a:p>
            <a:pPr marL="633413" lvl="1" indent="-176213">
              <a:buFontTx/>
              <a:buChar char="•"/>
            </a:pPr>
            <a:r>
              <a:rPr lang="en-US" sz="2200" b="1">
                <a:solidFill>
                  <a:srgbClr val="660066"/>
                </a:solidFill>
                <a:latin typeface="Arial Narrow" pitchFamily="34" charset="0"/>
              </a:rPr>
              <a:t>requires smoothing</a:t>
            </a:r>
          </a:p>
          <a:p>
            <a:pPr marL="633413" lvl="1" indent="-176213">
              <a:buFontTx/>
              <a:buChar char="•"/>
            </a:pPr>
            <a:r>
              <a:rPr lang="en-US" sz="2200" b="1">
                <a:solidFill>
                  <a:srgbClr val="660066"/>
                </a:solidFill>
                <a:latin typeface="Arial Narrow" pitchFamily="34" charset="0"/>
              </a:rPr>
              <a:t>more complicated</a:t>
            </a:r>
          </a:p>
          <a:p>
            <a:pPr marL="633413" lvl="1" indent="-176213">
              <a:buFontTx/>
              <a:buChar char="•"/>
            </a:pPr>
            <a:r>
              <a:rPr lang="en-US" sz="2200" b="1">
                <a:solidFill>
                  <a:srgbClr val="660066"/>
                </a:solidFill>
                <a:latin typeface="Arial Narrow" pitchFamily="34" charset="0"/>
              </a:rPr>
              <a:t>etc</a:t>
            </a:r>
          </a:p>
        </p:txBody>
      </p:sp>
      <p:pic>
        <p:nvPicPr>
          <p:cNvPr id="32770" name="Picture 2" descr="psc_logo_hor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42863"/>
            <a:ext cx="720725" cy="382587"/>
          </a:xfrm>
          <a:prstGeom prst="rect">
            <a:avLst/>
          </a:prstGeom>
          <a:noFill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98513" y="42863"/>
            <a:ext cx="12636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pPr eaLnBrk="1" hangingPunct="1"/>
            <a:r>
              <a:rPr lang="en-US" sz="900"/>
              <a:t>Michael Steele</a:t>
            </a:r>
          </a:p>
          <a:p>
            <a:pPr eaLnBrk="1" hangingPunct="1"/>
            <a:r>
              <a:rPr lang="en-US" sz="800"/>
              <a:t>Polar Science Center / APL</a:t>
            </a:r>
          </a:p>
          <a:p>
            <a:pPr eaLnBrk="1" hangingPunct="1"/>
            <a:r>
              <a:rPr lang="en-US" sz="800"/>
              <a:t>University of Washington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80963" y="41275"/>
            <a:ext cx="2017712" cy="3889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>
          <a:xfrm>
            <a:off x="1554163" y="0"/>
            <a:ext cx="6904037" cy="914400"/>
          </a:xfrm>
        </p:spPr>
        <p:txBody>
          <a:bodyPr/>
          <a:lstStyle/>
          <a:p>
            <a:r>
              <a:rPr lang="en-US" sz="4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Def’n: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ixed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ayer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epth</a:t>
            </a:r>
            <a:br>
              <a:rPr lang="en-US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800" b="1" i="1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32794" name="Picture 26" descr="Picture 192"/>
          <p:cNvPicPr>
            <a:picLocks noChangeAspect="1" noChangeArrowheads="1"/>
          </p:cNvPicPr>
          <p:nvPr/>
        </p:nvPicPr>
        <p:blipFill>
          <a:blip r:embed="rId4" cstate="print"/>
          <a:srcRect l="80000"/>
          <a:stretch>
            <a:fillRect/>
          </a:stretch>
        </p:blipFill>
        <p:spPr bwMode="auto">
          <a:xfrm>
            <a:off x="319088" y="1447800"/>
            <a:ext cx="4560887" cy="5032375"/>
          </a:xfrm>
          <a:prstGeom prst="rect">
            <a:avLst/>
          </a:prstGeom>
          <a:noFill/>
        </p:spPr>
      </p:pic>
      <p:sp>
        <p:nvSpPr>
          <p:cNvPr id="32795" name="Text Box 27"/>
          <p:cNvSpPr txBox="1">
            <a:spLocks noChangeArrowheads="1"/>
          </p:cNvSpPr>
          <p:nvPr/>
        </p:nvSpPr>
        <p:spPr bwMode="auto">
          <a:xfrm rot="-5400000">
            <a:off x="-53181" y="3629819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Depth (m)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 rot="-21600000">
            <a:off x="1828800" y="6324600"/>
            <a:ext cx="23256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Sigma-theta (kg/m</a:t>
            </a:r>
            <a:r>
              <a:rPr lang="en-US" sz="1800" b="1" baseline="30000"/>
              <a:t>3</a:t>
            </a:r>
            <a:r>
              <a:rPr lang="en-US" sz="1800" b="1"/>
              <a:t>)</a:t>
            </a: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3487738" y="3606800"/>
            <a:ext cx="523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ym typeface="Symbol" pitchFamily="18" charset="2"/>
              </a:rPr>
              <a:t></a:t>
            </a:r>
            <a:r>
              <a:rPr lang="en-US" sz="2800" b="1" baseline="-25000">
                <a:sym typeface="Symbol" pitchFamily="18" charset="2"/>
              </a:rPr>
              <a:t></a:t>
            </a:r>
          </a:p>
        </p:txBody>
      </p:sp>
      <p:grpSp>
        <p:nvGrpSpPr>
          <p:cNvPr id="32804" name="Group 36"/>
          <p:cNvGrpSpPr>
            <a:grpSpLocks/>
          </p:cNvGrpSpPr>
          <p:nvPr/>
        </p:nvGrpSpPr>
        <p:grpSpPr bwMode="auto">
          <a:xfrm>
            <a:off x="1371600" y="3479800"/>
            <a:ext cx="625475" cy="749300"/>
            <a:chOff x="864" y="2192"/>
            <a:chExt cx="394" cy="472"/>
          </a:xfrm>
        </p:grpSpPr>
        <p:sp>
          <p:nvSpPr>
            <p:cNvPr id="32801" name="Text Box 33"/>
            <p:cNvSpPr txBox="1">
              <a:spLocks noChangeArrowheads="1"/>
            </p:cNvSpPr>
            <p:nvPr/>
          </p:nvSpPr>
          <p:spPr bwMode="auto">
            <a:xfrm>
              <a:off x="864" y="2192"/>
              <a:ext cx="394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A50021"/>
                  </a:solidFill>
                  <a:sym typeface="Symbol" pitchFamily="18" charset="2"/>
                </a:rPr>
                <a:t></a:t>
              </a:r>
              <a:r>
                <a:rPr lang="en-US" b="1" baseline="-25000">
                  <a:solidFill>
                    <a:srgbClr val="A50021"/>
                  </a:solidFill>
                  <a:sym typeface="Symbol" pitchFamily="18" charset="2"/>
                </a:rPr>
                <a:t></a:t>
              </a:r>
            </a:p>
            <a:p>
              <a:pPr>
                <a:lnSpc>
                  <a:spcPct val="80000"/>
                </a:lnSpc>
              </a:pPr>
              <a:r>
                <a:rPr lang="en-US" b="1">
                  <a:solidFill>
                    <a:srgbClr val="A50021"/>
                  </a:solidFill>
                  <a:sym typeface="Symbol" pitchFamily="18" charset="2"/>
                </a:rPr>
                <a:t>z</a:t>
              </a:r>
              <a:endParaRPr lang="en-US" b="1" baseline="-25000">
                <a:solidFill>
                  <a:srgbClr val="A50021"/>
                </a:solidFill>
                <a:sym typeface="Symbol" pitchFamily="18" charset="2"/>
              </a:endParaRPr>
            </a:p>
          </p:txBody>
        </p:sp>
        <p:sp>
          <p:nvSpPr>
            <p:cNvPr id="32803" name="Line 35"/>
            <p:cNvSpPr>
              <a:spLocks noChangeShapeType="1"/>
            </p:cNvSpPr>
            <p:nvPr/>
          </p:nvSpPr>
          <p:spPr bwMode="auto">
            <a:xfrm>
              <a:off x="923" y="2444"/>
              <a:ext cx="181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1965325" y="4378325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5F5F5F"/>
                </a:solidFill>
                <a:sym typeface="Symbol" pitchFamily="18" charset="2"/>
              </a:rPr>
              <a:t></a:t>
            </a:r>
            <a:r>
              <a:rPr lang="en-US" b="1" baseline="-25000">
                <a:solidFill>
                  <a:srgbClr val="5F5F5F"/>
                </a:solidFill>
                <a:sym typeface="Symbol" pitchFamily="18" charset="2"/>
              </a:rPr>
              <a:t></a:t>
            </a:r>
            <a:r>
              <a:rPr lang="en-US" b="1">
                <a:solidFill>
                  <a:srgbClr val="5F5F5F"/>
                </a:solidFill>
                <a:sym typeface="Symbol" pitchFamily="18" charset="2"/>
              </a:rPr>
              <a:t></a:t>
            </a:r>
            <a:r>
              <a:rPr lang="en-US" sz="2000" b="1" baseline="-25000">
                <a:solidFill>
                  <a:srgbClr val="5F5F5F"/>
                </a:solidFill>
                <a:latin typeface="Arial Narrow" pitchFamily="34" charset="0"/>
                <a:sym typeface="Symbol" pitchFamily="18" charset="2"/>
              </a:rPr>
              <a:t>0-10m</a:t>
            </a: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3579813" y="1752600"/>
            <a:ext cx="1220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Arial Narrow" pitchFamily="34" charset="0"/>
                <a:sym typeface="Symbol" pitchFamily="18" charset="2"/>
              </a:rPr>
              <a:t></a:t>
            </a:r>
            <a:r>
              <a:rPr lang="en-US" sz="2000" b="1" baseline="-25000">
                <a:solidFill>
                  <a:schemeClr val="accent2"/>
                </a:solidFill>
                <a:latin typeface="Arial Narrow" pitchFamily="34" charset="0"/>
                <a:sym typeface="Symbol" pitchFamily="18" charset="2"/>
              </a:rPr>
              <a:t></a:t>
            </a:r>
            <a:r>
              <a:rPr lang="en-US" sz="2000" b="1">
                <a:solidFill>
                  <a:schemeClr val="accent2"/>
                </a:solidFill>
                <a:latin typeface="Arial Narrow" pitchFamily="34" charset="0"/>
                <a:sym typeface="Symbol" pitchFamily="18" charset="2"/>
              </a:rPr>
              <a:t> = 0.05</a:t>
            </a:r>
            <a:endParaRPr lang="en-US" sz="2000" b="1" baseline="-25000">
              <a:solidFill>
                <a:schemeClr val="accent2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 flipH="1">
            <a:off x="3657600" y="2101850"/>
            <a:ext cx="139700" cy="26035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 flipH="1">
            <a:off x="4486275" y="2362200"/>
            <a:ext cx="3143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4692650" y="2032000"/>
            <a:ext cx="704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 Narrow" pitchFamily="34" charset="0"/>
                <a:sym typeface="Symbol" pitchFamily="18" charset="2"/>
              </a:rPr>
              <a:t>0.125</a:t>
            </a:r>
            <a:endParaRPr lang="en-US" sz="2000" b="1" baseline="-2500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 flipH="1" flipV="1">
            <a:off x="4584700" y="2930525"/>
            <a:ext cx="355600" cy="1301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4857750" y="28956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 Narrow" pitchFamily="34" charset="0"/>
                <a:sym typeface="Symbol" pitchFamily="18" charset="2"/>
              </a:rPr>
              <a:t>0.2</a:t>
            </a:r>
            <a:endParaRPr lang="en-US" sz="2000" b="1" baseline="-25000">
              <a:solidFill>
                <a:srgbClr val="008000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 flipH="1" flipV="1">
            <a:off x="4495800" y="3200400"/>
            <a:ext cx="381000" cy="22860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4800600" y="327025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99"/>
                </a:solidFill>
                <a:latin typeface="Arial Narrow" pitchFamily="34" charset="0"/>
                <a:sym typeface="Symbol" pitchFamily="18" charset="2"/>
              </a:rPr>
              <a:t>0.3</a:t>
            </a:r>
            <a:endParaRPr lang="en-US" sz="2000" b="1" baseline="-25000">
              <a:solidFill>
                <a:srgbClr val="006699"/>
              </a:solidFill>
              <a:latin typeface="Arial Narrow" pitchFamily="34" charset="0"/>
              <a:sym typeface="Symbol" pitchFamily="18" charset="2"/>
            </a:endParaRPr>
          </a:p>
        </p:txBody>
      </p:sp>
      <p:grpSp>
        <p:nvGrpSpPr>
          <p:cNvPr id="32815" name="Group 47"/>
          <p:cNvGrpSpPr>
            <a:grpSpLocks/>
          </p:cNvGrpSpPr>
          <p:nvPr/>
        </p:nvGrpSpPr>
        <p:grpSpPr bwMode="auto">
          <a:xfrm>
            <a:off x="6862763" y="1447800"/>
            <a:ext cx="700087" cy="860425"/>
            <a:chOff x="864" y="2160"/>
            <a:chExt cx="441" cy="542"/>
          </a:xfrm>
        </p:grpSpPr>
        <p:sp>
          <p:nvSpPr>
            <p:cNvPr id="32816" name="Text Box 48"/>
            <p:cNvSpPr txBox="1">
              <a:spLocks noChangeArrowheads="1"/>
            </p:cNvSpPr>
            <p:nvPr/>
          </p:nvSpPr>
          <p:spPr bwMode="auto">
            <a:xfrm>
              <a:off x="864" y="2160"/>
              <a:ext cx="441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A50021"/>
                  </a:solidFill>
                  <a:sym typeface="Symbol" pitchFamily="18" charset="2"/>
                </a:rPr>
                <a:t></a:t>
              </a:r>
              <a:r>
                <a:rPr lang="en-US" sz="2800" b="1" baseline="-25000">
                  <a:solidFill>
                    <a:srgbClr val="A50021"/>
                  </a:solidFill>
                  <a:sym typeface="Symbol" pitchFamily="18" charset="2"/>
                </a:rPr>
                <a:t></a:t>
              </a:r>
            </a:p>
            <a:p>
              <a:pPr>
                <a:lnSpc>
                  <a:spcPct val="80000"/>
                </a:lnSpc>
              </a:pPr>
              <a:r>
                <a:rPr lang="en-US" sz="2800" b="1">
                  <a:solidFill>
                    <a:srgbClr val="A50021"/>
                  </a:solidFill>
                  <a:sym typeface="Symbol" pitchFamily="18" charset="2"/>
                </a:rPr>
                <a:t>z</a:t>
              </a:r>
              <a:endParaRPr lang="en-US" sz="2800" b="1" baseline="-25000">
                <a:solidFill>
                  <a:srgbClr val="A50021"/>
                </a:solidFill>
                <a:sym typeface="Symbol" pitchFamily="18" charset="2"/>
              </a:endParaRPr>
            </a:p>
          </p:txBody>
        </p:sp>
        <p:sp>
          <p:nvSpPr>
            <p:cNvPr id="32817" name="Line 49"/>
            <p:cNvSpPr>
              <a:spLocks noChangeShapeType="1"/>
            </p:cNvSpPr>
            <p:nvPr/>
          </p:nvSpPr>
          <p:spPr bwMode="auto">
            <a:xfrm>
              <a:off x="923" y="2444"/>
              <a:ext cx="181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5562600" y="4649788"/>
            <a:ext cx="3065463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63550" algn="l"/>
              </a:tabLst>
            </a:pPr>
            <a:r>
              <a:rPr lang="en-US" b="1"/>
              <a:t>2)</a:t>
            </a:r>
            <a:r>
              <a:rPr lang="en-US" sz="2800" b="1"/>
              <a:t> </a:t>
            </a:r>
            <a:r>
              <a:rPr lang="en-US" sz="2800" b="1">
                <a:solidFill>
                  <a:srgbClr val="5F5F5F"/>
                </a:solidFill>
                <a:sym typeface="Symbol" pitchFamily="18" charset="2"/>
              </a:rPr>
              <a:t></a:t>
            </a:r>
            <a:r>
              <a:rPr lang="en-US" sz="2800" b="1" baseline="-25000">
                <a:solidFill>
                  <a:srgbClr val="5F5F5F"/>
                </a:solidFill>
                <a:sym typeface="Symbol" pitchFamily="18" charset="2"/>
              </a:rPr>
              <a:t></a:t>
            </a:r>
            <a:r>
              <a:rPr lang="en-US" sz="2800" b="1">
                <a:solidFill>
                  <a:srgbClr val="5F5F5F"/>
                </a:solidFill>
                <a:sym typeface="Symbol" pitchFamily="18" charset="2"/>
              </a:rPr>
              <a:t></a:t>
            </a:r>
            <a:r>
              <a:rPr lang="en-US" sz="2800" b="1" baseline="-25000">
                <a:solidFill>
                  <a:srgbClr val="5F5F5F"/>
                </a:solidFill>
                <a:latin typeface="Arial Narrow" pitchFamily="34" charset="0"/>
                <a:sym typeface="Symbol" pitchFamily="18" charset="2"/>
              </a:rPr>
              <a:t>0-10m</a:t>
            </a:r>
            <a:r>
              <a:rPr lang="en-US" sz="2800" b="1">
                <a:solidFill>
                  <a:srgbClr val="5F5F5F"/>
                </a:solidFill>
                <a:latin typeface="Arial Narrow" pitchFamily="34" charset="0"/>
                <a:sym typeface="Symbol" pitchFamily="18" charset="2"/>
              </a:rPr>
              <a:t> + </a:t>
            </a:r>
            <a:r>
              <a:rPr lang="en-US" sz="2800" b="1">
                <a:solidFill>
                  <a:schemeClr val="accent2"/>
                </a:solidFill>
                <a:latin typeface="Arial Narrow" pitchFamily="34" charset="0"/>
                <a:sym typeface="Symbol" pitchFamily="18" charset="2"/>
              </a:rPr>
              <a:t></a:t>
            </a:r>
            <a:r>
              <a:rPr lang="en-US" sz="2800" b="1" baseline="-25000">
                <a:solidFill>
                  <a:schemeClr val="accent2"/>
                </a:solidFill>
                <a:latin typeface="Arial Narrow" pitchFamily="34" charset="0"/>
                <a:sym typeface="Symbol" pitchFamily="18" charset="2"/>
              </a:rPr>
              <a:t></a:t>
            </a:r>
          </a:p>
          <a:p>
            <a:pPr>
              <a:tabLst>
                <a:tab pos="463550" algn="l"/>
              </a:tabLst>
            </a:pPr>
            <a:endParaRPr lang="en-US" sz="1400" b="1" baseline="-25000">
              <a:solidFill>
                <a:schemeClr val="accent2"/>
              </a:solidFill>
              <a:latin typeface="Arial Narrow" pitchFamily="34" charset="0"/>
              <a:sym typeface="Symbol" pitchFamily="18" charset="2"/>
            </a:endParaRPr>
          </a:p>
          <a:p>
            <a:pPr>
              <a:tabLst>
                <a:tab pos="463550" algn="l"/>
              </a:tabLst>
            </a:pPr>
            <a:r>
              <a:rPr lang="en-US" b="1" i="1">
                <a:latin typeface="Arial Narrow" pitchFamily="34" charset="0"/>
              </a:rPr>
              <a:t>	“increment method”</a:t>
            </a:r>
          </a:p>
          <a:p>
            <a:pPr>
              <a:tabLst>
                <a:tab pos="463550" algn="l"/>
              </a:tabLst>
            </a:pPr>
            <a:endParaRPr lang="en-US" sz="900" b="1" i="1">
              <a:latin typeface="Arial Narrow" pitchFamily="34" charset="0"/>
            </a:endParaRPr>
          </a:p>
          <a:p>
            <a:pPr>
              <a:tabLst>
                <a:tab pos="463550" algn="l"/>
              </a:tabLst>
            </a:pPr>
            <a:r>
              <a:rPr lang="en-US" sz="2200" b="1">
                <a:solidFill>
                  <a:srgbClr val="660066"/>
                </a:solidFill>
                <a:latin typeface="Arial Narrow" pitchFamily="34" charset="0"/>
              </a:rPr>
              <a:t>…more common:</a:t>
            </a:r>
          </a:p>
          <a:p>
            <a:pPr lvl="1">
              <a:buFontTx/>
              <a:buChar char="•"/>
              <a:tabLst>
                <a:tab pos="463550" algn="l"/>
              </a:tabLst>
            </a:pPr>
            <a:r>
              <a:rPr lang="en-US" sz="2200" b="1">
                <a:solidFill>
                  <a:srgbClr val="660066"/>
                </a:solidFill>
                <a:latin typeface="Arial Narrow" pitchFamily="34" charset="0"/>
              </a:rPr>
              <a:t> easier!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CC"/>
            </a:gs>
            <a:gs pos="100000">
              <a:srgbClr val="CC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sc_logo_hor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" y="42863"/>
            <a:ext cx="720725" cy="382587"/>
          </a:xfrm>
          <a:prstGeom prst="rect">
            <a:avLst/>
          </a:prstGeom>
          <a:noFill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98513" y="42863"/>
            <a:ext cx="12636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" tIns="9144" rIns="9144" bIns="9144">
            <a:spAutoFit/>
          </a:bodyPr>
          <a:lstStyle/>
          <a:p>
            <a:pPr eaLnBrk="1" hangingPunct="1"/>
            <a:r>
              <a:rPr lang="en-US" sz="900"/>
              <a:t>Michael Steele</a:t>
            </a:r>
          </a:p>
          <a:p>
            <a:pPr eaLnBrk="1" hangingPunct="1"/>
            <a:r>
              <a:rPr lang="en-US" sz="800"/>
              <a:t>Polar Science Center / APL</a:t>
            </a:r>
          </a:p>
          <a:p>
            <a:pPr eaLnBrk="1" hangingPunct="1"/>
            <a:r>
              <a:rPr lang="en-US" sz="800"/>
              <a:t>University of Washington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80963" y="41275"/>
            <a:ext cx="2017712" cy="3889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1119188" y="0"/>
            <a:ext cx="6904037" cy="1249363"/>
          </a:xfrm>
        </p:spPr>
        <p:txBody>
          <a:bodyPr/>
          <a:lstStyle/>
          <a:p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Sets</a:t>
            </a:r>
            <a:r>
              <a:rPr lang="en-US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800" b="1" i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1219200" y="1066800"/>
            <a:ext cx="666432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b="1" u="sng"/>
              <a:t>WOD’05</a:t>
            </a:r>
          </a:p>
          <a:p>
            <a:pPr marL="914400" lvl="1" indent="-457200">
              <a:buFont typeface="Symbol" pitchFamily="18" charset="2"/>
              <a:buChar char="®"/>
            </a:pPr>
            <a:r>
              <a:rPr lang="en-US">
                <a:sym typeface="Symbol" pitchFamily="18" charset="2"/>
              </a:rPr>
              <a:t>Original </a:t>
            </a:r>
            <a:r>
              <a:rPr lang="en-US" b="1" i="1">
                <a:solidFill>
                  <a:srgbClr val="660066"/>
                </a:solidFill>
                <a:sym typeface="Symbol" pitchFamily="18" charset="2"/>
              </a:rPr>
              <a:t>profile data</a:t>
            </a:r>
          </a:p>
          <a:p>
            <a:pPr marL="1371600" lvl="2" indent="-457200">
              <a:buFont typeface="Symbol" pitchFamily="18" charset="2"/>
              <a:buNone/>
            </a:pPr>
            <a:r>
              <a:rPr lang="en-US">
                <a:sym typeface="Symbol" pitchFamily="18" charset="2"/>
              </a:rPr>
              <a:t>(averaged  into monthly ave. </a:t>
            </a:r>
          </a:p>
          <a:p>
            <a:pPr marL="1371600" lvl="2" indent="-457200">
              <a:buFont typeface="Symbol" pitchFamily="18" charset="2"/>
              <a:buNone/>
            </a:pPr>
            <a:r>
              <a:rPr lang="en-US">
                <a:sym typeface="Symbol" pitchFamily="18" charset="2"/>
              </a:rPr>
              <a:t>50 km bins, vertically smoothed)</a:t>
            </a:r>
          </a:p>
          <a:p>
            <a:pPr marL="1828800" lvl="3" indent="-457200">
              <a:buFont typeface="Symbol" pitchFamily="18" charset="2"/>
              <a:buNone/>
            </a:pPr>
            <a:r>
              <a:rPr lang="en-US" i="1">
                <a:latin typeface="Arial Narrow" pitchFamily="34" charset="0"/>
                <a:sym typeface="Symbol" pitchFamily="18" charset="2"/>
              </a:rPr>
              <a:t> poor winter, central Arctic Ocean coverage</a:t>
            </a:r>
          </a:p>
          <a:p>
            <a:pPr marL="1371600" lvl="2" indent="-457200">
              <a:buFont typeface="Symbol" pitchFamily="18" charset="2"/>
              <a:buNone/>
            </a:pPr>
            <a:endParaRPr lang="en-US">
              <a:sym typeface="Symbol" pitchFamily="18" charset="2"/>
            </a:endParaRPr>
          </a:p>
          <a:p>
            <a:pPr marL="457200" indent="-457200">
              <a:buFontTx/>
              <a:buAutoNum type="arabicPeriod"/>
            </a:pPr>
            <a:r>
              <a:rPr lang="en-US" b="1" u="sng"/>
              <a:t>PHC 3.0</a:t>
            </a:r>
          </a:p>
          <a:p>
            <a:pPr marL="914400" lvl="1" indent="-457200">
              <a:buFont typeface="Symbol" pitchFamily="18" charset="2"/>
              <a:buChar char="®"/>
            </a:pPr>
            <a:r>
              <a:rPr lang="en-US">
                <a:sym typeface="Symbol" pitchFamily="18" charset="2"/>
              </a:rPr>
              <a:t>Monthly gridded, smoothed </a:t>
            </a:r>
            <a:r>
              <a:rPr lang="en-US" b="1" i="1">
                <a:solidFill>
                  <a:srgbClr val="660066"/>
                </a:solidFill>
                <a:sym typeface="Symbol" pitchFamily="18" charset="2"/>
              </a:rPr>
              <a:t>climatology</a:t>
            </a:r>
          </a:p>
          <a:p>
            <a:pPr marL="1371600" lvl="2" indent="-457200">
              <a:buFont typeface="Symbol" pitchFamily="18" charset="2"/>
              <a:buNone/>
            </a:pPr>
            <a:r>
              <a:rPr lang="en-US">
                <a:sym typeface="Symbol" pitchFamily="18" charset="2"/>
              </a:rPr>
              <a:t>(inputs: “Levitus”, “EWG”, BIO data)</a:t>
            </a:r>
          </a:p>
          <a:p>
            <a:pPr marL="1828800" lvl="3" indent="-457200">
              <a:buFont typeface="Symbol" pitchFamily="18" charset="2"/>
              <a:buChar char="®"/>
            </a:pPr>
            <a:r>
              <a:rPr lang="en-US" i="1">
                <a:latin typeface="Arial Narrow" pitchFamily="34" charset="0"/>
                <a:sym typeface="Symbol" pitchFamily="18" charset="2"/>
              </a:rPr>
              <a:t>better Arctic Ocean coverage</a:t>
            </a:r>
          </a:p>
          <a:p>
            <a:pPr marL="1828800" lvl="3" indent="-457200">
              <a:buFont typeface="Symbol" pitchFamily="18" charset="2"/>
              <a:buChar char="®"/>
            </a:pPr>
            <a:endParaRPr lang="en-US">
              <a:sym typeface="Symbol" pitchFamily="18" charset="2"/>
            </a:endParaRPr>
          </a:p>
          <a:p>
            <a:pPr marL="457200" indent="-457200">
              <a:buFontTx/>
              <a:buAutoNum type="arabicPeriod"/>
            </a:pPr>
            <a:r>
              <a:rPr lang="en-US" b="1" u="sng"/>
              <a:t>PIOMAS</a:t>
            </a:r>
            <a:r>
              <a:rPr lang="en-US" b="1"/>
              <a:t> </a:t>
            </a:r>
          </a:p>
          <a:p>
            <a:pPr marL="914400" lvl="1" indent="-457200">
              <a:buFont typeface="Symbol" pitchFamily="18" charset="2"/>
              <a:buChar char="®"/>
            </a:pPr>
            <a:r>
              <a:rPr lang="en-US">
                <a:sym typeface="Symbol" pitchFamily="18" charset="2"/>
              </a:rPr>
              <a:t>Jinlun Zhang’s ice-ocean </a:t>
            </a:r>
            <a:r>
              <a:rPr lang="en-US" b="1" i="1">
                <a:solidFill>
                  <a:srgbClr val="660066"/>
                </a:solidFill>
                <a:sym typeface="Symbol" pitchFamily="18" charset="2"/>
              </a:rPr>
              <a:t>model</a:t>
            </a:r>
          </a:p>
          <a:p>
            <a:pPr marL="1371600" lvl="2" indent="-457200">
              <a:buFont typeface="Symbol" pitchFamily="18" charset="2"/>
              <a:buNone/>
            </a:pPr>
            <a:r>
              <a:rPr lang="en-US">
                <a:sym typeface="Symbol" pitchFamily="18" charset="2"/>
              </a:rPr>
              <a:t>(2000-2007 output)</a:t>
            </a:r>
          </a:p>
          <a:p>
            <a:pPr marL="1828800" lvl="3" indent="-457200">
              <a:buFont typeface="Symbol" pitchFamily="18" charset="2"/>
              <a:buChar char="®"/>
            </a:pPr>
            <a:r>
              <a:rPr lang="en-US" i="1">
                <a:latin typeface="Arial Narrow" pitchFamily="34" charset="0"/>
                <a:sym typeface="Symbol" pitchFamily="18" charset="2"/>
              </a:rPr>
              <a:t>excellent coverage everywhere!</a:t>
            </a:r>
            <a:endParaRPr lang="en-US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1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36600"/>
            <a:ext cx="9144000" cy="60928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76200"/>
            <a:ext cx="7772400" cy="152400"/>
          </a:xfrm>
        </p:spPr>
        <p:txBody>
          <a:bodyPr/>
          <a:lstStyle/>
          <a:p>
            <a:r>
              <a:rPr lang="en-US" sz="2000" b="1">
                <a:latin typeface="Arial" charset="0"/>
              </a:rPr>
              <a:t>WOD Gradient Method MLD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887413" y="625475"/>
            <a:ext cx="407987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jan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152775" y="663575"/>
            <a:ext cx="423863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feb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581650" y="677863"/>
            <a:ext cx="525463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mar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874000" y="568325"/>
            <a:ext cx="441325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apr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847013" y="2697163"/>
            <a:ext cx="509587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aug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472113" y="2724150"/>
            <a:ext cx="306387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jul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192463" y="2670175"/>
            <a:ext cx="407987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jun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885825" y="2684463"/>
            <a:ext cx="576263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may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844550" y="4730750"/>
            <a:ext cx="492125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sep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151188" y="4757738"/>
            <a:ext cx="406400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oct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554663" y="4772025"/>
            <a:ext cx="492125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nov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7861300" y="4826000"/>
            <a:ext cx="492125" cy="365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dec</a:t>
            </a:r>
          </a:p>
        </p:txBody>
      </p:sp>
      <p:pic>
        <p:nvPicPr>
          <p:cNvPr id="2053" name="Picture 5" descr="Picture 1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30213"/>
            <a:ext cx="5181600" cy="407987"/>
          </a:xfrm>
          <a:prstGeom prst="rect">
            <a:avLst/>
          </a:prstGeom>
          <a:noFill/>
        </p:spPr>
      </p:pic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2389188" y="360363"/>
            <a:ext cx="4459287" cy="182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10     15      20       30      40     60      80     100    250    500    750 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858000" y="223838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(m)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5791200" y="1762125"/>
            <a:ext cx="93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FFFFFF"/>
            </a:outerShdw>
          </a:effectLst>
        </p:spPr>
        <p:txBody>
          <a:bodyPr wrap="none">
            <a:spAutoFit/>
          </a:bodyPr>
          <a:lstStyle/>
          <a:p>
            <a:r>
              <a:rPr lang="en-US" b="1" i="1">
                <a:latin typeface="Comic Sans MS" pitchFamily="66" charset="0"/>
              </a:rPr>
              <a:t>deep!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3124200" y="3587750"/>
            <a:ext cx="120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FFFFFF"/>
            </a:outerShdw>
          </a:effectLst>
        </p:spPr>
        <p:txBody>
          <a:bodyPr wrap="none">
            <a:spAutoFit/>
          </a:bodyPr>
          <a:lstStyle/>
          <a:p>
            <a:r>
              <a:rPr lang="en-US" b="1" i="1">
                <a:latin typeface="Comic Sans MS" pitchFamily="66" charset="0"/>
              </a:rPr>
              <a:t>sparse!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5422900" y="3671888"/>
            <a:ext cx="128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FFFFFF"/>
            </a:outerShdw>
          </a:effectLst>
        </p:spPr>
        <p:txBody>
          <a:bodyPr wrap="none">
            <a:spAutoFit/>
          </a:bodyPr>
          <a:lstStyle/>
          <a:p>
            <a:r>
              <a:rPr lang="en-US" b="1" i="1">
                <a:latin typeface="Comic Sans MS" pitchFamily="66" charset="0"/>
              </a:rPr>
              <a:t>shallow!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685800" y="3800475"/>
            <a:ext cx="132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FFFFFF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transition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2895600" y="5791200"/>
            <a:ext cx="132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FFFFFF"/>
            </a:outerShdw>
          </a:effectLst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transition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848600" y="152400"/>
            <a:ext cx="815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/>
              <a:t>EWG version</a:t>
            </a:r>
          </a:p>
        </p:txBody>
      </p:sp>
      <p:pic>
        <p:nvPicPr>
          <p:cNvPr id="4104" name="Picture 8" descr="Picture 205"/>
          <p:cNvPicPr>
            <a:picLocks noChangeAspect="1" noChangeArrowheads="1"/>
          </p:cNvPicPr>
          <p:nvPr/>
        </p:nvPicPr>
        <p:blipFill>
          <a:blip r:embed="rId4" cstate="print"/>
          <a:srcRect l="24167" t="32890" r="50000" b="33386"/>
          <a:stretch>
            <a:fillRect/>
          </a:stretch>
        </p:blipFill>
        <p:spPr bwMode="auto">
          <a:xfrm>
            <a:off x="0" y="1073150"/>
            <a:ext cx="5257800" cy="5110163"/>
          </a:xfrm>
          <a:prstGeom prst="rect">
            <a:avLst/>
          </a:prstGeom>
          <a:noFill/>
        </p:spPr>
      </p:pic>
      <p:pic>
        <p:nvPicPr>
          <p:cNvPr id="4119" name="Picture 23" descr="Picture 1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30213"/>
            <a:ext cx="5181600" cy="407987"/>
          </a:xfrm>
          <a:prstGeom prst="rect">
            <a:avLst/>
          </a:prstGeom>
          <a:noFill/>
        </p:spPr>
      </p:pic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389188" y="360363"/>
            <a:ext cx="4459287" cy="182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10     15      20       30      40     60      80     100    250    500    750 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6858000" y="223838"/>
            <a:ext cx="53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(m)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905000" y="152400"/>
            <a:ext cx="54864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000" b="1">
                <a:solidFill>
                  <a:schemeClr val="tx2"/>
                </a:solidFill>
              </a:rPr>
              <a:t>PHC Gradient Method MLD</a:t>
            </a:r>
          </a:p>
        </p:txBody>
      </p:sp>
      <p:grpSp>
        <p:nvGrpSpPr>
          <p:cNvPr id="4131" name="Group 35"/>
          <p:cNvGrpSpPr>
            <a:grpSpLocks/>
          </p:cNvGrpSpPr>
          <p:nvPr/>
        </p:nvGrpSpPr>
        <p:grpSpPr bwMode="auto">
          <a:xfrm>
            <a:off x="2057400" y="3505200"/>
            <a:ext cx="6172200" cy="1204913"/>
            <a:chOff x="1296" y="2208"/>
            <a:chExt cx="3888" cy="759"/>
          </a:xfrm>
        </p:grpSpPr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1630" y="2400"/>
              <a:ext cx="720" cy="528"/>
            </a:xfrm>
            <a:prstGeom prst="ellipse">
              <a:avLst/>
            </a:prstGeom>
            <a:noFill/>
            <a:ln w="76200" cmpd="tri">
              <a:solidFill>
                <a:srgbClr val="CC00CC"/>
              </a:solidFill>
              <a:round/>
              <a:headEnd/>
              <a:tailEnd/>
            </a:ln>
            <a:effectLst>
              <a:prstShdw prst="shdw17" dist="17961" dir="2700000">
                <a:srgbClr val="FFFFFF"/>
              </a:prstShdw>
            </a:effec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CC"/>
                </a:solidFill>
              </a:endParaRPr>
            </a:p>
          </p:txBody>
        </p:sp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>
              <a:off x="1296" y="2208"/>
              <a:ext cx="5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EWG</a:t>
              </a:r>
            </a:p>
          </p:txBody>
        </p:sp>
        <p:sp>
          <p:nvSpPr>
            <p:cNvPr id="4127" name="Text Box 31"/>
            <p:cNvSpPr txBox="1">
              <a:spLocks noChangeArrowheads="1"/>
            </p:cNvSpPr>
            <p:nvPr/>
          </p:nvSpPr>
          <p:spPr bwMode="auto">
            <a:xfrm>
              <a:off x="3840" y="2640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rgbClr val="CC00CC"/>
                  </a:solidFill>
                  <a:latin typeface="Comic Sans MS" pitchFamily="66" charset="0"/>
                </a:rPr>
                <a:t>“The moth”</a:t>
              </a:r>
              <a:endParaRPr lang="en-US" sz="2800" b="1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5105400" y="1600200"/>
            <a:ext cx="40386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/>
              <a:t>PHC </a:t>
            </a:r>
            <a:r>
              <a:rPr lang="en-US">
                <a:sym typeface="Symbol" pitchFamily="18" charset="2"/>
              </a:rPr>
              <a:t></a:t>
            </a:r>
            <a:r>
              <a:rPr lang="en-US"/>
              <a:t> 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200" b="1"/>
              <a:t> EWG (Arctic Ocean)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200" b="1"/>
              <a:t> BIO data (winter E. Canada)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200" b="1"/>
              <a:t> Levitus “WOA” (elsewhere)</a:t>
            </a:r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2892425" y="4495800"/>
            <a:ext cx="5994400" cy="1295400"/>
            <a:chOff x="1822" y="2832"/>
            <a:chExt cx="3776" cy="816"/>
          </a:xfrm>
        </p:grpSpPr>
        <p:sp>
          <p:nvSpPr>
            <p:cNvPr id="4125" name="Text Box 29"/>
            <p:cNvSpPr txBox="1">
              <a:spLocks noChangeArrowheads="1"/>
            </p:cNvSpPr>
            <p:nvPr/>
          </p:nvSpPr>
          <p:spPr bwMode="auto">
            <a:xfrm>
              <a:off x="2542" y="3360"/>
              <a:ext cx="788" cy="28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Levitus</a:t>
              </a:r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1822" y="2832"/>
              <a:ext cx="864" cy="672"/>
            </a:xfrm>
            <a:prstGeom prst="ellips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/>
            </a:ln>
            <a:effectLst>
              <a:prstShdw prst="shdw17" dist="17961" dir="2700000">
                <a:srgbClr val="FFFFFF"/>
              </a:prstShdw>
            </a:effec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130" name="Text Box 34"/>
            <p:cNvSpPr txBox="1">
              <a:spLocks noChangeArrowheads="1"/>
            </p:cNvSpPr>
            <p:nvPr/>
          </p:nvSpPr>
          <p:spPr bwMode="auto">
            <a:xfrm>
              <a:off x="3504" y="3250"/>
              <a:ext cx="209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Comic Sans MS" pitchFamily="66" charset="0"/>
                </a:rPr>
                <a:t>“Barents Badness”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207"/>
          <p:cNvPicPr>
            <a:picLocks noChangeAspect="1" noChangeArrowheads="1"/>
          </p:cNvPicPr>
          <p:nvPr/>
        </p:nvPicPr>
        <p:blipFill>
          <a:blip r:embed="rId3" cstate="print"/>
          <a:srcRect l="49580" t="66000" r="24370"/>
          <a:stretch>
            <a:fillRect/>
          </a:stretch>
        </p:blipFill>
        <p:spPr bwMode="auto">
          <a:xfrm>
            <a:off x="0" y="679450"/>
            <a:ext cx="6324600" cy="54991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76200"/>
            <a:ext cx="4419600" cy="304800"/>
          </a:xfrm>
        </p:spPr>
        <p:txBody>
          <a:bodyPr/>
          <a:lstStyle/>
          <a:p>
            <a:r>
              <a:rPr lang="en-US" sz="2000">
                <a:latin typeface="Arial Rounded MT Bold" pitchFamily="34" charset="0"/>
              </a:rPr>
              <a:t>EWG Gradient Method MLD</a:t>
            </a:r>
            <a:endParaRPr lang="en-US" sz="2000"/>
          </a:p>
        </p:txBody>
      </p:sp>
      <p:pic>
        <p:nvPicPr>
          <p:cNvPr id="13316" name="Picture 4" descr="Picture 1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81000"/>
            <a:ext cx="6781800" cy="533400"/>
          </a:xfrm>
          <a:prstGeom prst="rect">
            <a:avLst/>
          </a:prstGeom>
          <a:noFill/>
        </p:spPr>
      </p:pic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2346325" y="5562600"/>
            <a:ext cx="4933950" cy="1106488"/>
            <a:chOff x="1478" y="3504"/>
            <a:chExt cx="3108" cy="697"/>
          </a:xfrm>
        </p:grpSpPr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1478" y="3913"/>
              <a:ext cx="31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Too shallow throughout winter…</a:t>
              </a:r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flipV="1">
              <a:off x="1824" y="3504"/>
              <a:ext cx="384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oval" w="lg" len="lg"/>
            </a:ln>
            <a:effectLst>
              <a:prstShdw prst="shdw17" dist="17961" dir="2700000">
                <a:srgbClr val="FFFFFF"/>
              </a:prst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3194050" y="3810000"/>
            <a:ext cx="1104900" cy="884238"/>
          </a:xfrm>
          <a:prstGeom prst="ellipse">
            <a:avLst/>
          </a:prstGeom>
          <a:noFill/>
          <a:ln w="76200" cmpd="tri">
            <a:solidFill>
              <a:srgbClr val="FF33CC"/>
            </a:solidFill>
            <a:round/>
            <a:headEnd/>
            <a:tailEnd/>
          </a:ln>
          <a:effectLst>
            <a:prstShdw prst="shdw17" dist="17961" dir="2700000">
              <a:schemeClr val="bg1"/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 211"/>
          <p:cNvPicPr>
            <a:picLocks noChangeAspect="1" noChangeArrowheads="1"/>
          </p:cNvPicPr>
          <p:nvPr/>
        </p:nvPicPr>
        <p:blipFill>
          <a:blip r:embed="rId3" cstate="print"/>
          <a:srcRect l="49409" r="24635" b="66493"/>
          <a:stretch>
            <a:fillRect/>
          </a:stretch>
        </p:blipFill>
        <p:spPr bwMode="auto">
          <a:xfrm>
            <a:off x="0" y="990600"/>
            <a:ext cx="5840413" cy="550545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606675" y="76200"/>
            <a:ext cx="5318125" cy="304800"/>
          </a:xfrm>
        </p:spPr>
        <p:txBody>
          <a:bodyPr/>
          <a:lstStyle/>
          <a:p>
            <a:r>
              <a:rPr lang="en-US" sz="2000">
                <a:latin typeface="Arial Rounded MT Bold" pitchFamily="34" charset="0"/>
              </a:rPr>
              <a:t>“Levitus” WOA05 Gradient Method MLD</a:t>
            </a:r>
            <a:endParaRPr lang="en-US" sz="2000"/>
          </a:p>
        </p:txBody>
      </p:sp>
      <p:pic>
        <p:nvPicPr>
          <p:cNvPr id="14340" name="Picture 4" descr="Picture 1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1163"/>
            <a:ext cx="6400800" cy="503237"/>
          </a:xfrm>
          <a:prstGeom prst="rect">
            <a:avLst/>
          </a:prstGeom>
          <a:noFill/>
        </p:spPr>
      </p:pic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3603625" y="2743200"/>
            <a:ext cx="5540375" cy="1133475"/>
            <a:chOff x="2270" y="1728"/>
            <a:chExt cx="3490" cy="714"/>
          </a:xfrm>
        </p:grpSpPr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 flipH="1">
              <a:off x="2270" y="1920"/>
              <a:ext cx="1426" cy="52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tx1"/>
              </a:prst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3788" y="1728"/>
              <a:ext cx="19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North Pole madness</a:t>
              </a:r>
            </a:p>
          </p:txBody>
        </p:sp>
      </p:grp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3276600" y="4560888"/>
            <a:ext cx="1322388" cy="1293812"/>
          </a:xfrm>
          <a:prstGeom prst="ellips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chemeClr val="bg1"/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3136</TotalTime>
  <Words>537</Words>
  <Application>Microsoft Office PowerPoint</Application>
  <PresentationFormat>On-screen Show (4:3)</PresentationFormat>
  <Paragraphs>200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ＭＳ Ｐゴシック</vt:lpstr>
      <vt:lpstr>Times New Roman</vt:lpstr>
      <vt:lpstr>Helvetica</vt:lpstr>
      <vt:lpstr>Monotype Corsiva</vt:lpstr>
      <vt:lpstr>Arial Narrow</vt:lpstr>
      <vt:lpstr>Wingdings</vt:lpstr>
      <vt:lpstr>Symbol</vt:lpstr>
      <vt:lpstr>Comic Sans MS</vt:lpstr>
      <vt:lpstr>Arial Rounded MT Bold</vt:lpstr>
      <vt:lpstr>Default Design</vt:lpstr>
      <vt:lpstr>Slide 1</vt:lpstr>
      <vt:lpstr>What controls  Primary Productivity?   i.e., growth of phytoplankton</vt:lpstr>
      <vt:lpstr>Phytoplankton &amp;  the Upper Ocean  </vt:lpstr>
      <vt:lpstr>Def’n: Mixed Layer Depth  </vt:lpstr>
      <vt:lpstr>Data Sets  </vt:lpstr>
      <vt:lpstr>WOD Gradient Method MLD</vt:lpstr>
      <vt:lpstr>Slide 7</vt:lpstr>
      <vt:lpstr>EWG Gradient Method MLD</vt:lpstr>
      <vt:lpstr>“Levitus” WOA05 Gradient Method MLD</vt:lpstr>
      <vt:lpstr>Slide 10</vt:lpstr>
      <vt:lpstr>Slide 11</vt:lpstr>
      <vt:lpstr>Slide 12</vt:lpstr>
      <vt:lpstr>Gradient Method Pathologies</vt:lpstr>
      <vt:lpstr>Slide 14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Ermold</dc:creator>
  <cp:lastModifiedBy>Andrey</cp:lastModifiedBy>
  <cp:revision>100</cp:revision>
  <dcterms:created xsi:type="dcterms:W3CDTF">2009-10-15T00:50:40Z</dcterms:created>
  <dcterms:modified xsi:type="dcterms:W3CDTF">2009-11-13T14:18:14Z</dcterms:modified>
</cp:coreProperties>
</file>