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74" r:id="rId2"/>
    <p:sldId id="576" r:id="rId3"/>
    <p:sldId id="526" r:id="rId4"/>
    <p:sldId id="577" r:id="rId5"/>
    <p:sldId id="278" r:id="rId6"/>
    <p:sldId id="579" r:id="rId7"/>
    <p:sldId id="287" r:id="rId8"/>
    <p:sldId id="580" r:id="rId9"/>
    <p:sldId id="581" r:id="rId10"/>
    <p:sldId id="280" r:id="rId11"/>
    <p:sldId id="584" r:id="rId12"/>
    <p:sldId id="269" r:id="rId13"/>
    <p:sldId id="293" r:id="rId14"/>
    <p:sldId id="587" r:id="rId15"/>
    <p:sldId id="588" r:id="rId16"/>
    <p:sldId id="590" r:id="rId17"/>
    <p:sldId id="557" r:id="rId18"/>
    <p:sldId id="589" r:id="rId19"/>
    <p:sldId id="558" r:id="rId20"/>
    <p:sldId id="556" r:id="rId21"/>
    <p:sldId id="467" r:id="rId22"/>
    <p:sldId id="563" r:id="rId23"/>
    <p:sldId id="591" r:id="rId24"/>
    <p:sldId id="582" r:id="rId25"/>
    <p:sldId id="594" r:id="rId26"/>
    <p:sldId id="583" r:id="rId27"/>
    <p:sldId id="592" r:id="rId28"/>
    <p:sldId id="593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Origin of DSOW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2000-2019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Sheet1!$B$2:$G$2</c:f>
              <c:numCache>
                <c:formatCode>0.00</c:formatCode>
                <c:ptCount val="6"/>
                <c:pt idx="0">
                  <c:v>37.5</c:v>
                </c:pt>
                <c:pt idx="1">
                  <c:v>19.399999999999999</c:v>
                </c:pt>
                <c:pt idx="2">
                  <c:v>19.100000000000001</c:v>
                </c:pt>
                <c:pt idx="3">
                  <c:v>12.3</c:v>
                </c:pt>
                <c:pt idx="4">
                  <c:v>2.2999999999999998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5-4B9B-A058-23B5A9E096F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1950-1979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Sheet1!$B$3:$G$3</c:f>
              <c:numCache>
                <c:formatCode>0.00</c:formatCode>
                <c:ptCount val="6"/>
                <c:pt idx="0">
                  <c:v>18.3</c:v>
                </c:pt>
                <c:pt idx="1">
                  <c:v>13.9</c:v>
                </c:pt>
                <c:pt idx="2">
                  <c:v>29</c:v>
                </c:pt>
                <c:pt idx="3">
                  <c:v>27</c:v>
                </c:pt>
                <c:pt idx="4">
                  <c:v>0</c:v>
                </c:pt>
                <c:pt idx="5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35-4B9B-A058-23B5A9E09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85512751"/>
        <c:axId val="1985511503"/>
      </c:barChart>
      <c:catAx>
        <c:axId val="19855127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511503"/>
        <c:crosses val="autoZero"/>
        <c:auto val="1"/>
        <c:lblAlgn val="ctr"/>
        <c:lblOffset val="100"/>
        <c:noMultiLvlLbl val="0"/>
      </c:catAx>
      <c:valAx>
        <c:axId val="1985511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51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Origin of DSOW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2000-2019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Sheet1!$B$2:$G$2</c:f>
              <c:numCache>
                <c:formatCode>0.00</c:formatCode>
                <c:ptCount val="6"/>
                <c:pt idx="0">
                  <c:v>37.5</c:v>
                </c:pt>
                <c:pt idx="1">
                  <c:v>19.399999999999999</c:v>
                </c:pt>
                <c:pt idx="2">
                  <c:v>19.100000000000001</c:v>
                </c:pt>
                <c:pt idx="3">
                  <c:v>12.3</c:v>
                </c:pt>
                <c:pt idx="4">
                  <c:v>2.2999999999999998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5-4B9B-A058-23B5A9E096F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1950-1979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Sheet1!$B$3:$G$3</c:f>
              <c:numCache>
                <c:formatCode>0.00</c:formatCode>
                <c:ptCount val="6"/>
                <c:pt idx="0">
                  <c:v>18.3</c:v>
                </c:pt>
                <c:pt idx="1">
                  <c:v>13.9</c:v>
                </c:pt>
                <c:pt idx="2">
                  <c:v>29</c:v>
                </c:pt>
                <c:pt idx="3">
                  <c:v>27</c:v>
                </c:pt>
                <c:pt idx="4">
                  <c:v>0</c:v>
                </c:pt>
                <c:pt idx="5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35-4B9B-A058-23B5A9E09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85512751"/>
        <c:axId val="1985511503"/>
      </c:barChart>
      <c:catAx>
        <c:axId val="19855127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511503"/>
        <c:crosses val="autoZero"/>
        <c:auto val="1"/>
        <c:lblAlgn val="ctr"/>
        <c:lblOffset val="100"/>
        <c:noMultiLvlLbl val="0"/>
      </c:catAx>
      <c:valAx>
        <c:axId val="1985511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51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Origin of FBCOW</a:t>
            </a:r>
            <a:r>
              <a:rPr lang="nb-NO" baseline="0"/>
              <a:t> (%)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[Book1]Sheet1!$A$7</c:f>
              <c:strCache>
                <c:ptCount val="1"/>
                <c:pt idx="0">
                  <c:v>2000-2019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[Book1]Sheet1!$B$6:$G$6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[Book1]Sheet1!$B$7:$G$7</c:f>
              <c:numCache>
                <c:formatCode>0.00</c:formatCode>
                <c:ptCount val="6"/>
                <c:pt idx="0">
                  <c:v>39.799999999999997</c:v>
                </c:pt>
                <c:pt idx="1">
                  <c:v>11.2</c:v>
                </c:pt>
                <c:pt idx="2">
                  <c:v>11</c:v>
                </c:pt>
                <c:pt idx="3">
                  <c:v>8.3000000000000007</c:v>
                </c:pt>
                <c:pt idx="4">
                  <c:v>29.6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3-4E49-B09F-09528F312100}"/>
            </c:ext>
          </c:extLst>
        </c:ser>
        <c:ser>
          <c:idx val="1"/>
          <c:order val="1"/>
          <c:tx>
            <c:strRef>
              <c:f>[Book1]Sheet1!$A$8</c:f>
              <c:strCache>
                <c:ptCount val="1"/>
                <c:pt idx="0">
                  <c:v>1950-1979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[Book1]Sheet1!$B$6:$G$6</c:f>
              <c:strCache>
                <c:ptCount val="6"/>
                <c:pt idx="0">
                  <c:v>Greenland Sea</c:v>
                </c:pt>
                <c:pt idx="1">
                  <c:v>Atlantic Domain</c:v>
                </c:pt>
                <c:pt idx="2">
                  <c:v>Iceland Sea</c:v>
                </c:pt>
                <c:pt idx="3">
                  <c:v>North Atlantic</c:v>
                </c:pt>
                <c:pt idx="4">
                  <c:v>Arctic Ocean</c:v>
                </c:pt>
                <c:pt idx="5">
                  <c:v>Polar Domain</c:v>
                </c:pt>
              </c:strCache>
            </c:strRef>
          </c:cat>
          <c:val>
            <c:numRef>
              <c:f>[Book1]Sheet1!$B$8:$G$8</c:f>
              <c:numCache>
                <c:formatCode>0.00</c:formatCode>
                <c:ptCount val="6"/>
                <c:pt idx="0">
                  <c:v>57.8</c:v>
                </c:pt>
                <c:pt idx="1">
                  <c:v>16.3</c:v>
                </c:pt>
                <c:pt idx="2">
                  <c:v>7.9</c:v>
                </c:pt>
                <c:pt idx="3">
                  <c:v>14.7</c:v>
                </c:pt>
                <c:pt idx="4">
                  <c:v>0</c:v>
                </c:pt>
                <c:pt idx="5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E3-4E49-B09F-09528F312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85468655"/>
        <c:axId val="1985469487"/>
      </c:barChart>
      <c:catAx>
        <c:axId val="1985468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469487"/>
        <c:crosses val="autoZero"/>
        <c:auto val="1"/>
        <c:lblAlgn val="ctr"/>
        <c:lblOffset val="100"/>
        <c:noMultiLvlLbl val="0"/>
      </c:catAx>
      <c:valAx>
        <c:axId val="198546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85468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BD28C-7475-48D4-887F-89E7470DEFF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CBD0F-10B9-4D01-A40C-23465B6E42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4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54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dirty="0"/>
              <a:t>0.1% from Iceland shelf (&lt;400m)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dirty="0"/>
              <a:t>1.2% from east of Jan Mayen (Norwegian Sea, &lt;72degN)</a:t>
            </a:r>
            <a:endParaRPr lang="nb-NO" altLang="nb-NO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BA71909-6632-4D90-BD01-52602C18CE2A}" type="slidenum">
              <a:rPr lang="nb-NO" altLang="nb-NO" smtClean="0">
                <a:latin typeface="Calibri" panose="020F0502020204030204" pitchFamily="34" charset="0"/>
              </a:rPr>
              <a:pPr/>
              <a:t>22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0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dirty="0"/>
              <a:t>0.1% from Iceland shelf (&lt;400m)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b-NO" dirty="0"/>
              <a:t>1.2% from east of Jan Mayen (Norwegian Sea, &lt;72degN)</a:t>
            </a:r>
            <a:endParaRPr lang="nb-NO" altLang="nb-NO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BA71909-6632-4D90-BD01-52602C18CE2A}" type="slidenum">
              <a:rPr lang="nb-NO" altLang="nb-NO" smtClean="0">
                <a:latin typeface="Calibri" panose="020F0502020204030204" pitchFamily="34" charset="0"/>
              </a:rPr>
              <a:pPr/>
              <a:t>23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8C22-00AC-4214-B956-F6F3EF5B7FE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00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55297E-3C74-48E9-B1D8-F5D817D97C71}" type="slidenum">
              <a:rPr lang="nb-NO" altLang="nb-NO" smtClean="0"/>
              <a:pPr>
                <a:defRPr/>
              </a:pPr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4646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CBD0F-10B9-4D01-A40C-23465B6E42B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48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CBD0F-10B9-4D01-A40C-23465B6E42B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029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CBD0F-10B9-4D01-A40C-23465B6E42B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29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CBD0F-10B9-4D01-A40C-23465B6E42B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80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CBD0F-10B9-4D01-A40C-23465B6E42B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86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nb-NO" b="0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C938055-6F00-40E3-83E1-7F3E588C2E86}" type="slidenum">
              <a:rPr lang="nb-NO" altLang="nb-NO" smtClean="0">
                <a:latin typeface="Calibri" panose="020F0502020204030204" pitchFamily="34" charset="0"/>
              </a:rPr>
              <a:pPr/>
              <a:t>21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7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AFB1-0555-4047-B87D-0ECD1A023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E3943-4F78-47FF-81BA-2A0E4B2CF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67734-FDD0-4BCA-82BE-A9B5DAEB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48B91-EDCC-40AB-A991-8DF6CF36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70F24-21C5-4C63-A0D0-F5B232DE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26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F218-491B-48C8-953A-A84E2976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4039A-5E77-4969-AAF9-9B4787B09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56AC6-7897-4840-9B01-37186414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31F10-8FC6-482A-8E22-0C3F8874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ACD7E-EBB9-4FA8-8685-D235D05C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501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2B61C-96A2-4F21-98AA-3B7096409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6C83D-4C7A-4051-8C5A-8267576D1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D670-271A-4DFD-A8DA-7533C086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B6C8-D802-43A2-B824-7327BE17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0DC1C-9011-4372-A770-BEBEAB1B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01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DF02-6566-4900-A9EE-9E4FAF9A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FAB1-5502-4EA0-9ABD-B770A16C8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73E9E-330A-4AE6-8B7E-5A76C5F4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08E6-767A-44B0-A717-E71C04E7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E4379-1D08-4E87-BE27-4B66991C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263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E780-E532-4498-A235-6379DC8A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A34E1-604F-48E7-9466-5A7EECD5D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F202E-2DC5-4926-9B09-ECAFAD03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E096A-BE1E-46C4-AF76-05AE42EA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B2C68-42D1-4625-A310-8C100619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26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3A60-5A89-42ED-8CB0-632C97A3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2AC1-0820-4C08-8C4B-1B6954B06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F262F-88E6-470B-86F3-7DEA4DD4F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CA753-E866-4FDB-B03B-F105CCA1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184FB-B225-461E-A58E-F1DA8148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7B830-6553-4F9F-8B36-4E567BC9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72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AD1B-E5C1-46CE-ACF4-29876DE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5B243-A17E-44AE-AFCB-F94CD13D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25AC2-0BC9-4CC5-B49E-1950D0D3D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BA99F-A93B-408C-A0E9-9CFE4B2DA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DBD59-0068-4DA8-BD51-C0ADCD88A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82DDB-2422-4E39-88F7-9685CF61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90D1E-368B-4456-BA98-4F3808903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1E379-8FCF-4A02-891D-B966462E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34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9619-FED2-449D-8906-AE36CB785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754CA-6609-4FE1-AB65-7F47D590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34EF3-2CEC-47B7-B9D7-408CD530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0D3A-7A32-44E2-8E31-509C64C1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5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2F0AF-1B9A-4CD1-8A09-E19BD3FB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4F040-9B07-4A4B-BED1-4BD143B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4EF17-E3E7-4AA4-95EE-753BA772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059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A1FA-7A9F-4A91-8B0A-CA67523D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9DBB-7BCD-4BEF-88E5-A466F9467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012BF-5D61-406D-9721-37D2D9E4D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55A71-8D12-474C-A78D-99701E0A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8639A-BCAE-43A5-AD0E-A1534A86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21022-6032-4A21-8580-6D3EF34E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03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3154-0A54-46D9-B073-1CCFC98D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17779A-B332-4E5D-BB12-0063BA52C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0C834-D3A1-4A76-8985-10EEDCD06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60C85-EC30-45C2-95ED-5C60F8C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CF51D-1256-4066-AD42-987E63A8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BC686-216D-4E43-AC41-6F4B43BE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57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9BB38-A100-4D6F-B09D-EF8FC409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872B0-83A9-4F85-9160-58990DCD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B47E5-4B00-4A0E-9F70-F2B355BDD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81B8-0341-4227-81B5-ED9C0DE2C674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15320-4C62-4FF7-8320-E0B79F388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2144-0E78-4F38-9E03-1849F3BB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7AAA-DC46-470D-8776-E36789BDD5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03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8BCF32-F837-40EB-B910-43C731B49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226" y="2348684"/>
            <a:ext cx="6383774" cy="45354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0B9B98-CCE9-40FE-B71E-A23095689976}"/>
              </a:ext>
            </a:extLst>
          </p:cNvPr>
          <p:cNvSpPr txBox="1">
            <a:spLocks/>
          </p:cNvSpPr>
          <p:nvPr/>
        </p:nvSpPr>
        <p:spPr>
          <a:xfrm>
            <a:off x="0" y="244441"/>
            <a:ext cx="12192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altLang="nb-NO" sz="26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altLang="nb-NO" sz="2600" dirty="0">
                <a:solidFill>
                  <a:schemeClr val="bg1"/>
                </a:solidFill>
              </a:rPr>
              <a:t>Formation and pathways of dense water in the Nordic Seas from a steady-state inversion</a:t>
            </a:r>
          </a:p>
          <a:p>
            <a:pPr algn="ctr">
              <a:defRPr/>
            </a:pPr>
            <a:endParaRPr lang="en-US" altLang="nb-NO" sz="2600" dirty="0">
              <a:solidFill>
                <a:schemeClr val="bg1"/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9F649F8-6263-42AB-AC40-145A86FD5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85" y="2389051"/>
            <a:ext cx="23534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b-NO" sz="1600" dirty="0">
                <a:latin typeface="+mn-lt"/>
              </a:rPr>
              <a:t>Ailin Brakstad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Geoffrey (Jake) Gebbie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Kjetil Våge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Emil Jeansson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Sólveig Ólafsdóttir </a:t>
            </a:r>
          </a:p>
        </p:txBody>
      </p:sp>
    </p:spTree>
    <p:extLst>
      <p:ext uri="{BB962C8B-B14F-4D97-AF65-F5344CB8AC3E}">
        <p14:creationId xmlns:p14="http://schemas.microsoft.com/office/powerpoint/2010/main" val="300515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, timeline&#10;&#10;Description automatically generated">
            <a:extLst>
              <a:ext uri="{FF2B5EF4-FFF2-40B4-BE49-F238E27FC236}">
                <a16:creationId xmlns:a16="http://schemas.microsoft.com/office/drawing/2014/main" id="{6A5405F2-5EFA-446E-B9DE-AC44A37B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10666" r="71141" b="61723"/>
          <a:stretch/>
        </p:blipFill>
        <p:spPr>
          <a:xfrm>
            <a:off x="531222" y="478396"/>
            <a:ext cx="3021876" cy="315917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9BCCE97-7C3C-4312-BE05-27DC64BED14E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Thickness anomaly of IW layer relative to the 1950-2019 mean </a:t>
            </a:r>
          </a:p>
        </p:txBody>
      </p:sp>
      <p:pic>
        <p:nvPicPr>
          <p:cNvPr id="9" name="Picture 8" descr="Application, timeline&#10;&#10;Description automatically generated">
            <a:extLst>
              <a:ext uri="{FF2B5EF4-FFF2-40B4-BE49-F238E27FC236}">
                <a16:creationId xmlns:a16="http://schemas.microsoft.com/office/drawing/2014/main" id="{A148C52F-C83A-43B7-B58F-910E3A166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10666" r="42939" b="61723"/>
          <a:stretch/>
        </p:blipFill>
        <p:spPr>
          <a:xfrm>
            <a:off x="3840506" y="478395"/>
            <a:ext cx="3021876" cy="3159175"/>
          </a:xfrm>
          <a:prstGeom prst="rect">
            <a:avLst/>
          </a:prstGeom>
        </p:spPr>
      </p:pic>
      <p:pic>
        <p:nvPicPr>
          <p:cNvPr id="10" name="Picture 9" descr="Application, timeline&#10;&#10;Description automatically generated">
            <a:extLst>
              <a:ext uri="{FF2B5EF4-FFF2-40B4-BE49-F238E27FC236}">
                <a16:creationId xmlns:a16="http://schemas.microsoft.com/office/drawing/2014/main" id="{B4DE2FCA-C28A-48A1-B361-F07DA1F35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9" t="10666" r="15032" b="61723"/>
          <a:stretch/>
        </p:blipFill>
        <p:spPr>
          <a:xfrm>
            <a:off x="7125058" y="507948"/>
            <a:ext cx="2945115" cy="3129622"/>
          </a:xfrm>
          <a:prstGeom prst="rect">
            <a:avLst/>
          </a:prstGeom>
        </p:spPr>
      </p:pic>
      <p:pic>
        <p:nvPicPr>
          <p:cNvPr id="17" name="Picture 16" descr="Application, timeline&#10;&#10;Description automatically generated">
            <a:extLst>
              <a:ext uri="{FF2B5EF4-FFF2-40B4-BE49-F238E27FC236}">
                <a16:creationId xmlns:a16="http://schemas.microsoft.com/office/drawing/2014/main" id="{4BCE6A8C-C76A-4189-92FC-FCD7D51B0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9" t="56692" r="8778" b="15393"/>
          <a:stretch/>
        </p:blipFill>
        <p:spPr>
          <a:xfrm>
            <a:off x="10747404" y="1365041"/>
            <a:ext cx="1278538" cy="4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0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, timeline&#10;&#10;Description automatically generated">
            <a:extLst>
              <a:ext uri="{FF2B5EF4-FFF2-40B4-BE49-F238E27FC236}">
                <a16:creationId xmlns:a16="http://schemas.microsoft.com/office/drawing/2014/main" id="{6A5405F2-5EFA-446E-B9DE-AC44A37B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10666" r="71141" b="61723"/>
          <a:stretch/>
        </p:blipFill>
        <p:spPr>
          <a:xfrm>
            <a:off x="531222" y="478396"/>
            <a:ext cx="3021876" cy="3159175"/>
          </a:xfrm>
          <a:prstGeom prst="rect">
            <a:avLst/>
          </a:prstGeom>
        </p:spPr>
      </p:pic>
      <p:pic>
        <p:nvPicPr>
          <p:cNvPr id="5" name="Picture 4" descr="Application, timeline&#10;&#10;Description automatically generated">
            <a:extLst>
              <a:ext uri="{FF2B5EF4-FFF2-40B4-BE49-F238E27FC236}">
                <a16:creationId xmlns:a16="http://schemas.microsoft.com/office/drawing/2014/main" id="{B8401A43-C9BB-4AC5-9912-441B649B1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59241" r="71180" b="15393"/>
          <a:stretch/>
        </p:blipFill>
        <p:spPr>
          <a:xfrm>
            <a:off x="531222" y="3888228"/>
            <a:ext cx="3021876" cy="296977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9BCCE97-7C3C-4312-BE05-27DC64BED14E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Thickness anomaly of IW layer relative to the 1950-2019 mean </a:t>
            </a:r>
          </a:p>
        </p:txBody>
      </p:sp>
      <p:pic>
        <p:nvPicPr>
          <p:cNvPr id="9" name="Picture 8" descr="Application, timeline&#10;&#10;Description automatically generated">
            <a:extLst>
              <a:ext uri="{FF2B5EF4-FFF2-40B4-BE49-F238E27FC236}">
                <a16:creationId xmlns:a16="http://schemas.microsoft.com/office/drawing/2014/main" id="{A148C52F-C83A-43B7-B58F-910E3A166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10666" r="42939" b="61723"/>
          <a:stretch/>
        </p:blipFill>
        <p:spPr>
          <a:xfrm>
            <a:off x="3840506" y="478395"/>
            <a:ext cx="3021876" cy="3159175"/>
          </a:xfrm>
          <a:prstGeom prst="rect">
            <a:avLst/>
          </a:prstGeom>
        </p:spPr>
      </p:pic>
      <p:pic>
        <p:nvPicPr>
          <p:cNvPr id="10" name="Picture 9" descr="Application, timeline&#10;&#10;Description automatically generated">
            <a:extLst>
              <a:ext uri="{FF2B5EF4-FFF2-40B4-BE49-F238E27FC236}">
                <a16:creationId xmlns:a16="http://schemas.microsoft.com/office/drawing/2014/main" id="{B4DE2FCA-C28A-48A1-B361-F07DA1F35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9" t="10666" r="15032" b="61723"/>
          <a:stretch/>
        </p:blipFill>
        <p:spPr>
          <a:xfrm>
            <a:off x="7125058" y="507948"/>
            <a:ext cx="2945115" cy="3129622"/>
          </a:xfrm>
          <a:prstGeom prst="rect">
            <a:avLst/>
          </a:prstGeom>
        </p:spPr>
      </p:pic>
      <p:pic>
        <p:nvPicPr>
          <p:cNvPr id="11" name="Picture 10" descr="Application, timeline&#10;&#10;Description automatically generated">
            <a:extLst>
              <a:ext uri="{FF2B5EF4-FFF2-40B4-BE49-F238E27FC236}">
                <a16:creationId xmlns:a16="http://schemas.microsoft.com/office/drawing/2014/main" id="{3FEDA67E-F8D3-4A78-9F83-B608E584D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8" t="59241" r="43222" b="15393"/>
          <a:stretch/>
        </p:blipFill>
        <p:spPr>
          <a:xfrm>
            <a:off x="3840506" y="3888226"/>
            <a:ext cx="3021876" cy="2969774"/>
          </a:xfrm>
          <a:prstGeom prst="rect">
            <a:avLst/>
          </a:prstGeom>
        </p:spPr>
      </p:pic>
      <p:pic>
        <p:nvPicPr>
          <p:cNvPr id="12" name="Picture 11" descr="Application, timeline&#10;&#10;Description automatically generated">
            <a:extLst>
              <a:ext uri="{FF2B5EF4-FFF2-40B4-BE49-F238E27FC236}">
                <a16:creationId xmlns:a16="http://schemas.microsoft.com/office/drawing/2014/main" id="{4E938660-9085-469F-8923-BB32CC01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1" t="59241" r="15079" b="15393"/>
          <a:stretch/>
        </p:blipFill>
        <p:spPr>
          <a:xfrm>
            <a:off x="7133695" y="3972152"/>
            <a:ext cx="2936478" cy="2885848"/>
          </a:xfrm>
          <a:prstGeom prst="rect">
            <a:avLst/>
          </a:prstGeom>
        </p:spPr>
      </p:pic>
      <p:pic>
        <p:nvPicPr>
          <p:cNvPr id="15" name="Picture 14" descr="Application, timeline&#10;&#10;Description automatically generated">
            <a:extLst>
              <a:ext uri="{FF2B5EF4-FFF2-40B4-BE49-F238E27FC236}">
                <a16:creationId xmlns:a16="http://schemas.microsoft.com/office/drawing/2014/main" id="{B7E9A9C5-8C82-4D21-9BB6-8188C6286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9" t="56692" r="8778" b="15393"/>
          <a:stretch/>
        </p:blipFill>
        <p:spPr>
          <a:xfrm>
            <a:off x="10747404" y="1365041"/>
            <a:ext cx="1278538" cy="4127917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612459DD-8655-41A1-9B3D-FB96958EF5DF}"/>
              </a:ext>
            </a:extLst>
          </p:cNvPr>
          <p:cNvSpPr txBox="1">
            <a:spLocks/>
          </p:cNvSpPr>
          <p:nvPr/>
        </p:nvSpPr>
        <p:spPr>
          <a:xfrm>
            <a:off x="0" y="3541265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Thickness anomaly of DW layer relative to the 1950-2019 mean </a:t>
            </a:r>
          </a:p>
        </p:txBody>
      </p:sp>
    </p:spTree>
    <p:extLst>
      <p:ext uri="{BB962C8B-B14F-4D97-AF65-F5344CB8AC3E}">
        <p14:creationId xmlns:p14="http://schemas.microsoft.com/office/powerpoint/2010/main" val="3272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face chart&#10;&#10;Description automatically generated with medium confidence">
            <a:extLst>
              <a:ext uri="{FF2B5EF4-FFF2-40B4-BE49-F238E27FC236}">
                <a16:creationId xmlns:a16="http://schemas.microsoft.com/office/drawing/2014/main" id="{58437227-3E5B-4A89-97A7-7AB59F1BD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26" y="706773"/>
            <a:ext cx="7894689" cy="544445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1887112-5213-472B-ABF6-A0512823DCEB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Definition of the total Nordic Seas volume</a:t>
            </a:r>
          </a:p>
        </p:txBody>
      </p:sp>
    </p:spTree>
    <p:extLst>
      <p:ext uri="{BB962C8B-B14F-4D97-AF65-F5344CB8AC3E}">
        <p14:creationId xmlns:p14="http://schemas.microsoft.com/office/powerpoint/2010/main" val="110406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F072E26-5253-4B24-84B6-CE56195F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2603"/>
          <a:stretch/>
        </p:blipFill>
        <p:spPr>
          <a:xfrm>
            <a:off x="743495" y="500742"/>
            <a:ext cx="10287000" cy="635725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0AD307A-6636-4AB4-9619-89237F96AEFE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Partitioning the Nordic Seas volume into density classes</a:t>
            </a:r>
          </a:p>
        </p:txBody>
      </p:sp>
    </p:spTree>
    <p:extLst>
      <p:ext uri="{BB962C8B-B14F-4D97-AF65-F5344CB8AC3E}">
        <p14:creationId xmlns:p14="http://schemas.microsoft.com/office/powerpoint/2010/main" val="242343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9387B9F-605E-47DF-AB0A-9E3E1500D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2187"/>
          <a:stretch/>
        </p:blipFill>
        <p:spPr>
          <a:xfrm>
            <a:off x="743495" y="500742"/>
            <a:ext cx="10287000" cy="635725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0AD307A-6636-4AB4-9619-89237F96AEFE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Partitioning the Nordic Seas volume into density classes</a:t>
            </a:r>
          </a:p>
        </p:txBody>
      </p:sp>
    </p:spTree>
    <p:extLst>
      <p:ext uri="{BB962C8B-B14F-4D97-AF65-F5344CB8AC3E}">
        <p14:creationId xmlns:p14="http://schemas.microsoft.com/office/powerpoint/2010/main" val="4083330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50FDCE4-3C68-4491-88BA-A977A1B16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2025"/>
          <a:stretch/>
        </p:blipFill>
        <p:spPr>
          <a:xfrm>
            <a:off x="743495" y="500742"/>
            <a:ext cx="10287000" cy="635725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0AD307A-6636-4AB4-9619-89237F96AEFE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Partitioning the Nordic Seas volume into density classes</a:t>
            </a:r>
          </a:p>
        </p:txBody>
      </p:sp>
    </p:spTree>
    <p:extLst>
      <p:ext uri="{BB962C8B-B14F-4D97-AF65-F5344CB8AC3E}">
        <p14:creationId xmlns:p14="http://schemas.microsoft.com/office/powerpoint/2010/main" val="31674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887112-5213-472B-ABF6-A0512823DCEB}"/>
              </a:ext>
            </a:extLst>
          </p:cNvPr>
          <p:cNvSpPr txBox="1">
            <a:spLocks/>
          </p:cNvSpPr>
          <p:nvPr/>
        </p:nvSpPr>
        <p:spPr>
          <a:xfrm>
            <a:off x="0" y="11429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Definition of the overflow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6244D-CC06-419E-A5B1-CFEF0931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626" y="1092144"/>
            <a:ext cx="4784748" cy="4045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BC0C17-FA2D-4BEB-B92F-D3144C906003}"/>
                  </a:ext>
                </a:extLst>
              </p:cNvPr>
              <p:cNvSpPr txBox="1"/>
              <p:nvPr/>
            </p:nvSpPr>
            <p:spPr>
              <a:xfrm>
                <a:off x="7393576" y="5304191"/>
                <a:ext cx="358457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Faroe Bank Channel Overflow Water</a:t>
                </a:r>
              </a:p>
              <a:p>
                <a:r>
                  <a:rPr lang="nb-NO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27.8 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b-NO" sz="1800" dirty="0"/>
                  <a:t> </a:t>
                </a:r>
              </a:p>
              <a:p>
                <a:r>
                  <a:rPr lang="nb-NO" dirty="0"/>
                  <a:t>Depth &lt; 840m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BC0C17-FA2D-4BEB-B92F-D3144C906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576" y="5304191"/>
                <a:ext cx="3584571" cy="923330"/>
              </a:xfrm>
              <a:prstGeom prst="rect">
                <a:avLst/>
              </a:prstGeom>
              <a:blipFill>
                <a:blip r:embed="rId3"/>
                <a:stretch>
                  <a:fillRect l="-1531" t="-3289" r="-850" b="-921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F1E0F7-598C-4C4F-BD4B-C945D4EF8D46}"/>
                  </a:ext>
                </a:extLst>
              </p:cNvPr>
              <p:cNvSpPr txBox="1"/>
              <p:nvPr/>
            </p:nvSpPr>
            <p:spPr>
              <a:xfrm>
                <a:off x="997131" y="4529129"/>
                <a:ext cx="31361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Denmark Strait Overflow Water</a:t>
                </a:r>
              </a:p>
              <a:p>
                <a:r>
                  <a:rPr lang="nb-NO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27.8 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b-NO" sz="1800" dirty="0"/>
                  <a:t> </a:t>
                </a:r>
              </a:p>
              <a:p>
                <a:r>
                  <a:rPr lang="nb-NO" dirty="0"/>
                  <a:t>Depth &lt; 650m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F1E0F7-598C-4C4F-BD4B-C945D4EF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31" y="4529129"/>
                <a:ext cx="3136115" cy="923330"/>
              </a:xfrm>
              <a:prstGeom prst="rect">
                <a:avLst/>
              </a:prstGeom>
              <a:blipFill>
                <a:blip r:embed="rId4"/>
                <a:stretch>
                  <a:fillRect l="-1751" t="-3974" r="-1167" b="-993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0032C6-07D8-484A-8213-A424A359CBD3}"/>
              </a:ext>
            </a:extLst>
          </p:cNvPr>
          <p:cNvCxnSpPr>
            <a:cxnSpLocks/>
          </p:cNvCxnSpPr>
          <p:nvPr/>
        </p:nvCxnSpPr>
        <p:spPr>
          <a:xfrm flipH="1" flipV="1">
            <a:off x="6261463" y="4641669"/>
            <a:ext cx="1132113" cy="6625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5EC98A-9164-468B-9D9D-8E95B7920F09}"/>
              </a:ext>
            </a:extLst>
          </p:cNvPr>
          <p:cNvCxnSpPr>
            <a:cxnSpLocks/>
          </p:cNvCxnSpPr>
          <p:nvPr/>
        </p:nvCxnSpPr>
        <p:spPr>
          <a:xfrm flipV="1">
            <a:off x="3553097" y="3709637"/>
            <a:ext cx="969129" cy="8194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44947EE-0CF4-4BB3-BCF0-D533BFE99E39}"/>
              </a:ext>
            </a:extLst>
          </p:cNvPr>
          <p:cNvSpPr/>
          <p:nvPr/>
        </p:nvSpPr>
        <p:spPr>
          <a:xfrm>
            <a:off x="870856" y="4529130"/>
            <a:ext cx="3262389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703ED0-44D5-4C3B-A25E-6EC1B48BDA04}"/>
              </a:ext>
            </a:extLst>
          </p:cNvPr>
          <p:cNvSpPr/>
          <p:nvPr/>
        </p:nvSpPr>
        <p:spPr>
          <a:xfrm>
            <a:off x="7393575" y="5304192"/>
            <a:ext cx="3584571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905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BF5B45-72A1-4EF1-98FF-D7A68BCD6039}"/>
              </a:ext>
            </a:extLst>
          </p:cNvPr>
          <p:cNvSpPr txBox="1"/>
          <p:nvPr/>
        </p:nvSpPr>
        <p:spPr>
          <a:xfrm>
            <a:off x="4257172" y="0"/>
            <a:ext cx="365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/>
              <a:t>Faroe</a:t>
            </a:r>
            <a:r>
              <a:rPr lang="nb-NO" b="1" dirty="0"/>
              <a:t> Bank Channel </a:t>
            </a:r>
            <a:r>
              <a:rPr lang="nb-NO" b="1" dirty="0" err="1"/>
              <a:t>Overflow</a:t>
            </a:r>
            <a:r>
              <a:rPr lang="nb-NO" b="1" dirty="0"/>
              <a:t> Water</a:t>
            </a:r>
          </a:p>
        </p:txBody>
      </p:sp>
      <p:pic>
        <p:nvPicPr>
          <p:cNvPr id="7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551B601-AAA1-4A00-92FD-07ACBA62C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1" r="50564"/>
          <a:stretch/>
        </p:blipFill>
        <p:spPr>
          <a:xfrm>
            <a:off x="947356" y="3596640"/>
            <a:ext cx="5078975" cy="325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F2A680-BD56-4907-BB3E-914D074A9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6" y="0"/>
            <a:ext cx="10273903" cy="6849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F5B45-72A1-4EF1-98FF-D7A68BCD6039}"/>
              </a:ext>
            </a:extLst>
          </p:cNvPr>
          <p:cNvSpPr txBox="1"/>
          <p:nvPr/>
        </p:nvSpPr>
        <p:spPr>
          <a:xfrm>
            <a:off x="4257172" y="0"/>
            <a:ext cx="365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/>
              <a:t>Faroe</a:t>
            </a:r>
            <a:r>
              <a:rPr lang="nb-NO" b="1" dirty="0"/>
              <a:t> Bank Channel </a:t>
            </a:r>
            <a:r>
              <a:rPr lang="nb-NO" b="1" dirty="0" err="1"/>
              <a:t>Overflow</a:t>
            </a:r>
            <a:r>
              <a:rPr lang="nb-NO" b="1" dirty="0"/>
              <a:t> Water</a:t>
            </a:r>
          </a:p>
        </p:txBody>
      </p:sp>
    </p:spTree>
    <p:extLst>
      <p:ext uri="{BB962C8B-B14F-4D97-AF65-F5344CB8AC3E}">
        <p14:creationId xmlns:p14="http://schemas.microsoft.com/office/powerpoint/2010/main" val="2625016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4047548-20E5-442E-A735-C067A9E17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8" y="423785"/>
            <a:ext cx="9651320" cy="64342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7419A-050B-4D66-B3EA-BC33B22E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49" y="71874"/>
            <a:ext cx="11817531" cy="703821"/>
          </a:xfrm>
        </p:spPr>
        <p:txBody>
          <a:bodyPr>
            <a:normAutofit/>
          </a:bodyPr>
          <a:lstStyle/>
          <a:p>
            <a:pPr algn="ctr"/>
            <a:r>
              <a:rPr lang="nb-NO" sz="3200" dirty="0" err="1"/>
              <a:t>Percentage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overflow</a:t>
            </a:r>
            <a:r>
              <a:rPr lang="nb-NO" sz="3200" dirty="0"/>
              <a:t> water </a:t>
            </a:r>
            <a:r>
              <a:rPr lang="nb-NO" sz="3200" dirty="0" err="1"/>
              <a:t>classified</a:t>
            </a:r>
            <a:r>
              <a:rPr lang="nb-NO" sz="3200" dirty="0"/>
              <a:t> as DW </a:t>
            </a:r>
          </a:p>
        </p:txBody>
      </p:sp>
    </p:spTree>
    <p:extLst>
      <p:ext uri="{BB962C8B-B14F-4D97-AF65-F5344CB8AC3E}">
        <p14:creationId xmlns:p14="http://schemas.microsoft.com/office/powerpoint/2010/main" val="10599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8BCF32-F837-40EB-B910-43C731B49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226" y="2348684"/>
            <a:ext cx="6383774" cy="45354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0B9B98-CCE9-40FE-B71E-A23095689976}"/>
              </a:ext>
            </a:extLst>
          </p:cNvPr>
          <p:cNvSpPr txBox="1">
            <a:spLocks/>
          </p:cNvSpPr>
          <p:nvPr/>
        </p:nvSpPr>
        <p:spPr>
          <a:xfrm>
            <a:off x="0" y="244441"/>
            <a:ext cx="12192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altLang="nb-NO" sz="26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altLang="nb-NO" sz="2600" dirty="0">
                <a:solidFill>
                  <a:schemeClr val="bg1"/>
                </a:solidFill>
              </a:rPr>
              <a:t>Formation and pathways of dense water in the Nordic Seas from a steady-state inversion</a:t>
            </a:r>
          </a:p>
          <a:p>
            <a:pPr algn="ctr">
              <a:defRPr/>
            </a:pPr>
            <a:endParaRPr lang="en-US" altLang="nb-NO" sz="2600" dirty="0">
              <a:solidFill>
                <a:schemeClr val="bg1"/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9F649F8-6263-42AB-AC40-145A86FD5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85" y="2389051"/>
            <a:ext cx="23534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b-NO" sz="1600" dirty="0">
                <a:latin typeface="+mn-lt"/>
              </a:rPr>
              <a:t>Ailin Brakstad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Geoffrey (Jake) Gebbie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Kjetil Våge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Emil Jeansson</a:t>
            </a:r>
          </a:p>
          <a:p>
            <a:pPr eaLnBrk="1" hangingPunct="1"/>
            <a:r>
              <a:rPr lang="en-US" altLang="nb-NO" sz="1600" dirty="0">
                <a:latin typeface="+mn-lt"/>
              </a:rPr>
              <a:t>Sólveig Ólafsdóttir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EFA9D-B6B5-4DAE-BD99-9AE813B2C401}"/>
              </a:ext>
            </a:extLst>
          </p:cNvPr>
          <p:cNvSpPr txBox="1"/>
          <p:nvPr/>
        </p:nvSpPr>
        <p:spPr>
          <a:xfrm>
            <a:off x="95794" y="1444770"/>
            <a:ext cx="1193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nb-NO" sz="2400" b="1" dirty="0"/>
              <a:t>Changes in water mass structure and volume in the Nordic Seas between 1950 and 2019</a:t>
            </a:r>
          </a:p>
        </p:txBody>
      </p:sp>
    </p:spTree>
    <p:extLst>
      <p:ext uri="{BB962C8B-B14F-4D97-AF65-F5344CB8AC3E}">
        <p14:creationId xmlns:p14="http://schemas.microsoft.com/office/powerpoint/2010/main" val="99875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A485-286C-4A05-82B4-2601E655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1B9C88E-B375-44BA-9B77-512EE7D3C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8699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A1B4A-7EA2-48EC-BF75-3C10784B3F7D}"/>
              </a:ext>
            </a:extLst>
          </p:cNvPr>
          <p:cNvSpPr txBox="1"/>
          <p:nvPr/>
        </p:nvSpPr>
        <p:spPr>
          <a:xfrm>
            <a:off x="4376965" y="0"/>
            <a:ext cx="320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/>
              <a:t>Denmark</a:t>
            </a:r>
            <a:r>
              <a:rPr lang="nb-NO" b="1" dirty="0"/>
              <a:t> </a:t>
            </a:r>
            <a:r>
              <a:rPr lang="nb-NO" b="1" dirty="0" err="1"/>
              <a:t>Strait</a:t>
            </a:r>
            <a:r>
              <a:rPr lang="nb-NO" b="1" dirty="0"/>
              <a:t> </a:t>
            </a:r>
            <a:r>
              <a:rPr lang="nb-NO" b="1" dirty="0" err="1"/>
              <a:t>Overflow</a:t>
            </a:r>
            <a:r>
              <a:rPr lang="nb-NO" b="1" dirty="0"/>
              <a:t> Water</a:t>
            </a:r>
          </a:p>
        </p:txBody>
      </p:sp>
    </p:spTree>
    <p:extLst>
      <p:ext uri="{BB962C8B-B14F-4D97-AF65-F5344CB8AC3E}">
        <p14:creationId xmlns:p14="http://schemas.microsoft.com/office/powerpoint/2010/main" val="348931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20B4B18B-64A6-4A8B-8E30-BCD682D88571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Inverse method: Total Matrix Intercomparison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9BDA8-1FCD-4A80-911A-E710B2F40DEA}"/>
              </a:ext>
            </a:extLst>
          </p:cNvPr>
          <p:cNvSpPr txBox="1"/>
          <p:nvPr/>
        </p:nvSpPr>
        <p:spPr>
          <a:xfrm>
            <a:off x="999844" y="1109185"/>
            <a:ext cx="101923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observations (temperature, salinity, oxygen, nitrate, phosphate)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Pre-defined source waters are not required. </a:t>
            </a:r>
          </a:p>
          <a:p>
            <a:r>
              <a:rPr lang="en-US" dirty="0"/>
              <a:t>      Instead, every ocean surface/boundary locations is considered a potential source of overflow water.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Solves for the water mass pathways that best fit the observations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=&gt; Can be used to identify the origin, pathways, and final composition of the overflow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5421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509625" y="1112589"/>
            <a:ext cx="17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Denmark Strait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EA012-44DB-4281-B1CF-7E8D8167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35"/>
          <a:stretch/>
        </p:blipFill>
        <p:spPr>
          <a:xfrm>
            <a:off x="313133" y="1420366"/>
            <a:ext cx="5953197" cy="470669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3D43387-7FB4-4BDB-9BA7-9B7956D916E9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Origin of overflow water (2000-2019)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B7773-18A7-4F06-8809-5B05FFE3C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44" r="4670"/>
          <a:stretch/>
        </p:blipFill>
        <p:spPr>
          <a:xfrm>
            <a:off x="11101479" y="1061744"/>
            <a:ext cx="522494" cy="4706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4AA17-83E9-457E-AB5B-6CDD5A95C11E}"/>
              </a:ext>
            </a:extLst>
          </p:cNvPr>
          <p:cNvSpPr txBox="1"/>
          <p:nvPr/>
        </p:nvSpPr>
        <p:spPr>
          <a:xfrm rot="16200000">
            <a:off x="9210957" y="3261200"/>
            <a:ext cx="5144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Fraction of overflow water originating from the surface (log10 scale)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73615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100322" y="1181624"/>
            <a:ext cx="17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Denmark Strait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EA012-44DB-4281-B1CF-7E8D8167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35"/>
          <a:stretch/>
        </p:blipFill>
        <p:spPr>
          <a:xfrm>
            <a:off x="166058" y="1488657"/>
            <a:ext cx="5308095" cy="419666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3D43387-7FB4-4BDB-9BA7-9B7956D916E9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Origin of overflow water (2000-2019)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45839-EE52-42B1-A3F5-B99B99A2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10"/>
          <a:stretch/>
        </p:blipFill>
        <p:spPr>
          <a:xfrm>
            <a:off x="5548422" y="1578721"/>
            <a:ext cx="5393671" cy="41065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4A1A3D-F8EC-423D-97A8-2250959B9BB9}"/>
              </a:ext>
            </a:extLst>
          </p:cNvPr>
          <p:cNvSpPr txBox="1">
            <a:spLocks/>
          </p:cNvSpPr>
          <p:nvPr/>
        </p:nvSpPr>
        <p:spPr bwMode="auto">
          <a:xfrm>
            <a:off x="7220453" y="1181624"/>
            <a:ext cx="26240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Faroe Bank Channel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F895C-6B7C-410E-A8D9-D96F2EDF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44" r="4670"/>
          <a:stretch/>
        </p:blipFill>
        <p:spPr>
          <a:xfrm>
            <a:off x="11101479" y="1061744"/>
            <a:ext cx="522494" cy="4706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2C8E5E-0344-4CFB-8786-68B7EAA336A5}"/>
              </a:ext>
            </a:extLst>
          </p:cNvPr>
          <p:cNvSpPr txBox="1"/>
          <p:nvPr/>
        </p:nvSpPr>
        <p:spPr>
          <a:xfrm rot="16200000">
            <a:off x="9210957" y="3261200"/>
            <a:ext cx="5144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Fraction of overflow water originating from the surface (log10 scale)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225537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1985CC5-8A8F-49EF-8E60-55BB786ECF3B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Origin of overflow water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D883CD-CB74-4B1C-85B5-217863E22EFE}"/>
              </a:ext>
            </a:extLst>
          </p:cNvPr>
          <p:cNvSpPr txBox="1">
            <a:spLocks/>
          </p:cNvSpPr>
          <p:nvPr/>
        </p:nvSpPr>
        <p:spPr bwMode="auto">
          <a:xfrm>
            <a:off x="2100322" y="1181624"/>
            <a:ext cx="17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Denmark Strait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F3A8022-4870-4840-8E94-19037CB60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55441"/>
              </p:ext>
            </p:extLst>
          </p:nvPr>
        </p:nvGraphicFramePr>
        <p:xfrm>
          <a:off x="600891" y="2046797"/>
          <a:ext cx="5303520" cy="287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3961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1985CC5-8A8F-49EF-8E60-55BB786ECF3B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Origin of overflow water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D883CD-CB74-4B1C-85B5-217863E22EFE}"/>
              </a:ext>
            </a:extLst>
          </p:cNvPr>
          <p:cNvSpPr txBox="1">
            <a:spLocks/>
          </p:cNvSpPr>
          <p:nvPr/>
        </p:nvSpPr>
        <p:spPr bwMode="auto">
          <a:xfrm>
            <a:off x="2100322" y="1181624"/>
            <a:ext cx="17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Denmark Strait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D9DA79-2D72-4931-8C47-948CDC9E3641}"/>
              </a:ext>
            </a:extLst>
          </p:cNvPr>
          <p:cNvSpPr txBox="1">
            <a:spLocks/>
          </p:cNvSpPr>
          <p:nvPr/>
        </p:nvSpPr>
        <p:spPr bwMode="auto">
          <a:xfrm>
            <a:off x="7220453" y="1181624"/>
            <a:ext cx="26240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nb-NO" sz="2000" dirty="0">
                <a:solidFill>
                  <a:srgbClr val="21667C"/>
                </a:solidFill>
              </a:rPr>
              <a:t>Faroe Bank Channel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F3A8022-4870-4840-8E94-19037CB600CF}"/>
              </a:ext>
            </a:extLst>
          </p:cNvPr>
          <p:cNvGraphicFramePr>
            <a:graphicFrameLocks/>
          </p:cNvGraphicFramePr>
          <p:nvPr/>
        </p:nvGraphicFramePr>
        <p:xfrm>
          <a:off x="600891" y="2046797"/>
          <a:ext cx="5303520" cy="287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6E19B8-6A12-48D5-A402-E9262B2B586F}"/>
              </a:ext>
            </a:extLst>
          </p:cNvPr>
          <p:cNvGraphicFramePr>
            <a:graphicFrameLocks/>
          </p:cNvGraphicFramePr>
          <p:nvPr/>
        </p:nvGraphicFramePr>
        <p:xfrm>
          <a:off x="5904411" y="2046797"/>
          <a:ext cx="5303519" cy="287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049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E1E3-DB2E-426A-BD15-062AC770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975359"/>
            <a:ext cx="11538857" cy="5271272"/>
          </a:xfrm>
        </p:spPr>
        <p:txBody>
          <a:bodyPr/>
          <a:lstStyle/>
          <a:p>
            <a:r>
              <a:rPr lang="en-US" sz="2000" dirty="0"/>
              <a:t>Large changes in water mass structure and volume in the Nordic Seas between 1950-2019</a:t>
            </a:r>
          </a:p>
          <a:p>
            <a:r>
              <a:rPr lang="en-US" sz="2000" dirty="0"/>
              <a:t>Decrease in DW volume and increase in IW volume (connected to changes in Greenland Sea convection)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nb-NO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60DC104-BB05-48EC-8D2F-FED082206241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26323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E1E3-DB2E-426A-BD15-062AC770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975359"/>
            <a:ext cx="11538857" cy="5271272"/>
          </a:xfrm>
        </p:spPr>
        <p:txBody>
          <a:bodyPr/>
          <a:lstStyle/>
          <a:p>
            <a:r>
              <a:rPr lang="en-US" sz="2000" dirty="0"/>
              <a:t>Large changes in water mass structure and volume in the Nordic Seas between 1950-2019</a:t>
            </a:r>
          </a:p>
          <a:p>
            <a:r>
              <a:rPr lang="en-US" sz="2000" dirty="0"/>
              <a:t>Decrease in DW volume and increase in IW volume (connected to changes in Greenland Sea convection)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DW fraction in FBCOW has decreased</a:t>
            </a:r>
          </a:p>
          <a:p>
            <a:r>
              <a:rPr lang="en-US" sz="2000" dirty="0"/>
              <a:t>Large variability in DSOW properties, but no long-term trend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nb-NO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60DC104-BB05-48EC-8D2F-FED082206241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77420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E1E3-DB2E-426A-BD15-062AC770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975359"/>
            <a:ext cx="11538857" cy="5271272"/>
          </a:xfrm>
        </p:spPr>
        <p:txBody>
          <a:bodyPr/>
          <a:lstStyle/>
          <a:p>
            <a:r>
              <a:rPr lang="en-US" sz="2000" dirty="0"/>
              <a:t>Large changes in water mass structure and volume in the Nordic Seas between 1950-2019</a:t>
            </a:r>
          </a:p>
          <a:p>
            <a:r>
              <a:rPr lang="en-US" sz="2000" dirty="0"/>
              <a:t>Decrease in DW volume and increase in IW volume (connected to changes in Greenland Sea convection)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DW fraction in FBCOW has decreased</a:t>
            </a:r>
          </a:p>
          <a:p>
            <a:r>
              <a:rPr lang="en-US" sz="2000" dirty="0"/>
              <a:t>Large variability in DSOW properties, but no long-term trend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Greenland Sea contribute with 37.5% of the DSOW. </a:t>
            </a:r>
          </a:p>
          <a:p>
            <a:pPr marL="0" indent="0">
              <a:buNone/>
            </a:pPr>
            <a:r>
              <a:rPr lang="en-US" sz="2000" dirty="0"/>
              <a:t>    We expect this to be smaller in 1950-1979.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FBCOW mainly originates in the Greenland Sea (39.8%) and Arctic Ocean (29.6%). </a:t>
            </a:r>
          </a:p>
          <a:p>
            <a:pPr marL="0" indent="0">
              <a:buNone/>
            </a:pPr>
            <a:r>
              <a:rPr lang="en-US" sz="2000" dirty="0"/>
              <a:t>    We expect that the Greenland Sea was even more important in 1950-1979.</a:t>
            </a:r>
          </a:p>
          <a:p>
            <a:endParaRPr lang="en-US" dirty="0"/>
          </a:p>
          <a:p>
            <a:endParaRPr lang="nb-NO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60DC104-BB05-48EC-8D2F-FED082206241}"/>
              </a:ext>
            </a:extLst>
          </p:cNvPr>
          <p:cNvSpPr txBox="1">
            <a:spLocks/>
          </p:cNvSpPr>
          <p:nvPr/>
        </p:nvSpPr>
        <p:spPr>
          <a:xfrm>
            <a:off x="0" y="203944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9680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082AE-4F53-4765-8BB1-62CEC689B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" t="50245" r="52875"/>
          <a:stretch/>
        </p:blipFill>
        <p:spPr>
          <a:xfrm>
            <a:off x="6740434" y="1742710"/>
            <a:ext cx="4929052" cy="354478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C12D26A-50E8-4363-9C1A-95FB94CE2F56}"/>
              </a:ext>
            </a:extLst>
          </p:cNvPr>
          <p:cNvSpPr txBox="1">
            <a:spLocks/>
          </p:cNvSpPr>
          <p:nvPr/>
        </p:nvSpPr>
        <p:spPr>
          <a:xfrm>
            <a:off x="83029" y="178152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Distribution of hydrographic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D0D334-E9D6-44DC-B3DE-D11C386C1750}"/>
              </a:ext>
            </a:extLst>
          </p:cNvPr>
          <p:cNvSpPr txBox="1"/>
          <p:nvPr/>
        </p:nvSpPr>
        <p:spPr>
          <a:xfrm>
            <a:off x="826072" y="1222222"/>
            <a:ext cx="4965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profiles per 0.5˚ longitude X 0.25˚ latitude bin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BB46F0-19BC-4C0F-8901-7EACDB08E11D}"/>
              </a:ext>
            </a:extLst>
          </p:cNvPr>
          <p:cNvSpPr/>
          <p:nvPr/>
        </p:nvSpPr>
        <p:spPr>
          <a:xfrm>
            <a:off x="10324224" y="5087580"/>
            <a:ext cx="1080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2000-2019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E2090-E31A-4659-9884-46A5052934E4}"/>
              </a:ext>
            </a:extLst>
          </p:cNvPr>
          <p:cNvSpPr/>
          <p:nvPr/>
        </p:nvSpPr>
        <p:spPr>
          <a:xfrm>
            <a:off x="10211894" y="1633671"/>
            <a:ext cx="1193075" cy="3931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94397A-4444-40B2-87E7-B5B0A4E96014}"/>
              </a:ext>
            </a:extLst>
          </p:cNvPr>
          <p:cNvSpPr/>
          <p:nvPr/>
        </p:nvSpPr>
        <p:spPr>
          <a:xfrm>
            <a:off x="7147101" y="1633671"/>
            <a:ext cx="1857561" cy="3931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6C7B95-B1D1-40BA-8551-3720314AA566}"/>
              </a:ext>
            </a:extLst>
          </p:cNvPr>
          <p:cNvSpPr/>
          <p:nvPr/>
        </p:nvSpPr>
        <p:spPr>
          <a:xfrm>
            <a:off x="9054581" y="5087580"/>
            <a:ext cx="1080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1980-1999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F56FD8-EFB2-49D1-A8F8-E245999E3BF6}"/>
              </a:ext>
            </a:extLst>
          </p:cNvPr>
          <p:cNvSpPr/>
          <p:nvPr/>
        </p:nvSpPr>
        <p:spPr>
          <a:xfrm>
            <a:off x="7581381" y="5087580"/>
            <a:ext cx="1080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1950-1979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93F385-6DA5-4CA7-9F75-87E68F039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50245"/>
          <a:stretch/>
        </p:blipFill>
        <p:spPr>
          <a:xfrm>
            <a:off x="345146" y="1636832"/>
            <a:ext cx="5927829" cy="382966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1ACB638-B3E6-4F73-91AF-BECD0CE719B3}"/>
              </a:ext>
            </a:extLst>
          </p:cNvPr>
          <p:cNvSpPr/>
          <p:nvPr/>
        </p:nvSpPr>
        <p:spPr>
          <a:xfrm>
            <a:off x="9004661" y="1633671"/>
            <a:ext cx="1193075" cy="3931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5B6C76-D6AA-48BD-BD9A-0D78A52BFACA}"/>
              </a:ext>
            </a:extLst>
          </p:cNvPr>
          <p:cNvSpPr txBox="1"/>
          <p:nvPr/>
        </p:nvSpPr>
        <p:spPr>
          <a:xfrm>
            <a:off x="7575879" y="1222222"/>
            <a:ext cx="3232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profiles per year (*10^3)</a:t>
            </a:r>
          </a:p>
        </p:txBody>
      </p:sp>
    </p:spTree>
    <p:extLst>
      <p:ext uri="{BB962C8B-B14F-4D97-AF65-F5344CB8AC3E}">
        <p14:creationId xmlns:p14="http://schemas.microsoft.com/office/powerpoint/2010/main" val="1728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animBg="1"/>
      <p:bldP spid="23" grpId="0"/>
      <p:bldP spid="25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6D49D7-037E-4A0D-8527-4F37C0810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29"/>
          <a:stretch/>
        </p:blipFill>
        <p:spPr>
          <a:xfrm>
            <a:off x="0" y="1615374"/>
            <a:ext cx="4995087" cy="3112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EAC2D-8EFD-4A46-AC76-DA511D909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10"/>
          <a:stretch/>
        </p:blipFill>
        <p:spPr>
          <a:xfrm>
            <a:off x="3672480" y="1612241"/>
            <a:ext cx="4847039" cy="3115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2AECC-1B50-430C-944D-E1023C0CA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66" b="14328"/>
          <a:stretch/>
        </p:blipFill>
        <p:spPr>
          <a:xfrm>
            <a:off x="7776754" y="1636849"/>
            <a:ext cx="4415246" cy="3116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7AF7B-AB86-4A13-A49B-C64ED9208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41"/>
          <a:stretch/>
        </p:blipFill>
        <p:spPr>
          <a:xfrm>
            <a:off x="2098765" y="5155474"/>
            <a:ext cx="7994469" cy="789669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E71D5844-BDA5-48D3-842E-59BA8166761C}"/>
              </a:ext>
            </a:extLst>
          </p:cNvPr>
          <p:cNvSpPr txBox="1">
            <a:spLocks/>
          </p:cNvSpPr>
          <p:nvPr/>
        </p:nvSpPr>
        <p:spPr>
          <a:xfrm>
            <a:off x="83029" y="178152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Mixed-layer depth (Feb-Apr)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A8869-90FB-4115-8902-9A177E8BED55}"/>
              </a:ext>
            </a:extLst>
          </p:cNvPr>
          <p:cNvSpPr txBox="1"/>
          <p:nvPr/>
        </p:nvSpPr>
        <p:spPr>
          <a:xfrm>
            <a:off x="1901867" y="121680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1950-1979</a:t>
            </a:r>
            <a:endParaRPr lang="nb-N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9CD49-3DB7-42CC-B119-259BA1657ED5}"/>
              </a:ext>
            </a:extLst>
          </p:cNvPr>
          <p:cNvSpPr txBox="1"/>
          <p:nvPr/>
        </p:nvSpPr>
        <p:spPr>
          <a:xfrm>
            <a:off x="5500323" y="121680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1980-1999</a:t>
            </a:r>
            <a:endParaRPr lang="nb-NO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57321-1E6B-4824-9624-D636A0E795AC}"/>
              </a:ext>
            </a:extLst>
          </p:cNvPr>
          <p:cNvSpPr txBox="1"/>
          <p:nvPr/>
        </p:nvSpPr>
        <p:spPr>
          <a:xfrm>
            <a:off x="9625506" y="121680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2000-2019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584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DD41158-7ABF-4B1B-B77D-7BEAE6CF5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0" t="8673" r="7292" b="62397"/>
          <a:stretch/>
        </p:blipFill>
        <p:spPr>
          <a:xfrm>
            <a:off x="6943963" y="1086547"/>
            <a:ext cx="5248037" cy="4035380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AD2127D-7EBD-4516-9AB9-ED44D0C0F09E}"/>
              </a:ext>
            </a:extLst>
          </p:cNvPr>
          <p:cNvSpPr txBox="1">
            <a:spLocks/>
          </p:cNvSpPr>
          <p:nvPr/>
        </p:nvSpPr>
        <p:spPr>
          <a:xfrm>
            <a:off x="83029" y="49426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Temperature at 500m depth</a:t>
            </a:r>
          </a:p>
        </p:txBody>
      </p:sp>
      <p:pic>
        <p:nvPicPr>
          <p:cNvPr id="9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7A4A711-E8F8-40D2-9B44-85D4C4CEF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3" t="8673" r="43387" b="62397"/>
          <a:stretch/>
        </p:blipFill>
        <p:spPr>
          <a:xfrm>
            <a:off x="3509758" y="1194648"/>
            <a:ext cx="3529836" cy="3927279"/>
          </a:xfrm>
          <a:prstGeom prst="rect">
            <a:avLst/>
          </a:prstGeom>
        </p:spPr>
      </p:pic>
      <p:pic>
        <p:nvPicPr>
          <p:cNvPr id="10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05949D5-862B-41D2-BB85-755777723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8673" r="71274" b="62397"/>
          <a:stretch/>
        </p:blipFill>
        <p:spPr>
          <a:xfrm>
            <a:off x="-11137" y="1194649"/>
            <a:ext cx="3616526" cy="39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9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DE4C9CA-2E28-4734-85D8-EE65AC497FAD}"/>
              </a:ext>
            </a:extLst>
          </p:cNvPr>
          <p:cNvSpPr txBox="1">
            <a:spLocks/>
          </p:cNvSpPr>
          <p:nvPr/>
        </p:nvSpPr>
        <p:spPr>
          <a:xfrm>
            <a:off x="83029" y="494267"/>
            <a:ext cx="12025942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Temperature anomaly at 500m depth relative to the 1950-2019 mean</a:t>
            </a:r>
          </a:p>
        </p:txBody>
      </p:sp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9319DA-3270-4944-9CDB-91FCEBFCE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0105" r="6827" b="62861"/>
          <a:stretch/>
        </p:blipFill>
        <p:spPr>
          <a:xfrm>
            <a:off x="7063984" y="1426553"/>
            <a:ext cx="5133405" cy="3626031"/>
          </a:xfrm>
          <a:prstGeom prst="rect">
            <a:avLst/>
          </a:prstGeom>
        </p:spPr>
      </p:pic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1DE39FD-49DD-4F0E-B1B8-D003B522D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10105" r="71396" b="62861"/>
          <a:stretch/>
        </p:blipFill>
        <p:spPr>
          <a:xfrm>
            <a:off x="0" y="1429780"/>
            <a:ext cx="3509758" cy="3622804"/>
          </a:xfrm>
          <a:prstGeom prst="rect">
            <a:avLst/>
          </a:prstGeom>
        </p:spPr>
      </p:pic>
      <p:pic>
        <p:nvPicPr>
          <p:cNvPr id="12" name="Picture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6847018-D5E2-4F28-A08D-C7105B30E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0" t="10105" r="42833" b="62861"/>
          <a:stretch/>
        </p:blipFill>
        <p:spPr>
          <a:xfrm>
            <a:off x="3439888" y="1429780"/>
            <a:ext cx="3624096" cy="36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77CB70-2FD5-4514-BF1C-9A36CEAD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5686" r="71182" b="68867"/>
          <a:stretch/>
        </p:blipFill>
        <p:spPr>
          <a:xfrm>
            <a:off x="0" y="1518593"/>
            <a:ext cx="3587405" cy="3436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2">
                <a:extLst>
                  <a:ext uri="{FF2B5EF4-FFF2-40B4-BE49-F238E27FC236}">
                    <a16:creationId xmlns:a16="http://schemas.microsoft.com/office/drawing/2014/main" id="{45A92094-D8FF-4D41-BAA6-DAA8557985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</p:spPr>
            <p:txBody>
              <a:bodyPr vert="horz" wrap="square" lIns="0" tIns="0" rIns="0" bIns="0" rtlCol="0" anchor="b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16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800" dirty="0"/>
                  <a:t>Depth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27.8 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b-NO" sz="3200" dirty="0"/>
                  <a:t> (</a:t>
                </a:r>
                <a:r>
                  <a:rPr lang="nb-NO" sz="3200" dirty="0" err="1"/>
                  <a:t>lower</a:t>
                </a:r>
                <a:r>
                  <a:rPr lang="nb-NO" sz="3200" dirty="0"/>
                  <a:t> </a:t>
                </a:r>
                <a:r>
                  <a:rPr lang="nb-NO" sz="3200" dirty="0" err="1"/>
                  <a:t>density</a:t>
                </a:r>
                <a:r>
                  <a:rPr lang="nb-NO" sz="3200" dirty="0"/>
                  <a:t> limit </a:t>
                </a:r>
                <a:r>
                  <a:rPr lang="nb-NO" sz="3200" dirty="0" err="1"/>
                  <a:t>of</a:t>
                </a:r>
                <a:r>
                  <a:rPr lang="nb-NO" sz="3200" dirty="0"/>
                  <a:t> </a:t>
                </a:r>
                <a:r>
                  <a:rPr lang="nb-NO" sz="3200" dirty="0" err="1"/>
                  <a:t>overflow</a:t>
                </a:r>
                <a:r>
                  <a:rPr lang="nb-NO" sz="3200" dirty="0"/>
                  <a:t> water)</a:t>
                </a:r>
              </a:p>
              <a:p>
                <a:pPr algn="ctr"/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itle 2">
                <a:extLst>
                  <a:ext uri="{FF2B5EF4-FFF2-40B4-BE49-F238E27FC236}">
                    <a16:creationId xmlns:a16="http://schemas.microsoft.com/office/drawing/2014/main" id="{45A92094-D8FF-4D41-BAA6-DAA855798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  <a:blipFill>
                <a:blip r:embed="rId3"/>
                <a:stretch>
                  <a:fillRect t="-1192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6D9F685-53DB-4F8A-AE3E-A61125EF9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6" t="5686" r="43445" b="68867"/>
          <a:stretch/>
        </p:blipFill>
        <p:spPr>
          <a:xfrm>
            <a:off x="3587405" y="1515720"/>
            <a:ext cx="3496785" cy="3439459"/>
          </a:xfrm>
          <a:prstGeom prst="rect">
            <a:avLst/>
          </a:prstGeom>
        </p:spPr>
      </p:pic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04026E6-7F93-469C-A54F-F975F89F0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4" t="5686" r="7240" b="68867"/>
          <a:stretch/>
        </p:blipFill>
        <p:spPr>
          <a:xfrm>
            <a:off x="7084190" y="1515720"/>
            <a:ext cx="5084480" cy="34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77CB70-2FD5-4514-BF1C-9A36CEAD5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35187" r="71670" b="39396"/>
          <a:stretch/>
        </p:blipFill>
        <p:spPr>
          <a:xfrm>
            <a:off x="0" y="1463594"/>
            <a:ext cx="3587404" cy="35266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82FBB18A-BA97-4E96-B9E0-E01E8D2D07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</p:spPr>
            <p:txBody>
              <a:bodyPr vert="horz" wrap="square" lIns="0" tIns="0" rIns="0" bIns="0" rtlCol="0" anchor="b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16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800" dirty="0"/>
                  <a:t>Depth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28.05 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b-NO" sz="3200" dirty="0"/>
                  <a:t> (NIJ mode water)</a:t>
                </a:r>
              </a:p>
              <a:p>
                <a:pPr algn="ctr"/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82FBB18A-BA97-4E96-B9E0-E01E8D2D0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  <a:blipFill>
                <a:blip r:embed="rId4"/>
                <a:stretch>
                  <a:fillRect t="-1192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CA593AF-D687-4460-96EA-8C48EB3DA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3" t="35187" r="43558" b="39396"/>
          <a:stretch/>
        </p:blipFill>
        <p:spPr>
          <a:xfrm>
            <a:off x="3587404" y="1463594"/>
            <a:ext cx="3491082" cy="3526601"/>
          </a:xfrm>
          <a:prstGeom prst="rect">
            <a:avLst/>
          </a:prstGeom>
        </p:spPr>
      </p:pic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DBC1A12-38C8-442E-A3E9-2B0A6D43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2" t="35187" r="7201" b="39396"/>
          <a:stretch/>
        </p:blipFill>
        <p:spPr>
          <a:xfrm>
            <a:off x="6931940" y="1463593"/>
            <a:ext cx="5260060" cy="35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77CB70-2FD5-4514-BF1C-9A36CEAD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65535" r="71510" b="8117"/>
          <a:stretch/>
        </p:blipFill>
        <p:spPr>
          <a:xfrm>
            <a:off x="0" y="1477269"/>
            <a:ext cx="3504375" cy="362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7C1B010A-B4A9-4B35-86D4-1246DE4DAD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</p:spPr>
            <p:txBody>
              <a:bodyPr vert="horz" wrap="square" lIns="0" tIns="0" rIns="0" bIns="0" rtlCol="0" anchor="b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16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800" dirty="0"/>
                  <a:t>Depth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0.5</m:t>
                        </m:r>
                      </m:sub>
                    </m:sSub>
                    <m:r>
                      <a:rPr lang="nb-NO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30.444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b-NO" sz="3200" dirty="0"/>
                  <a:t> (</a:t>
                </a:r>
                <a:r>
                  <a:rPr lang="nb-NO" sz="3200" dirty="0" err="1"/>
                  <a:t>isopycnal</a:t>
                </a:r>
                <a:r>
                  <a:rPr lang="nb-NO" sz="3200" dirty="0"/>
                  <a:t> </a:t>
                </a:r>
                <a:r>
                  <a:rPr lang="nb-NO" sz="3200" dirty="0" err="1"/>
                  <a:t>separating</a:t>
                </a:r>
                <a:r>
                  <a:rPr lang="nb-NO" sz="3200" dirty="0"/>
                  <a:t> IW and DW)</a:t>
                </a:r>
              </a:p>
              <a:p>
                <a:pPr algn="ctr"/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7C1B010A-B4A9-4B35-86D4-1246DE4DA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9" y="333253"/>
                <a:ext cx="12025942" cy="923330"/>
              </a:xfrm>
              <a:prstGeom prst="rect">
                <a:avLst/>
              </a:prstGeom>
              <a:blipFill>
                <a:blip r:embed="rId3"/>
                <a:stretch>
                  <a:fillRect t="-1258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A3BCDF3-0D52-457F-976A-007B36AFB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5" t="65535" r="43453" b="8117"/>
          <a:stretch/>
        </p:blipFill>
        <p:spPr>
          <a:xfrm>
            <a:off x="3504375" y="1489977"/>
            <a:ext cx="3504375" cy="3608890"/>
          </a:xfrm>
          <a:prstGeom prst="rect">
            <a:avLst/>
          </a:prstGeo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3585E4A-40E3-46E3-8B47-9F968E17C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7" t="65535" r="6992" b="8117"/>
          <a:stretch/>
        </p:blipFill>
        <p:spPr>
          <a:xfrm>
            <a:off x="6978475" y="1477269"/>
            <a:ext cx="5213525" cy="36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658</Words>
  <Application>Microsoft Office PowerPoint</Application>
  <PresentationFormat>Widescreen</PresentationFormat>
  <Paragraphs>120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Percentage of overflow water classified as DW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Ailin Dale Brakstad</dc:creator>
  <cp:lastModifiedBy>Ailin Dale Brakstad</cp:lastModifiedBy>
  <cp:revision>35</cp:revision>
  <dcterms:created xsi:type="dcterms:W3CDTF">2022-01-08T15:15:45Z</dcterms:created>
  <dcterms:modified xsi:type="dcterms:W3CDTF">2022-03-25T11:06:43Z</dcterms:modified>
</cp:coreProperties>
</file>