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3" r:id="rId4"/>
    <p:sldId id="284" r:id="rId5"/>
    <p:sldId id="279" r:id="rId6"/>
    <p:sldId id="262" r:id="rId7"/>
    <p:sldId id="282" r:id="rId8"/>
    <p:sldId id="261" r:id="rId9"/>
    <p:sldId id="257" r:id="rId10"/>
    <p:sldId id="263" r:id="rId11"/>
    <p:sldId id="287" r:id="rId12"/>
    <p:sldId id="258" r:id="rId13"/>
    <p:sldId id="281" r:id="rId14"/>
    <p:sldId id="285" r:id="rId15"/>
    <p:sldId id="28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01"/>
    <a:srgbClr val="C56B11"/>
    <a:srgbClr val="FF00FF"/>
    <a:srgbClr val="00E800"/>
    <a:srgbClr val="00C7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667"/>
  </p:normalViewPr>
  <p:slideViewPr>
    <p:cSldViewPr snapToGrid="0" snapToObjects="1">
      <p:cViewPr varScale="1">
        <p:scale>
          <a:sx n="145" d="100"/>
          <a:sy n="145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4253-4024-EB40-B06E-4EDB788E3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56171-E6F1-EA45-A9D4-0B9332998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2AD4A-B3E5-1840-96F1-D7B37F56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01FC8-B2FF-FF4A-ADF7-C98B939C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D029-8A9F-8942-B450-8DCD81C1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6ECF-A338-BB43-BC24-BE169437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25B66-71D2-514F-8B2A-38B4960A5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8FB57-B21F-D84C-BEEF-2FB8CE62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3E73-060C-0C49-9084-D94D65E3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A1B-9A9D-EC4E-9584-38C8B21C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76DD6-AB0B-824F-884E-F80D69367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A9158-6FF0-C449-BCFF-B842C22EC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4ACB-F7A7-554A-95F0-4F896134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805A9-01ED-8C46-9D11-5C575EF5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E597-4F65-EC43-A2DC-2716B95F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DAD4-0DA6-8744-92E0-728B120C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D6739-738E-C746-8C15-84F3AF740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3C2F-FF86-5F49-BBF8-4B41A42C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A467-14A9-3A4B-808D-49FF012A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AFE0-7E30-C54E-A293-F7E97276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5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250C-FB3F-1E4D-81B5-14176647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83BC5-DA84-3A4F-B344-11588106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95F5-B1CF-7140-BB80-17E86B9D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7F8E-CBF8-874B-ACCE-0E9B63B1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F08E-FE5F-A649-B7C8-30975009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91CF-EE18-4F42-8D3B-ECC037AF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A206-FB79-9E44-88EB-2ED428AEF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0B4FF-2C8D-964D-A833-EE88A2D66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2D700-FD33-9E41-8852-2CA18D0F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7FCF6-31F9-994E-A923-13D36869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AF322-A673-E24A-9703-BF0F7A41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C36F-685C-7546-8A33-0AE3CC11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F47B5-322D-5147-B0EA-0D8E809C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73E06-0361-BE41-9669-436D2CA2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235DD-A2AB-3341-ADFC-B451B2C82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8002A-CBDD-F249-A0DC-C7B4DBD55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66BD2-254E-A74D-9858-62860C23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46CD8-4050-324E-B586-CAD0A9B9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F8E19-F184-884F-A6B9-3963A3F0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3FC5-F3EC-9D4A-A858-474DDA09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A6A7F-9778-064F-8EDB-19605CD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63ADC-B1C3-D94E-9D05-0718EC1E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A5B2-3409-7144-BEB4-6BE9F88F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5B479-4D96-BC46-A17E-0CBB8F05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394E6-7E5A-E940-BDC9-CF097173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B6B85-238C-1B44-8CC6-A803A1D9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CCC3-2F3E-EB48-AF45-E8B3631D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CBF2-F6DB-544A-9542-6DDFA8A5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B6EC2-4594-B74B-8689-73B600C43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D7E0C-D6AA-D844-8CC7-F860F9CF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644F0-4D29-C441-BEF0-C16A3210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7080-E4DA-034A-A6E4-ACBC585A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CC6E-6850-464E-9BBA-16651A0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2A76B-68BF-8F44-8D3E-441984707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16493-E68F-A749-AC1F-E6E1E153C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8DBFA-AC29-C24D-90B9-6868CDC3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4AA8D-B2ED-444E-94CB-6C43682B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561B7-C437-344F-8255-B15A281B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91D94-0A33-364F-8F66-C2B3CF02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4638F-CA2A-2342-8ED1-9007B932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4EBA7-9991-BB45-A18C-4809D350A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AC1A-CCFA-6640-A2A6-DB796029A85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D38E0-2E2A-D94D-A39A-2EEB360C1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9A6D-E6EC-DF49-8CEC-01A7F5A0B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E685-7FE6-624A-96E2-09B1DFD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eltwater.whoi.ed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127893-0727-F340-81F9-AD8E241F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45" y="1239167"/>
            <a:ext cx="8700510" cy="5342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82661-DD02-B84E-A071-A3E4990A170B}"/>
              </a:ext>
            </a:extLst>
          </p:cNvPr>
          <p:cNvSpPr txBox="1"/>
          <p:nvPr/>
        </p:nvSpPr>
        <p:spPr>
          <a:xfrm>
            <a:off x="1482901" y="144731"/>
            <a:ext cx="9226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cap="small" dirty="0">
                <a:latin typeface="Helvetica" pitchFamily="2" charset="0"/>
              </a:rPr>
              <a:t>Moored observations of the West Greenland Coastal Current along the Southwest Greenland Shelf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85FAB-DAB0-074C-93A9-2C2BF363F76C}"/>
              </a:ext>
            </a:extLst>
          </p:cNvPr>
          <p:cNvSpPr txBox="1"/>
          <p:nvPr/>
        </p:nvSpPr>
        <p:spPr>
          <a:xfrm>
            <a:off x="604463" y="975728"/>
            <a:ext cx="1098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>
                <a:latin typeface="Helvetica" pitchFamily="2" charset="0"/>
              </a:rPr>
              <a:t>Nicholas P. </a:t>
            </a:r>
            <a:r>
              <a:rPr lang="en-US" sz="1600" cap="small" dirty="0" err="1">
                <a:latin typeface="Helvetica" pitchFamily="2" charset="0"/>
              </a:rPr>
              <a:t>Foukal</a:t>
            </a:r>
            <a:r>
              <a:rPr lang="en-US" sz="1600" cap="small" dirty="0">
                <a:latin typeface="Helvetica" pitchFamily="2" charset="0"/>
              </a:rPr>
              <a:t> and Robert S. </a:t>
            </a:r>
            <a:r>
              <a:rPr lang="en-US" sz="1600" cap="small" dirty="0" err="1">
                <a:latin typeface="Helvetica" pitchFamily="2" charset="0"/>
              </a:rPr>
              <a:t>Pickart</a:t>
            </a:r>
            <a:endParaRPr lang="en-US" sz="1600" cap="small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8A767-3ABA-9B48-9601-3D199B9F8D4C}"/>
              </a:ext>
            </a:extLst>
          </p:cNvPr>
          <p:cNvSpPr txBox="1"/>
          <p:nvPr/>
        </p:nvSpPr>
        <p:spPr>
          <a:xfrm>
            <a:off x="5741377" y="6539585"/>
            <a:ext cx="645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(2020) and Lin et al. (2018)</a:t>
            </a:r>
          </a:p>
        </p:txBody>
      </p:sp>
    </p:spTree>
    <p:extLst>
      <p:ext uri="{BB962C8B-B14F-4D97-AF65-F5344CB8AC3E}">
        <p14:creationId xmlns:p14="http://schemas.microsoft.com/office/powerpoint/2010/main" val="175899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B1F95E-EC51-BF41-B0D4-C713DD9BFD29}"/>
              </a:ext>
            </a:extLst>
          </p:cNvPr>
          <p:cNvSpPr/>
          <p:nvPr/>
        </p:nvSpPr>
        <p:spPr>
          <a:xfrm>
            <a:off x="5272309" y="141172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Salinity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18BC43-9714-BA4E-9A89-5EE6460B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3"/>
          <a:stretch/>
        </p:blipFill>
        <p:spPr>
          <a:xfrm>
            <a:off x="247604" y="502920"/>
            <a:ext cx="11819881" cy="6355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187EC5-7638-6644-8436-06C3D3D97483}"/>
              </a:ext>
            </a:extLst>
          </p:cNvPr>
          <p:cNvSpPr txBox="1"/>
          <p:nvPr/>
        </p:nvSpPr>
        <p:spPr>
          <a:xfrm>
            <a:off x="2690442" y="659422"/>
            <a:ext cx="175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“Freshwater wedge”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D91E7-2A69-F242-B13B-041151C6EDFD}"/>
              </a:ext>
            </a:extLst>
          </p:cNvPr>
          <p:cNvSpPr txBox="1"/>
          <p:nvPr/>
        </p:nvSpPr>
        <p:spPr>
          <a:xfrm>
            <a:off x="9072195" y="659422"/>
            <a:ext cx="929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Front</a:t>
            </a:r>
            <a:endParaRPr lang="en-US" sz="1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D09459-FF36-B14A-8241-9D2A02CC9C3C}"/>
              </a:ext>
            </a:extLst>
          </p:cNvPr>
          <p:cNvCxnSpPr>
            <a:cxnSpLocks/>
          </p:cNvCxnSpPr>
          <p:nvPr/>
        </p:nvCxnSpPr>
        <p:spPr>
          <a:xfrm flipH="1">
            <a:off x="9135206" y="1019908"/>
            <a:ext cx="40151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266B41-C041-A44C-942A-F36677C54345}"/>
              </a:ext>
            </a:extLst>
          </p:cNvPr>
          <p:cNvSpPr txBox="1"/>
          <p:nvPr/>
        </p:nvSpPr>
        <p:spPr>
          <a:xfrm>
            <a:off x="3272203" y="4029807"/>
            <a:ext cx="929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Front</a:t>
            </a:r>
            <a:endParaRPr lang="en-US" sz="1200" b="1" dirty="0">
              <a:latin typeface="Helvetica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C25D84-3D85-7048-9B52-5D5426E5E69B}"/>
              </a:ext>
            </a:extLst>
          </p:cNvPr>
          <p:cNvCxnSpPr>
            <a:cxnSpLocks/>
          </p:cNvCxnSpPr>
          <p:nvPr/>
        </p:nvCxnSpPr>
        <p:spPr>
          <a:xfrm>
            <a:off x="3385040" y="4346333"/>
            <a:ext cx="4645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7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B1F95E-EC51-BF41-B0D4-C713DD9BFD29}"/>
              </a:ext>
            </a:extLst>
          </p:cNvPr>
          <p:cNvSpPr/>
          <p:nvPr/>
        </p:nvSpPr>
        <p:spPr>
          <a:xfrm>
            <a:off x="666734" y="883967"/>
            <a:ext cx="4546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Time-varying coastal current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F4149-2F3D-A149-AC30-55475D51D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7" t="7691" r="9657" b="7181"/>
          <a:stretch/>
        </p:blipFill>
        <p:spPr>
          <a:xfrm>
            <a:off x="6096000" y="3555832"/>
            <a:ext cx="5175072" cy="3073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7395E-6AC6-EE48-9264-62D661511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4" t="7486" r="9693" b="5129"/>
          <a:stretch/>
        </p:blipFill>
        <p:spPr>
          <a:xfrm>
            <a:off x="383195" y="3426759"/>
            <a:ext cx="5270260" cy="3202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882A8-A113-A547-96A7-F058A63BB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4" t="7606" r="10379" b="7424"/>
          <a:stretch/>
        </p:blipFill>
        <p:spPr>
          <a:xfrm>
            <a:off x="6096000" y="228601"/>
            <a:ext cx="5175072" cy="31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6085C8-FD7F-9A44-B90A-9FFE3E2CFABB}"/>
              </a:ext>
            </a:extLst>
          </p:cNvPr>
          <p:cNvSpPr txBox="1">
            <a:spLocks/>
          </p:cNvSpPr>
          <p:nvPr/>
        </p:nvSpPr>
        <p:spPr>
          <a:xfrm>
            <a:off x="0" y="-17585"/>
            <a:ext cx="12171985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cap="small" dirty="0">
                <a:latin typeface="Helvetica" pitchFamily="2" charset="0"/>
              </a:rPr>
              <a:t>Hydrography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370CD-4274-A447-B4CE-95C0CC36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892669" y="1080149"/>
            <a:ext cx="9207471" cy="403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24EF9-2948-954D-9C1E-08A3F0EC44DA}"/>
              </a:ext>
            </a:extLst>
          </p:cNvPr>
          <p:cNvSpPr txBox="1"/>
          <p:nvPr/>
        </p:nvSpPr>
        <p:spPr>
          <a:xfrm>
            <a:off x="91860" y="1345223"/>
            <a:ext cx="2704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loss from 2018-2020 mooring deployments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LSA dangler dropped from 50 m to 90 m in July 2019 (iceberg)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tripod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biofouled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June 2019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data from LS3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tripod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009EE-0364-7246-BE9E-057F5BDA2718}"/>
              </a:ext>
            </a:extLst>
          </p:cNvPr>
          <p:cNvSpPr txBox="1"/>
          <p:nvPr/>
        </p:nvSpPr>
        <p:spPr>
          <a:xfrm>
            <a:off x="6916109" y="2681652"/>
            <a:ext cx="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LS3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2CBCD5-81BE-7146-BBBB-E997DF655DB5}"/>
              </a:ext>
            </a:extLst>
          </p:cNvPr>
          <p:cNvSpPr txBox="1"/>
          <p:nvPr/>
        </p:nvSpPr>
        <p:spPr>
          <a:xfrm>
            <a:off x="9125660" y="2321123"/>
            <a:ext cx="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LSB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6163C1-9BBD-4844-BA14-BAC33FD90507}"/>
              </a:ext>
            </a:extLst>
          </p:cNvPr>
          <p:cNvSpPr txBox="1"/>
          <p:nvPr/>
        </p:nvSpPr>
        <p:spPr>
          <a:xfrm>
            <a:off x="9679825" y="2233372"/>
            <a:ext cx="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LSA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4BBF84-7305-314F-9032-347CC19B1814}"/>
              </a:ext>
            </a:extLst>
          </p:cNvPr>
          <p:cNvSpPr txBox="1"/>
          <p:nvPr/>
        </p:nvSpPr>
        <p:spPr>
          <a:xfrm>
            <a:off x="8418962" y="2374095"/>
            <a:ext cx="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LS1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0AF183-68EE-B641-A1F4-4FE6C9CC5100}"/>
              </a:ext>
            </a:extLst>
          </p:cNvPr>
          <p:cNvSpPr txBox="1"/>
          <p:nvPr/>
        </p:nvSpPr>
        <p:spPr>
          <a:xfrm>
            <a:off x="7633643" y="2457427"/>
            <a:ext cx="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LS2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701179-2EB4-754B-B01F-1A4C9E548134}"/>
              </a:ext>
            </a:extLst>
          </p:cNvPr>
          <p:cNvSpPr txBox="1"/>
          <p:nvPr/>
        </p:nvSpPr>
        <p:spPr>
          <a:xfrm>
            <a:off x="4139691" y="887415"/>
            <a:ext cx="6836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5 summer occupations during deployment/turnaround cruises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294BC-B99E-DD41-8894-7321017B6213}"/>
              </a:ext>
            </a:extLst>
          </p:cNvPr>
          <p:cNvSpPr/>
          <p:nvPr/>
        </p:nvSpPr>
        <p:spPr>
          <a:xfrm>
            <a:off x="213497" y="5250462"/>
            <a:ext cx="5054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salinity in the upper water column?</a:t>
            </a:r>
          </a:p>
        </p:txBody>
      </p:sp>
    </p:spTree>
    <p:extLst>
      <p:ext uri="{BB962C8B-B14F-4D97-AF65-F5344CB8AC3E}">
        <p14:creationId xmlns:p14="http://schemas.microsoft.com/office/powerpoint/2010/main" val="174311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6085C8-FD7F-9A44-B90A-9FFE3E2CFABB}"/>
              </a:ext>
            </a:extLst>
          </p:cNvPr>
          <p:cNvSpPr txBox="1">
            <a:spLocks/>
          </p:cNvSpPr>
          <p:nvPr/>
        </p:nvSpPr>
        <p:spPr>
          <a:xfrm>
            <a:off x="0" y="-17585"/>
            <a:ext cx="12171985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cap="small" dirty="0">
                <a:latin typeface="Helvetica" pitchFamily="2" charset="0"/>
              </a:rPr>
              <a:t>Hydrography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71128-30D7-1643-8A13-C7F296EFE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1" t="10799" r="8649" b="11641"/>
          <a:stretch/>
        </p:blipFill>
        <p:spPr>
          <a:xfrm>
            <a:off x="254977" y="993530"/>
            <a:ext cx="5555498" cy="4202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FDB20A-CF9E-9741-A71C-A4009B7AF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9" t="9744" r="61699" b="74603"/>
          <a:stretch/>
        </p:blipFill>
        <p:spPr>
          <a:xfrm>
            <a:off x="5573221" y="1565030"/>
            <a:ext cx="6047284" cy="2066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E7E928-1675-074A-B9A4-4C2505A0752A}"/>
              </a:ext>
            </a:extLst>
          </p:cNvPr>
          <p:cNvSpPr txBox="1"/>
          <p:nvPr/>
        </p:nvSpPr>
        <p:spPr>
          <a:xfrm>
            <a:off x="9944098" y="3677278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Salinity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AC6625-D6AD-A346-8945-3C63C75E201F}"/>
              </a:ext>
            </a:extLst>
          </p:cNvPr>
          <p:cNvSpPr txBox="1"/>
          <p:nvPr/>
        </p:nvSpPr>
        <p:spPr>
          <a:xfrm>
            <a:off x="6993659" y="3677279"/>
            <a:ext cx="1485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Salinity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34086-DCDE-3843-8DD2-3636D5ECA870}"/>
              </a:ext>
            </a:extLst>
          </p:cNvPr>
          <p:cNvSpPr txBox="1"/>
          <p:nvPr/>
        </p:nvSpPr>
        <p:spPr>
          <a:xfrm>
            <a:off x="6993659" y="1118863"/>
            <a:ext cx="44363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How good is linear interpolation?</a:t>
            </a:r>
          </a:p>
        </p:txBody>
      </p:sp>
    </p:spTree>
    <p:extLst>
      <p:ext uri="{BB962C8B-B14F-4D97-AF65-F5344CB8AC3E}">
        <p14:creationId xmlns:p14="http://schemas.microsoft.com/office/powerpoint/2010/main" val="410336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6085C8-FD7F-9A44-B90A-9FFE3E2CFABB}"/>
              </a:ext>
            </a:extLst>
          </p:cNvPr>
          <p:cNvSpPr txBox="1">
            <a:spLocks/>
          </p:cNvSpPr>
          <p:nvPr/>
        </p:nvSpPr>
        <p:spPr>
          <a:xfrm>
            <a:off x="0" y="-17585"/>
            <a:ext cx="12171985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cap="small" dirty="0">
                <a:latin typeface="Helvetica" pitchFamily="2" charset="0"/>
              </a:rPr>
              <a:t>Hydrography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FDB20A-CF9E-9741-A71C-A4009B7AF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9" t="9744" r="9963" b="8974"/>
          <a:stretch/>
        </p:blipFill>
        <p:spPr>
          <a:xfrm>
            <a:off x="1333501" y="691074"/>
            <a:ext cx="9394543" cy="5938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A7A0B-2E6C-9E4F-B117-CFD5B6DEC972}"/>
              </a:ext>
            </a:extLst>
          </p:cNvPr>
          <p:cNvSpPr txBox="1"/>
          <p:nvPr/>
        </p:nvSpPr>
        <p:spPr>
          <a:xfrm>
            <a:off x="211015" y="954843"/>
            <a:ext cx="117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LSA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0F032-FAD9-9A45-B905-F94002094132}"/>
              </a:ext>
            </a:extLst>
          </p:cNvPr>
          <p:cNvSpPr txBox="1"/>
          <p:nvPr/>
        </p:nvSpPr>
        <p:spPr>
          <a:xfrm>
            <a:off x="214697" y="2191088"/>
            <a:ext cx="117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LSB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7A774-51C3-B34A-995D-94066484FE35}"/>
              </a:ext>
            </a:extLst>
          </p:cNvPr>
          <p:cNvSpPr txBox="1"/>
          <p:nvPr/>
        </p:nvSpPr>
        <p:spPr>
          <a:xfrm>
            <a:off x="214697" y="3348040"/>
            <a:ext cx="117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LS1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D1F95-EF71-BF4C-A78B-99FE03F7E49F}"/>
              </a:ext>
            </a:extLst>
          </p:cNvPr>
          <p:cNvSpPr txBox="1"/>
          <p:nvPr/>
        </p:nvSpPr>
        <p:spPr>
          <a:xfrm>
            <a:off x="259373" y="4531869"/>
            <a:ext cx="117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LS2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5D6C2-5EA6-B847-9D02-ACD71713EA7C}"/>
              </a:ext>
            </a:extLst>
          </p:cNvPr>
          <p:cNvSpPr txBox="1"/>
          <p:nvPr/>
        </p:nvSpPr>
        <p:spPr>
          <a:xfrm>
            <a:off x="259373" y="5697812"/>
            <a:ext cx="117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LS3</a:t>
            </a:r>
          </a:p>
        </p:txBody>
      </p:sp>
    </p:spTree>
    <p:extLst>
      <p:ext uri="{BB962C8B-B14F-4D97-AF65-F5344CB8AC3E}">
        <p14:creationId xmlns:p14="http://schemas.microsoft.com/office/powerpoint/2010/main" val="344277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6085C8-FD7F-9A44-B90A-9FFE3E2CFABB}"/>
              </a:ext>
            </a:extLst>
          </p:cNvPr>
          <p:cNvSpPr txBox="1">
            <a:spLocks/>
          </p:cNvSpPr>
          <p:nvPr/>
        </p:nvSpPr>
        <p:spPr>
          <a:xfrm>
            <a:off x="0" y="-17585"/>
            <a:ext cx="12171985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cap="small" dirty="0">
                <a:latin typeface="Helvetica" pitchFamily="2" charset="0"/>
              </a:rPr>
              <a:t>Hydrography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2E7EE-F2A3-524B-907F-5FA28108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0972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6085C8-FD7F-9A44-B90A-9FFE3E2CFABB}"/>
              </a:ext>
            </a:extLst>
          </p:cNvPr>
          <p:cNvSpPr txBox="1">
            <a:spLocks/>
          </p:cNvSpPr>
          <p:nvPr/>
        </p:nvSpPr>
        <p:spPr>
          <a:xfrm>
            <a:off x="0" y="-17585"/>
            <a:ext cx="12171985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cap="small" dirty="0">
                <a:latin typeface="Helvetica" pitchFamily="2" charset="0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58DC5-25CC-7441-83A1-9F36D1413B1B}"/>
              </a:ext>
            </a:extLst>
          </p:cNvPr>
          <p:cNvSpPr txBox="1"/>
          <p:nvPr/>
        </p:nvSpPr>
        <p:spPr>
          <a:xfrm>
            <a:off x="237393" y="1366966"/>
            <a:ext cx="51786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Methods questions</a:t>
            </a:r>
            <a:r>
              <a:rPr lang="en-US" dirty="0">
                <a:latin typeface="Helvetica" pitchFamily="2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How should I interpolate the salinity data to the surface?</a:t>
            </a:r>
          </a:p>
          <a:p>
            <a:pPr marL="342900" indent="-342900"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Can we fill in LSA and LSB for 2014-2018 to bracket the WGCC for 6 years?</a:t>
            </a:r>
          </a:p>
          <a:p>
            <a:pPr marL="342900" indent="-342900"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Helvetica" pitchFamily="2" charset="0"/>
            </a:endParaRPr>
          </a:p>
          <a:p>
            <a:r>
              <a:rPr lang="en-US" u="sng" dirty="0">
                <a:latin typeface="Helvetica" pitchFamily="2" charset="0"/>
              </a:rPr>
              <a:t>Science questions</a:t>
            </a:r>
            <a:r>
              <a:rPr lang="en-US" dirty="0">
                <a:latin typeface="Helvetica" pitchFamily="2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What drives variability in the WGCC?</a:t>
            </a:r>
          </a:p>
          <a:p>
            <a:pPr marL="342900" indent="-342900"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How much of the fresh water in the EGCC makes it to the WGCC? </a:t>
            </a:r>
          </a:p>
          <a:p>
            <a:pPr marL="342900" indent="-342900">
              <a:buAutoNum type="arabicPeriod"/>
            </a:pPr>
            <a:endParaRPr lang="en-US" dirty="0">
              <a:latin typeface="Helvetica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Helvetica" pitchFamily="2" charset="0"/>
              </a:rPr>
              <a:t>What is the downstream fate of the WGCC?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9B078-0F19-404C-9E0B-D14DAC43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45" y="1480974"/>
            <a:ext cx="6674355" cy="40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93DB6-DF44-AD4E-88A3-9EEC18881868}"/>
              </a:ext>
            </a:extLst>
          </p:cNvPr>
          <p:cNvSpPr/>
          <p:nvPr/>
        </p:nvSpPr>
        <p:spPr>
          <a:xfrm>
            <a:off x="1578759" y="319620"/>
            <a:ext cx="5169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dirty="0">
                <a:latin typeface="Helvetica" pitchFamily="2" charset="0"/>
              </a:rPr>
              <a:t>Coastal Current Salinity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087199-8459-0247-ACB2-7AA379E43077}"/>
              </a:ext>
            </a:extLst>
          </p:cNvPr>
          <p:cNvGrpSpPr/>
          <p:nvPr/>
        </p:nvGrpSpPr>
        <p:grpSpPr>
          <a:xfrm>
            <a:off x="159431" y="958362"/>
            <a:ext cx="8166884" cy="5331413"/>
            <a:chOff x="-23137" y="0"/>
            <a:chExt cx="9510949" cy="62721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30012C-BC5B-424A-A5EB-8A7DB596E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9" t="3264" r="4899" b="49333"/>
            <a:stretch/>
          </p:blipFill>
          <p:spPr>
            <a:xfrm>
              <a:off x="-23137" y="0"/>
              <a:ext cx="9510949" cy="6272192"/>
            </a:xfrm>
            <a:prstGeom prst="rect">
              <a:avLst/>
            </a:prstGeom>
          </p:spPr>
        </p:pic>
        <p:sp>
          <p:nvSpPr>
            <p:cNvPr id="3" name="Left Arrow 2">
              <a:extLst>
                <a:ext uri="{FF2B5EF4-FFF2-40B4-BE49-F238E27FC236}">
                  <a16:creationId xmlns:a16="http://schemas.microsoft.com/office/drawing/2014/main" id="{012B8D56-DA1A-F843-81EF-CC02E9E2E0FF}"/>
                </a:ext>
              </a:extLst>
            </p:cNvPr>
            <p:cNvSpPr/>
            <p:nvPr/>
          </p:nvSpPr>
          <p:spPr>
            <a:xfrm rot="20201173">
              <a:off x="2939303" y="3302511"/>
              <a:ext cx="1735386" cy="1852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F004-6CC6-8746-9430-0580D592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038" y="36876"/>
            <a:ext cx="5377962" cy="1825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C95DE3-1876-8042-9EC8-86DD7FF3A4AC}"/>
              </a:ext>
            </a:extLst>
          </p:cNvPr>
          <p:cNvCxnSpPr/>
          <p:nvPr/>
        </p:nvCxnSpPr>
        <p:spPr>
          <a:xfrm>
            <a:off x="4440115" y="3121269"/>
            <a:ext cx="597877" cy="0"/>
          </a:xfrm>
          <a:prstGeom prst="line">
            <a:avLst/>
          </a:prstGeom>
          <a:ln w="76200">
            <a:solidFill>
              <a:srgbClr val="00E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7EDACA-2020-8442-90AB-CDCE20ACA50F}"/>
              </a:ext>
            </a:extLst>
          </p:cNvPr>
          <p:cNvSpPr txBox="1"/>
          <p:nvPr/>
        </p:nvSpPr>
        <p:spPr>
          <a:xfrm>
            <a:off x="9873761" y="1703668"/>
            <a:ext cx="2180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Håvik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A7A27C-12EC-A34C-B86F-539CD4DC7AB4}"/>
              </a:ext>
            </a:extLst>
          </p:cNvPr>
          <p:cNvCxnSpPr>
            <a:cxnSpLocks/>
          </p:cNvCxnSpPr>
          <p:nvPr/>
        </p:nvCxnSpPr>
        <p:spPr>
          <a:xfrm>
            <a:off x="2736921" y="4047505"/>
            <a:ext cx="276495" cy="520005"/>
          </a:xfrm>
          <a:prstGeom prst="line">
            <a:avLst/>
          </a:prstGeom>
          <a:ln w="76200">
            <a:solidFill>
              <a:srgbClr val="00E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63279B-3C52-314F-8015-BB8EF5B3CD3B}"/>
              </a:ext>
            </a:extLst>
          </p:cNvPr>
          <p:cNvCxnSpPr>
            <a:cxnSpLocks/>
          </p:cNvCxnSpPr>
          <p:nvPr/>
        </p:nvCxnSpPr>
        <p:spPr>
          <a:xfrm>
            <a:off x="890855" y="5658062"/>
            <a:ext cx="471855" cy="128954"/>
          </a:xfrm>
          <a:prstGeom prst="line">
            <a:avLst/>
          </a:prstGeom>
          <a:ln w="76200">
            <a:solidFill>
              <a:srgbClr val="00E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9970912-B960-F341-B38F-45178C59D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97" y="4363057"/>
            <a:ext cx="3853693" cy="2337908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5D3FEE5-D87A-1B43-AE54-702312965137}"/>
              </a:ext>
            </a:extLst>
          </p:cNvPr>
          <p:cNvSpPr txBox="1">
            <a:spLocks/>
          </p:cNvSpPr>
          <p:nvPr/>
        </p:nvSpPr>
        <p:spPr>
          <a:xfrm>
            <a:off x="8962475" y="6594600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Bras et al., 2018</a:t>
            </a:r>
          </a:p>
        </p:txBody>
      </p:sp>
      <p:sp>
        <p:nvSpPr>
          <p:cNvPr id="31" name="Left Arrow 30">
            <a:extLst>
              <a:ext uri="{FF2B5EF4-FFF2-40B4-BE49-F238E27FC236}">
                <a16:creationId xmlns:a16="http://schemas.microsoft.com/office/drawing/2014/main" id="{5CFC4E19-7406-5641-B542-2C0D5C9B5444}"/>
              </a:ext>
            </a:extLst>
          </p:cNvPr>
          <p:cNvSpPr/>
          <p:nvPr/>
        </p:nvSpPr>
        <p:spPr>
          <a:xfrm rot="21393108">
            <a:off x="3245650" y="3890860"/>
            <a:ext cx="523619" cy="217177"/>
          </a:xfrm>
          <a:prstGeom prst="leftArrow">
            <a:avLst/>
          </a:prstGeom>
          <a:solidFill>
            <a:srgbClr val="F7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660701-D1DC-5F43-9EE8-B1C8E2E7F91C}"/>
              </a:ext>
            </a:extLst>
          </p:cNvPr>
          <p:cNvCxnSpPr/>
          <p:nvPr/>
        </p:nvCxnSpPr>
        <p:spPr>
          <a:xfrm flipV="1">
            <a:off x="5037992" y="1253447"/>
            <a:ext cx="1876516" cy="1852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FDF46D-F2BE-424E-942D-C69BFE8EA9A9}"/>
              </a:ext>
            </a:extLst>
          </p:cNvPr>
          <p:cNvCxnSpPr>
            <a:cxnSpLocks/>
          </p:cNvCxnSpPr>
          <p:nvPr/>
        </p:nvCxnSpPr>
        <p:spPr>
          <a:xfrm flipV="1">
            <a:off x="2951134" y="3075456"/>
            <a:ext cx="4110744" cy="1232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76572A-37BA-A94B-A472-C7F61F35D60E}"/>
              </a:ext>
            </a:extLst>
          </p:cNvPr>
          <p:cNvCxnSpPr>
            <a:cxnSpLocks/>
          </p:cNvCxnSpPr>
          <p:nvPr/>
        </p:nvCxnSpPr>
        <p:spPr>
          <a:xfrm flipV="1">
            <a:off x="1489753" y="5722539"/>
            <a:ext cx="5752444" cy="144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817E677-D503-2A47-950B-1BD69AEC7329}"/>
              </a:ext>
            </a:extLst>
          </p:cNvPr>
          <p:cNvSpPr txBox="1"/>
          <p:nvPr/>
        </p:nvSpPr>
        <p:spPr>
          <a:xfrm>
            <a:off x="7108039" y="458119"/>
            <a:ext cx="121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" pitchFamily="2" charset="0"/>
              </a:rPr>
              <a:t>“Freshwater wedge”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5EBE86-C066-564A-9A30-7C2A718609E5}"/>
              </a:ext>
            </a:extLst>
          </p:cNvPr>
          <p:cNvSpPr txBox="1"/>
          <p:nvPr/>
        </p:nvSpPr>
        <p:spPr>
          <a:xfrm>
            <a:off x="7522416" y="4567510"/>
            <a:ext cx="121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“Freshwater wedge”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B669905-B096-B74F-9CA1-B726DEE24D99}"/>
              </a:ext>
            </a:extLst>
          </p:cNvPr>
          <p:cNvSpPr txBox="1">
            <a:spLocks/>
          </p:cNvSpPr>
          <p:nvPr/>
        </p:nvSpPr>
        <p:spPr>
          <a:xfrm>
            <a:off x="311753" y="6335588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Foukal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B1112A7-7723-4547-89FF-B945C9B81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19" y="2043379"/>
            <a:ext cx="5052066" cy="207264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5289A8D-3EF5-9D44-9E6B-0BF82A021C00}"/>
              </a:ext>
            </a:extLst>
          </p:cNvPr>
          <p:cNvSpPr txBox="1"/>
          <p:nvPr/>
        </p:nvSpPr>
        <p:spPr>
          <a:xfrm>
            <a:off x="7307793" y="2868855"/>
            <a:ext cx="121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" pitchFamily="2" charset="0"/>
              </a:rPr>
              <a:t>“Freshwater wedge”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61800-A50A-A042-8A5C-C65C7E9C7191}"/>
              </a:ext>
            </a:extLst>
          </p:cNvPr>
          <p:cNvSpPr txBox="1">
            <a:spLocks/>
          </p:cNvSpPr>
          <p:nvPr/>
        </p:nvSpPr>
        <p:spPr>
          <a:xfrm>
            <a:off x="8872576" y="3993898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Foukal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18639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61800-A50A-A042-8A5C-C65C7E9C7191}"/>
              </a:ext>
            </a:extLst>
          </p:cNvPr>
          <p:cNvSpPr txBox="1">
            <a:spLocks/>
          </p:cNvSpPr>
          <p:nvPr/>
        </p:nvSpPr>
        <p:spPr>
          <a:xfrm>
            <a:off x="8459822" y="4041429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Lin et al.,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993DB6-DF44-AD4E-88A3-9EEC18881868}"/>
              </a:ext>
            </a:extLst>
          </p:cNvPr>
          <p:cNvSpPr/>
          <p:nvPr/>
        </p:nvSpPr>
        <p:spPr>
          <a:xfrm>
            <a:off x="3050931" y="403503"/>
            <a:ext cx="6207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Coastal Current Volume Transport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A12C6C-F11E-0549-BB69-D62AE01F4685}"/>
              </a:ext>
            </a:extLst>
          </p:cNvPr>
          <p:cNvGrpSpPr>
            <a:grpSpLocks noChangeAspect="1"/>
          </p:cNvGrpSpPr>
          <p:nvPr/>
        </p:nvGrpSpPr>
        <p:grpSpPr>
          <a:xfrm>
            <a:off x="179465" y="2623675"/>
            <a:ext cx="5742932" cy="3749040"/>
            <a:chOff x="-23137" y="0"/>
            <a:chExt cx="9510949" cy="62721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2F4493-D2B2-184F-B178-025EDB2B2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9" t="3264" r="4899" b="49333"/>
            <a:stretch/>
          </p:blipFill>
          <p:spPr>
            <a:xfrm>
              <a:off x="-23137" y="0"/>
              <a:ext cx="9510949" cy="6272192"/>
            </a:xfrm>
            <a:prstGeom prst="rect">
              <a:avLst/>
            </a:prstGeom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8C829DDE-539F-7146-92DA-CD602F463D2B}"/>
                </a:ext>
              </a:extLst>
            </p:cNvPr>
            <p:cNvSpPr/>
            <p:nvPr/>
          </p:nvSpPr>
          <p:spPr>
            <a:xfrm rot="20201173">
              <a:off x="2939303" y="3302511"/>
              <a:ext cx="1735386" cy="1852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59AF71C-F682-364B-B11A-585B1E0E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50" y="1029427"/>
            <a:ext cx="6378357" cy="3012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C710-2FAA-FF46-815B-359A19283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054" y="4394830"/>
            <a:ext cx="2514600" cy="1397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A5B9DA-D199-624E-83F2-2CC9B2CD6672}"/>
              </a:ext>
            </a:extLst>
          </p:cNvPr>
          <p:cNvSpPr txBox="1">
            <a:spLocks/>
          </p:cNvSpPr>
          <p:nvPr/>
        </p:nvSpPr>
        <p:spPr>
          <a:xfrm>
            <a:off x="8035485" y="5547948"/>
            <a:ext cx="1354705" cy="158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Lin et al., 2018</a:t>
            </a:r>
          </a:p>
        </p:txBody>
      </p:sp>
    </p:spTree>
    <p:extLst>
      <p:ext uri="{BB962C8B-B14F-4D97-AF65-F5344CB8AC3E}">
        <p14:creationId xmlns:p14="http://schemas.microsoft.com/office/powerpoint/2010/main" val="41502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61800-A50A-A042-8A5C-C65C7E9C7191}"/>
              </a:ext>
            </a:extLst>
          </p:cNvPr>
          <p:cNvSpPr txBox="1">
            <a:spLocks/>
          </p:cNvSpPr>
          <p:nvPr/>
        </p:nvSpPr>
        <p:spPr>
          <a:xfrm>
            <a:off x="8459822" y="4041429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i="1" dirty="0">
                <a:latin typeface="+mj-lt"/>
              </a:rPr>
              <a:t>Lin et al.,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993DB6-DF44-AD4E-88A3-9EEC18881868}"/>
              </a:ext>
            </a:extLst>
          </p:cNvPr>
          <p:cNvSpPr/>
          <p:nvPr/>
        </p:nvSpPr>
        <p:spPr>
          <a:xfrm>
            <a:off x="3050931" y="403503"/>
            <a:ext cx="6207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Coastal Current Volume Transport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A12C6C-F11E-0549-BB69-D62AE01F4685}"/>
              </a:ext>
            </a:extLst>
          </p:cNvPr>
          <p:cNvGrpSpPr>
            <a:grpSpLocks noChangeAspect="1"/>
          </p:cNvGrpSpPr>
          <p:nvPr/>
        </p:nvGrpSpPr>
        <p:grpSpPr>
          <a:xfrm>
            <a:off x="179465" y="2623675"/>
            <a:ext cx="5742932" cy="3749040"/>
            <a:chOff x="-23137" y="0"/>
            <a:chExt cx="9510949" cy="62721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2F4493-D2B2-184F-B178-025EDB2B2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9" t="3264" r="4899" b="49333"/>
            <a:stretch/>
          </p:blipFill>
          <p:spPr>
            <a:xfrm>
              <a:off x="-23137" y="0"/>
              <a:ext cx="9510949" cy="6272192"/>
            </a:xfrm>
            <a:prstGeom prst="rect">
              <a:avLst/>
            </a:prstGeom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8C829DDE-539F-7146-92DA-CD602F463D2B}"/>
                </a:ext>
              </a:extLst>
            </p:cNvPr>
            <p:cNvSpPr/>
            <p:nvPr/>
          </p:nvSpPr>
          <p:spPr>
            <a:xfrm rot="20201173">
              <a:off x="2939303" y="3302511"/>
              <a:ext cx="1735386" cy="1852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59AF71C-F682-364B-B11A-585B1E0E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50" y="1029427"/>
            <a:ext cx="6378357" cy="3012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C710-2FAA-FF46-815B-359A19283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054" y="4394830"/>
            <a:ext cx="2514600" cy="139700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687A38F9-5827-6F46-AB8A-58DC409D4AC5}"/>
              </a:ext>
            </a:extLst>
          </p:cNvPr>
          <p:cNvSpPr/>
          <p:nvPr/>
        </p:nvSpPr>
        <p:spPr>
          <a:xfrm>
            <a:off x="6045489" y="2060187"/>
            <a:ext cx="232218" cy="234606"/>
          </a:xfrm>
          <a:prstGeom prst="triangle">
            <a:avLst/>
          </a:prstGeom>
          <a:solidFill>
            <a:srgbClr val="00E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547185-6E32-3F47-9745-F2E9C605429F}"/>
              </a:ext>
            </a:extLst>
          </p:cNvPr>
          <p:cNvSpPr/>
          <p:nvPr/>
        </p:nvSpPr>
        <p:spPr>
          <a:xfrm>
            <a:off x="4919341" y="2623675"/>
            <a:ext cx="232218" cy="234606"/>
          </a:xfrm>
          <a:prstGeom prst="triangle">
            <a:avLst/>
          </a:prstGeom>
          <a:solidFill>
            <a:srgbClr val="00E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4DA002A1-2F63-E942-836D-F45D47D2DD1A}"/>
              </a:ext>
            </a:extLst>
          </p:cNvPr>
          <p:cNvSpPr/>
          <p:nvPr/>
        </p:nvSpPr>
        <p:spPr>
          <a:xfrm>
            <a:off x="11477161" y="2418125"/>
            <a:ext cx="232218" cy="23460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89C776A1-5CB2-6142-A53A-72F5271D47A5}"/>
              </a:ext>
            </a:extLst>
          </p:cNvPr>
          <p:cNvSpPr/>
          <p:nvPr/>
        </p:nvSpPr>
        <p:spPr>
          <a:xfrm>
            <a:off x="10857812" y="2418125"/>
            <a:ext cx="232218" cy="23460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3F0144A7-DDFF-C446-90F4-98C9FF58226B}"/>
              </a:ext>
            </a:extLst>
          </p:cNvPr>
          <p:cNvSpPr/>
          <p:nvPr/>
        </p:nvSpPr>
        <p:spPr>
          <a:xfrm>
            <a:off x="7683786" y="5807541"/>
            <a:ext cx="232218" cy="234606"/>
          </a:xfrm>
          <a:prstGeom prst="triangle">
            <a:avLst/>
          </a:prstGeom>
          <a:solidFill>
            <a:srgbClr val="00E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A5B9DA-D199-624E-83F2-2CC9B2CD6672}"/>
              </a:ext>
            </a:extLst>
          </p:cNvPr>
          <p:cNvSpPr txBox="1">
            <a:spLocks/>
          </p:cNvSpPr>
          <p:nvPr/>
        </p:nvSpPr>
        <p:spPr>
          <a:xfrm>
            <a:off x="8035485" y="5547948"/>
            <a:ext cx="1354705" cy="158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Lin et al., 2018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6EEF2E-4A92-AC43-B9DC-9C69AFC351DE}"/>
              </a:ext>
            </a:extLst>
          </p:cNvPr>
          <p:cNvSpPr txBox="1">
            <a:spLocks/>
          </p:cNvSpPr>
          <p:nvPr/>
        </p:nvSpPr>
        <p:spPr>
          <a:xfrm>
            <a:off x="8035482" y="5845714"/>
            <a:ext cx="1641914" cy="1964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Helvetica" pitchFamily="2" charset="0"/>
              </a:rPr>
              <a:t>Foukal</a:t>
            </a:r>
            <a:r>
              <a:rPr lang="en-US" sz="1200" dirty="0">
                <a:latin typeface="Helvetica" pitchFamily="2" charset="0"/>
              </a:rPr>
              <a:t> et al., 2020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75F71D1-5702-F146-A705-C59729919773}"/>
              </a:ext>
            </a:extLst>
          </p:cNvPr>
          <p:cNvSpPr/>
          <p:nvPr/>
        </p:nvSpPr>
        <p:spPr>
          <a:xfrm>
            <a:off x="7683789" y="6097416"/>
            <a:ext cx="232218" cy="234606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8C52E45-2FC5-124F-844E-AFE15FB51670}"/>
              </a:ext>
            </a:extLst>
          </p:cNvPr>
          <p:cNvSpPr txBox="1">
            <a:spLocks/>
          </p:cNvSpPr>
          <p:nvPr/>
        </p:nvSpPr>
        <p:spPr>
          <a:xfrm>
            <a:off x="8035485" y="6097416"/>
            <a:ext cx="1641914" cy="1964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Le Bras et al., 2018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A8D74385-59E0-104D-91E6-CB83D409F369}"/>
              </a:ext>
            </a:extLst>
          </p:cNvPr>
          <p:cNvSpPr/>
          <p:nvPr/>
        </p:nvSpPr>
        <p:spPr>
          <a:xfrm>
            <a:off x="7692414" y="6372715"/>
            <a:ext cx="232218" cy="23460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7AF4039-7A05-C343-B349-7EC108030954}"/>
              </a:ext>
            </a:extLst>
          </p:cNvPr>
          <p:cNvSpPr txBox="1">
            <a:spLocks/>
          </p:cNvSpPr>
          <p:nvPr/>
        </p:nvSpPr>
        <p:spPr>
          <a:xfrm>
            <a:off x="8035485" y="6426948"/>
            <a:ext cx="1641914" cy="1964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" pitchFamily="2" charset="0"/>
              </a:rPr>
              <a:t>This study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86C559-073D-B349-9A81-8278F1A26B2A}"/>
              </a:ext>
            </a:extLst>
          </p:cNvPr>
          <p:cNvSpPr txBox="1">
            <a:spLocks/>
          </p:cNvSpPr>
          <p:nvPr/>
        </p:nvSpPr>
        <p:spPr>
          <a:xfrm>
            <a:off x="4780996" y="3494844"/>
            <a:ext cx="916424" cy="4001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Helvetica" pitchFamily="2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52033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B78BC9-77C4-674E-8CCB-92C8234D2C8A}"/>
              </a:ext>
            </a:extLst>
          </p:cNvPr>
          <p:cNvSpPr/>
          <p:nvPr/>
        </p:nvSpPr>
        <p:spPr>
          <a:xfrm>
            <a:off x="838736" y="836989"/>
            <a:ext cx="4596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Palatino Linotype" panose="02040502050505030304" pitchFamily="18" charset="0"/>
              </a:rPr>
              <a:t>IABP trajectories inshore of 500 m isobath between 75-80°N (n=92)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D82365-5450-2C46-A3B6-27323881F608}"/>
              </a:ext>
            </a:extLst>
          </p:cNvPr>
          <p:cNvSpPr txBox="1">
            <a:spLocks/>
          </p:cNvSpPr>
          <p:nvPr/>
        </p:nvSpPr>
        <p:spPr>
          <a:xfrm>
            <a:off x="0" y="-17585"/>
            <a:ext cx="12171985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cap="small" dirty="0">
                <a:latin typeface="Helvetica" pitchFamily="2" charset="0"/>
              </a:rPr>
              <a:t>North-South Connectivity of the East Greenland Coastal Current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242057-8C39-2242-B356-CFDCC4CFDC9B}"/>
              </a:ext>
            </a:extLst>
          </p:cNvPr>
          <p:cNvSpPr txBox="1">
            <a:spLocks/>
          </p:cNvSpPr>
          <p:nvPr/>
        </p:nvSpPr>
        <p:spPr>
          <a:xfrm>
            <a:off x="8950640" y="6437331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i="1" dirty="0" err="1">
                <a:latin typeface="+mj-lt"/>
              </a:rPr>
              <a:t>Foukal</a:t>
            </a:r>
            <a:r>
              <a:rPr lang="en-US" sz="1200" i="1" dirty="0">
                <a:latin typeface="+mj-lt"/>
              </a:rPr>
              <a:t> et al.,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95804-272C-0E48-AF5C-68B34173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065" y="1475487"/>
            <a:ext cx="6217920" cy="533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4527A-A10E-B24A-A45D-5F7C5983B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" y="1475485"/>
            <a:ext cx="6217920" cy="53427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A890CE-5D96-0F49-A75F-4D8225B6D1CC}"/>
              </a:ext>
            </a:extLst>
          </p:cNvPr>
          <p:cNvSpPr/>
          <p:nvPr/>
        </p:nvSpPr>
        <p:spPr>
          <a:xfrm>
            <a:off x="6959197" y="836988"/>
            <a:ext cx="4596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Palatino Linotype" panose="02040502050505030304" pitchFamily="18" charset="0"/>
              </a:rPr>
              <a:t>IABP trajectories offshore of 500 m isobath between 75-80°N (n=59)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29B06A-BC55-8443-B200-24249841B72C}"/>
              </a:ext>
            </a:extLst>
          </p:cNvPr>
          <p:cNvSpPr txBox="1">
            <a:spLocks/>
          </p:cNvSpPr>
          <p:nvPr/>
        </p:nvSpPr>
        <p:spPr>
          <a:xfrm>
            <a:off x="8823760" y="6504599"/>
            <a:ext cx="3070094" cy="3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i="1" dirty="0" err="1">
                <a:latin typeface="+mj-lt"/>
              </a:rPr>
              <a:t>Foukal</a:t>
            </a:r>
            <a:r>
              <a:rPr lang="en-US" sz="1200" i="1" dirty="0">
                <a:latin typeface="+mj-lt"/>
              </a:rPr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375006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F3047A-1C06-6241-B8D7-1742EB21869D}"/>
              </a:ext>
            </a:extLst>
          </p:cNvPr>
          <p:cNvSpPr txBox="1">
            <a:spLocks/>
          </p:cNvSpPr>
          <p:nvPr/>
        </p:nvSpPr>
        <p:spPr>
          <a:xfrm>
            <a:off x="0" y="123091"/>
            <a:ext cx="9003322" cy="292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cap="small" dirty="0">
                <a:latin typeface="Helvetica" pitchFamily="2" charset="0"/>
              </a:rPr>
              <a:t>Connectivity of the coastal current at Cape Farewell</a:t>
            </a:r>
          </a:p>
          <a:p>
            <a:pPr algn="ctr"/>
            <a:endParaRPr lang="en-US" sz="2200" b="1" cap="small" dirty="0">
              <a:latin typeface="Helvetica" pitchFamily="2" charset="0"/>
            </a:endParaRPr>
          </a:p>
          <a:p>
            <a:pPr algn="ctr"/>
            <a:endParaRPr lang="en-US" sz="2200" b="1" cap="small" dirty="0">
              <a:latin typeface="Helvetica" pitchFamily="2" charset="0"/>
            </a:endParaRPr>
          </a:p>
          <a:p>
            <a:pPr algn="ctr"/>
            <a:r>
              <a:rPr lang="en-US" sz="2200" b="1" cap="small" dirty="0" err="1">
                <a:latin typeface="Helvetica" pitchFamily="2" charset="0"/>
                <a:hlinkClick r:id="rId2"/>
              </a:rPr>
              <a:t>Meltwater.whoi.edu</a:t>
            </a:r>
            <a:endParaRPr lang="en-US" sz="2200" b="1" cap="small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3721A-39B5-6540-BAF2-19C2722C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225"/>
            <a:ext cx="4746359" cy="4377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7E1AD-4CFE-584C-ADCA-7C6A4FBC01C6}"/>
              </a:ext>
            </a:extLst>
          </p:cNvPr>
          <p:cNvSpPr txBox="1"/>
          <p:nvPr/>
        </p:nvSpPr>
        <p:spPr>
          <a:xfrm>
            <a:off x="799162" y="766896"/>
            <a:ext cx="3303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Helvetica" pitchFamily="2" charset="0"/>
              </a:rPr>
              <a:t>Time-mean velocity vectors </a:t>
            </a:r>
            <a:r>
              <a:rPr lang="en-US" sz="1400" b="1" dirty="0">
                <a:latin typeface="Helvetica" pitchFamily="2" charset="0"/>
              </a:rPr>
              <a:t>(upper 100 m)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2014-2020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2018-2020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778F0B-F96C-7341-A21E-33E4EF08B487}"/>
              </a:ext>
            </a:extLst>
          </p:cNvPr>
          <p:cNvSpPr/>
          <p:nvPr/>
        </p:nvSpPr>
        <p:spPr>
          <a:xfrm>
            <a:off x="3077940" y="141172"/>
            <a:ext cx="573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OSNAP Labrador Sea Mooring Array</a:t>
            </a:r>
          </a:p>
        </p:txBody>
      </p:sp>
    </p:spTree>
    <p:extLst>
      <p:ext uri="{BB962C8B-B14F-4D97-AF65-F5344CB8AC3E}">
        <p14:creationId xmlns:p14="http://schemas.microsoft.com/office/powerpoint/2010/main" val="320133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3721A-39B5-6540-BAF2-19C2722C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225"/>
            <a:ext cx="4746359" cy="4377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7E1AD-4CFE-584C-ADCA-7C6A4FBC01C6}"/>
              </a:ext>
            </a:extLst>
          </p:cNvPr>
          <p:cNvSpPr txBox="1"/>
          <p:nvPr/>
        </p:nvSpPr>
        <p:spPr>
          <a:xfrm>
            <a:off x="799162" y="766896"/>
            <a:ext cx="3303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Helvetica" pitchFamily="2" charset="0"/>
              </a:rPr>
              <a:t>Time-mean velocity vectors </a:t>
            </a:r>
            <a:r>
              <a:rPr lang="en-US" sz="1400" b="1" dirty="0">
                <a:latin typeface="Helvetica" pitchFamily="2" charset="0"/>
              </a:rPr>
              <a:t>(upper 100 m)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2014-2020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2018-2020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0F542F-DBFB-894F-8737-A132D56D5AA9}"/>
              </a:ext>
            </a:extLst>
          </p:cNvPr>
          <p:cNvGrpSpPr/>
          <p:nvPr/>
        </p:nvGrpSpPr>
        <p:grpSpPr>
          <a:xfrm>
            <a:off x="4977971" y="1318491"/>
            <a:ext cx="7126106" cy="4233742"/>
            <a:chOff x="5065894" y="1697717"/>
            <a:chExt cx="7126106" cy="42337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CC9641-BCE9-614D-9FCD-808A6FF7E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358" b="52794"/>
            <a:stretch/>
          </p:blipFill>
          <p:spPr>
            <a:xfrm>
              <a:off x="5065894" y="1697717"/>
              <a:ext cx="7126106" cy="4233742"/>
            </a:xfrm>
            <a:prstGeom prst="rect">
              <a:avLst/>
            </a:prstGeom>
          </p:spPr>
        </p:pic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D907605F-0C71-7E45-A0BE-5F4A44AA2C2D}"/>
                </a:ext>
              </a:extLst>
            </p:cNvPr>
            <p:cNvSpPr/>
            <p:nvPr/>
          </p:nvSpPr>
          <p:spPr>
            <a:xfrm rot="10800000">
              <a:off x="8504747" y="3138854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280CA386-EEF9-7141-9370-E667B9682345}"/>
                </a:ext>
              </a:extLst>
            </p:cNvPr>
            <p:cNvSpPr/>
            <p:nvPr/>
          </p:nvSpPr>
          <p:spPr>
            <a:xfrm rot="10800000">
              <a:off x="9158308" y="2901462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C6874568-458C-EA41-BD5C-E26919FA2AE5}"/>
                </a:ext>
              </a:extLst>
            </p:cNvPr>
            <p:cNvSpPr/>
            <p:nvPr/>
          </p:nvSpPr>
          <p:spPr>
            <a:xfrm rot="10800000">
              <a:off x="9782562" y="2804746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239AE675-803D-0E43-BD72-2A087D7F5309}"/>
                </a:ext>
              </a:extLst>
            </p:cNvPr>
            <p:cNvSpPr/>
            <p:nvPr/>
          </p:nvSpPr>
          <p:spPr>
            <a:xfrm rot="10800000">
              <a:off x="10406816" y="2734408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D381F4E2-4EAE-1246-A98F-41BAA009F7FE}"/>
                </a:ext>
              </a:extLst>
            </p:cNvPr>
            <p:cNvSpPr/>
            <p:nvPr/>
          </p:nvSpPr>
          <p:spPr>
            <a:xfrm rot="10800000">
              <a:off x="10829020" y="2681653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17DC4B6-05F7-A846-A05E-A25217BF805A}"/>
                </a:ext>
              </a:extLst>
            </p:cNvPr>
            <p:cNvSpPr/>
            <p:nvPr/>
          </p:nvSpPr>
          <p:spPr>
            <a:xfrm rot="10800000">
              <a:off x="7657225" y="2637692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1DA7B7-1599-C742-AF8C-552FA1A5C973}"/>
                </a:ext>
              </a:extLst>
            </p:cNvPr>
            <p:cNvSpPr/>
            <p:nvPr/>
          </p:nvSpPr>
          <p:spPr>
            <a:xfrm rot="10800000">
              <a:off x="6706190" y="2954216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94808AD-F639-DB47-AC3B-0F6C59EEE566}"/>
                </a:ext>
              </a:extLst>
            </p:cNvPr>
            <p:cNvSpPr/>
            <p:nvPr/>
          </p:nvSpPr>
          <p:spPr>
            <a:xfrm rot="10800000">
              <a:off x="5636531" y="2611314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2E19A234-DFA1-2542-A536-B2F280CA4523}"/>
                </a:ext>
              </a:extLst>
            </p:cNvPr>
            <p:cNvSpPr/>
            <p:nvPr/>
          </p:nvSpPr>
          <p:spPr>
            <a:xfrm rot="10800000">
              <a:off x="9000047" y="4140376"/>
              <a:ext cx="158261" cy="19343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3DBC61-327B-CF4F-909A-FA31C9169EAE}"/>
                </a:ext>
              </a:extLst>
            </p:cNvPr>
            <p:cNvSpPr txBox="1"/>
            <p:nvPr/>
          </p:nvSpPr>
          <p:spPr>
            <a:xfrm>
              <a:off x="9161584" y="4088422"/>
              <a:ext cx="1345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Helvetica" pitchFamily="2" charset="0"/>
                </a:rPr>
                <a:t>ADCP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3F7869-3EB7-8D4F-AF01-7AB7ED7FB200}"/>
                </a:ext>
              </a:extLst>
            </p:cNvPr>
            <p:cNvSpPr txBox="1"/>
            <p:nvPr/>
          </p:nvSpPr>
          <p:spPr>
            <a:xfrm rot="16200000">
              <a:off x="11628344" y="2014240"/>
              <a:ext cx="72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Coast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CFB582-1D5F-974E-9DF4-A7D981A6DEF5}"/>
                </a:ext>
              </a:extLst>
            </p:cNvPr>
            <p:cNvSpPr txBox="1"/>
            <p:nvPr/>
          </p:nvSpPr>
          <p:spPr>
            <a:xfrm>
              <a:off x="6335378" y="3556465"/>
              <a:ext cx="10581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" pitchFamily="2" charset="0"/>
                </a:rPr>
                <a:t>Aquadops</a:t>
              </a:r>
              <a:endParaRPr lang="en-US" sz="14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E5F4AC8-B694-E748-8EDE-2905A383AC24}"/>
                </a:ext>
              </a:extLst>
            </p:cNvPr>
            <p:cNvCxnSpPr>
              <a:cxnSpLocks/>
            </p:cNvCxnSpPr>
            <p:nvPr/>
          </p:nvCxnSpPr>
          <p:spPr>
            <a:xfrm>
              <a:off x="7367147" y="3736730"/>
              <a:ext cx="263702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69C9A1-BAB9-5A47-AB7F-E511741CB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1696" y="3864242"/>
              <a:ext cx="79131" cy="22338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E7B809-E497-9D4D-ABB9-576FB652289E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5882712" y="3710354"/>
              <a:ext cx="452666" cy="2637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DFBDBFD-9184-A548-9553-75B64882A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87" t="19288" b="19428"/>
          <a:stretch/>
        </p:blipFill>
        <p:spPr>
          <a:xfrm rot="5400000">
            <a:off x="8425368" y="3534834"/>
            <a:ext cx="724264" cy="48629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7C3A27A-8185-8847-A3CF-FEC0E7D232EA}"/>
              </a:ext>
            </a:extLst>
          </p:cNvPr>
          <p:cNvSpPr txBox="1"/>
          <p:nvPr/>
        </p:nvSpPr>
        <p:spPr>
          <a:xfrm>
            <a:off x="5959617" y="741912"/>
            <a:ext cx="552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Hourly, 2 km horizontal x 25 m vertical resolution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996531-8DC4-994E-A266-D1C762441571}"/>
              </a:ext>
            </a:extLst>
          </p:cNvPr>
          <p:cNvSpPr/>
          <p:nvPr/>
        </p:nvSpPr>
        <p:spPr>
          <a:xfrm>
            <a:off x="10119946" y="1318491"/>
            <a:ext cx="931985" cy="130046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C6D94B-956A-F04C-98B0-7AAF38B1FCAB}"/>
              </a:ext>
            </a:extLst>
          </p:cNvPr>
          <p:cNvSpPr txBox="1"/>
          <p:nvPr/>
        </p:nvSpPr>
        <p:spPr>
          <a:xfrm>
            <a:off x="9847389" y="2618955"/>
            <a:ext cx="15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Helvetica" pitchFamily="2" charset="0"/>
              </a:rPr>
              <a:t>New in 2018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778F0B-F96C-7341-A21E-33E4EF08B487}"/>
              </a:ext>
            </a:extLst>
          </p:cNvPr>
          <p:cNvSpPr/>
          <p:nvPr/>
        </p:nvSpPr>
        <p:spPr>
          <a:xfrm>
            <a:off x="3077940" y="141172"/>
            <a:ext cx="573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OSNAP Labrador Sea Mooring Array</a:t>
            </a:r>
          </a:p>
        </p:txBody>
      </p:sp>
    </p:spTree>
    <p:extLst>
      <p:ext uri="{BB962C8B-B14F-4D97-AF65-F5344CB8AC3E}">
        <p14:creationId xmlns:p14="http://schemas.microsoft.com/office/powerpoint/2010/main" val="294824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672A06-C3BE-9E40-B50D-000B4F9D63B3}"/>
              </a:ext>
            </a:extLst>
          </p:cNvPr>
          <p:cNvSpPr/>
          <p:nvPr/>
        </p:nvSpPr>
        <p:spPr>
          <a:xfrm>
            <a:off x="3317261" y="141172"/>
            <a:ext cx="525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small" dirty="0">
                <a:latin typeface="Helvetica" pitchFamily="2" charset="0"/>
              </a:rPr>
              <a:t>Coastal Current velocity regimes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78F96-44BD-4C44-BF53-D4B18539B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18"/>
          <a:stretch/>
        </p:blipFill>
        <p:spPr>
          <a:xfrm>
            <a:off x="262852" y="510668"/>
            <a:ext cx="11666297" cy="6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380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Foukal</dc:creator>
  <cp:lastModifiedBy>Nicholas Foukal</cp:lastModifiedBy>
  <cp:revision>17</cp:revision>
  <dcterms:created xsi:type="dcterms:W3CDTF">2022-03-03T17:35:10Z</dcterms:created>
  <dcterms:modified xsi:type="dcterms:W3CDTF">2022-03-25T12:03:31Z</dcterms:modified>
</cp:coreProperties>
</file>