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70" r:id="rId4"/>
    <p:sldId id="271" r:id="rId5"/>
    <p:sldId id="258" r:id="rId6"/>
    <p:sldId id="266" r:id="rId7"/>
    <p:sldId id="267" r:id="rId8"/>
    <p:sldId id="259" r:id="rId9"/>
    <p:sldId id="272" r:id="rId10"/>
    <p:sldId id="260" r:id="rId11"/>
    <p:sldId id="273" r:id="rId12"/>
    <p:sldId id="274" r:id="rId13"/>
    <p:sldId id="261" r:id="rId14"/>
    <p:sldId id="275" r:id="rId15"/>
    <p:sldId id="276" r:id="rId16"/>
    <p:sldId id="278" r:id="rId17"/>
    <p:sldId id="277" r:id="rId18"/>
    <p:sldId id="263" r:id="rId19"/>
    <p:sldId id="279" r:id="rId20"/>
    <p:sldId id="264" r:id="rId21"/>
    <p:sldId id="265" r:id="rId22"/>
    <p:sldId id="281" r:id="rId23"/>
    <p:sldId id="269" r:id="rId24"/>
    <p:sldId id="282" r:id="rId2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14F4"/>
    <a:srgbClr val="FF7F00"/>
    <a:srgbClr val="1AA177"/>
    <a:srgbClr val="994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81" autoAdjust="0"/>
    <p:restoredTop sz="78658" autoAdjust="0"/>
  </p:normalViewPr>
  <p:slideViewPr>
    <p:cSldViewPr snapToGrid="0">
      <p:cViewPr varScale="1">
        <p:scale>
          <a:sx n="96" d="100"/>
          <a:sy n="96" d="100"/>
        </p:scale>
        <p:origin x="12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E63B7-DD9E-4E45-B590-0DC266F3A44B}" type="datetimeFigureOut">
              <a:rPr lang="nb-NO" smtClean="0"/>
              <a:t>24.03.2022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905D1-5835-4CA5-A289-21FA00398AA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5845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905D1-5835-4CA5-A289-21FA00398AA4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5578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905D1-5835-4CA5-A289-21FA00398AA4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8716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https://www.awi.de/en/science/climate-sciences/physical-oceanography/instruments/tiefsee-yoyo/bildserie-zum-aussetzen-der-jojo-verankerung.html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905D1-5835-4CA5-A289-21FA00398AA4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9024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905D1-5835-4CA5-A289-21FA00398AA4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7300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905D1-5835-4CA5-A289-21FA00398AA4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6474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Inflection</a:t>
            </a:r>
            <a:r>
              <a:rPr lang="nb-NO" dirty="0"/>
              <a:t> </a:t>
            </a:r>
            <a:r>
              <a:rPr lang="nb-NO" dirty="0" err="1"/>
              <a:t>point</a:t>
            </a:r>
            <a:r>
              <a:rPr lang="nb-NO" dirty="0"/>
              <a:t> – minimum in </a:t>
            </a:r>
            <a:r>
              <a:rPr lang="nb-NO" dirty="0" err="1"/>
              <a:t>second</a:t>
            </a:r>
            <a:r>
              <a:rPr lang="nb-NO" dirty="0"/>
              <a:t> derivative </a:t>
            </a:r>
            <a:r>
              <a:rPr lang="nb-NO" dirty="0" err="1"/>
              <a:t>of</a:t>
            </a:r>
            <a:r>
              <a:rPr lang="nb-NO" dirty="0"/>
              <a:t> 30-day </a:t>
            </a:r>
            <a:r>
              <a:rPr lang="nb-NO" dirty="0" err="1"/>
              <a:t>running</a:t>
            </a:r>
            <a:r>
              <a:rPr lang="nb-NO" dirty="0"/>
              <a:t> </a:t>
            </a:r>
            <a:r>
              <a:rPr lang="nb-NO" dirty="0" err="1"/>
              <a:t>means</a:t>
            </a:r>
            <a:r>
              <a:rPr lang="nb-NO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905D1-5835-4CA5-A289-21FA00398AA4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1615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1CBC2-A073-4D00-9509-9A8864871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7021C7-9D7D-48AA-9BCF-215B53412A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0F9EE-9A2A-44E4-B5B7-6C269726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76FA-9A8D-4AC6-B8B0-C2B08080D2DE}" type="datetimeFigureOut">
              <a:rPr lang="nb-NO" smtClean="0"/>
              <a:t>24.03.2022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727D0-2BBE-4663-B2F1-5D551AFE8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6AB0B-3495-47BA-9F8E-2C878D0E6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A7067-F712-4B1B-AF1B-EB929233E7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4969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D71C8-7A76-4EBD-B21D-957447005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AE8377-936D-4ACF-8AD1-461E8CAB7C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CEE84-3B17-4200-A3D2-752297ADC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76FA-9A8D-4AC6-B8B0-C2B08080D2DE}" type="datetimeFigureOut">
              <a:rPr lang="nb-NO" smtClean="0"/>
              <a:t>24.03.2022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4DE90-F2EF-4B7B-B4F9-8552989DC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B9C90-DC6A-4C92-A12A-A0BEAA879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A7067-F712-4B1B-AF1B-EB929233E7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4371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1FF396-5F8D-4958-85E3-46CBCD473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D60B37-B55A-453A-9CAD-291AA9A300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BC743-9FF9-47A1-89A1-54093F4E0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76FA-9A8D-4AC6-B8B0-C2B08080D2DE}" type="datetimeFigureOut">
              <a:rPr lang="nb-NO" smtClean="0"/>
              <a:t>24.03.2022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65998-D8BD-48F4-8529-13F3D04FF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FF7C9-0B49-42C7-8DC4-39878D859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A7067-F712-4B1B-AF1B-EB929233E7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7634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07A38-E001-4328-A8F7-3EDB01FE6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D11C0-4416-40C5-AC88-E166B4548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B3122-0E04-490C-9D73-EF3C1353F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76FA-9A8D-4AC6-B8B0-C2B08080D2DE}" type="datetimeFigureOut">
              <a:rPr lang="nb-NO" smtClean="0"/>
              <a:t>24.03.2022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5A868-8507-4EF8-A080-387E93ACC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9DB15-6597-4F3F-9CD2-B0CC7989C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A7067-F712-4B1B-AF1B-EB929233E7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6792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38F7A-DFD9-4CE9-BE26-30C3C5794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893EF-9E19-42EF-B098-384849AAB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B3446-4519-48DC-A446-8083D696C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76FA-9A8D-4AC6-B8B0-C2B08080D2DE}" type="datetimeFigureOut">
              <a:rPr lang="nb-NO" smtClean="0"/>
              <a:t>24.03.2022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B6579-D786-491D-9A85-9AC337708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4BE59-F5B2-4885-96CB-3E1438E2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A7067-F712-4B1B-AF1B-EB929233E7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632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2DCBD-C181-4884-B698-780B84E53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BE2F1-CA51-44D7-8F98-2AD304490B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6A4CB4-5A59-4173-9C15-A0822DCAC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F0981B-F209-4218-8D91-8CD8CF20C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76FA-9A8D-4AC6-B8B0-C2B08080D2DE}" type="datetimeFigureOut">
              <a:rPr lang="nb-NO" smtClean="0"/>
              <a:t>24.03.2022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64490C-D828-49A2-A97D-1E0BD3DFC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C8377-F346-482F-833B-3F371F801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A7067-F712-4B1B-AF1B-EB929233E7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450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BC038-B7FB-4CF0-A2EC-BAC7E5387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A33F5-AD18-448F-ACA0-A27D75111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EAE5D2-4D3C-47C2-A2F8-01D37DA7C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328FD0-1708-45EF-B262-C1FC4C28AE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77F6A3-8F90-4972-834F-9DFD59485D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55491D-07FA-4AF5-905B-437D9F7F6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76FA-9A8D-4AC6-B8B0-C2B08080D2DE}" type="datetimeFigureOut">
              <a:rPr lang="nb-NO" smtClean="0"/>
              <a:t>24.03.2022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91E6B-E9AA-4771-88C5-EB72C2F5C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A262FC-99CA-4284-915B-6B994C2D2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A7067-F712-4B1B-AF1B-EB929233E7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188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94BA-B580-456D-B2FC-879890327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731A5C-84E1-40D4-9D34-15A4B793E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76FA-9A8D-4AC6-B8B0-C2B08080D2DE}" type="datetimeFigureOut">
              <a:rPr lang="nb-NO" smtClean="0"/>
              <a:t>24.03.2022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F02921-F958-44A0-B3B2-F2FEB08C9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121FD2-F2B1-45AA-A196-3E8C30B56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A7067-F712-4B1B-AF1B-EB929233E7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444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007FEE-5731-4AC4-9342-CCCE1CB5F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76FA-9A8D-4AC6-B8B0-C2B08080D2DE}" type="datetimeFigureOut">
              <a:rPr lang="nb-NO" smtClean="0"/>
              <a:t>24.03.2022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862B1B-41CA-44B2-B518-1E8298955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457C87-268B-49F1-9030-F94E0F88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A7067-F712-4B1B-AF1B-EB929233E7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258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7C3E4-F59E-418F-B83F-A5DC2F169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2AE81-0747-447D-8F0A-F77F1A39E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0014E6-0AB4-475F-BB5B-047B329E4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84D30-F992-41F9-83F0-D7766E81D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76FA-9A8D-4AC6-B8B0-C2B08080D2DE}" type="datetimeFigureOut">
              <a:rPr lang="nb-NO" smtClean="0"/>
              <a:t>24.03.2022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4B55DB-4525-45FC-9D17-9D4A3894A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88FC6F-AE0A-419B-9193-2B7C6DD0C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A7067-F712-4B1B-AF1B-EB929233E7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369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24A68-F907-4FAA-9091-0D597F455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EFFD1F-11E3-4F98-800B-A61DEB70F1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11E0D9-6251-4C63-8925-391E301EB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75FF9A-0133-40BD-B37E-1BA0D8AE8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76FA-9A8D-4AC6-B8B0-C2B08080D2DE}" type="datetimeFigureOut">
              <a:rPr lang="nb-NO" smtClean="0"/>
              <a:t>24.03.2022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76951E-0CD1-496A-B191-9882C69AC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742AA9-A877-471F-8AFE-725B12B38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A7067-F712-4B1B-AF1B-EB929233E7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7571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AD7407-6516-474E-B8E1-A5E5688CE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AF59E0-C2F9-414A-80A2-2D63909CB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723FA-6542-423E-9F55-F3FBFF76B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D76FA-9A8D-4AC6-B8B0-C2B08080D2DE}" type="datetimeFigureOut">
              <a:rPr lang="nb-NO" smtClean="0"/>
              <a:t>24.03.2022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F8165-FFDC-46A1-87A3-9C93440D5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1933F-4B03-4772-8093-0C93E1FA72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A7067-F712-4B1B-AF1B-EB929233E7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294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77A8D6CE-FE8D-41A4-A096-9DB8B2A11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286" y="1455573"/>
            <a:ext cx="6519163" cy="5274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11D771-471F-4354-957D-BB01E809C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6845"/>
            <a:ext cx="12192000" cy="989081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The impact of cold air outbreaks and lateral heat fluxes on dense water formation in the Greenland Sea from a ten-year moored record (1999-2009)</a:t>
            </a:r>
            <a:endParaRPr lang="nb-NO" sz="28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846927-A657-4A69-8332-52D4E6ED3C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190" y="1687890"/>
            <a:ext cx="2932772" cy="1929161"/>
          </a:xfrm>
        </p:spPr>
        <p:txBody>
          <a:bodyPr>
            <a:normAutofit/>
          </a:bodyPr>
          <a:lstStyle/>
          <a:p>
            <a:pPr algn="l"/>
            <a:r>
              <a:rPr lang="nb-NO" sz="1600" dirty="0"/>
              <a:t>Kristin Svingen</a:t>
            </a:r>
          </a:p>
          <a:p>
            <a:pPr algn="l"/>
            <a:r>
              <a:rPr lang="nb-NO" sz="1600" dirty="0"/>
              <a:t>Ailin Brakstad</a:t>
            </a:r>
          </a:p>
          <a:p>
            <a:pPr algn="l"/>
            <a:r>
              <a:rPr lang="nb-NO" sz="1600" dirty="0"/>
              <a:t>Kjetil Våge</a:t>
            </a:r>
          </a:p>
          <a:p>
            <a:pPr algn="l"/>
            <a:r>
              <a:rPr lang="nb-NO" sz="1600" dirty="0" err="1"/>
              <a:t>Wilken</a:t>
            </a:r>
            <a:r>
              <a:rPr lang="nb-NO" sz="1600" dirty="0"/>
              <a:t>-Jon von Appen</a:t>
            </a:r>
          </a:p>
          <a:p>
            <a:pPr algn="l"/>
            <a:r>
              <a:rPr lang="nb-NO" sz="1600" dirty="0"/>
              <a:t>Lukas Papritz</a:t>
            </a:r>
          </a:p>
        </p:txBody>
      </p:sp>
    </p:spTree>
    <p:extLst>
      <p:ext uri="{BB962C8B-B14F-4D97-AF65-F5344CB8AC3E}">
        <p14:creationId xmlns:p14="http://schemas.microsoft.com/office/powerpoint/2010/main" val="3515375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, scatter chart&#10;&#10;Description automatically generated">
            <a:extLst>
              <a:ext uri="{FF2B5EF4-FFF2-40B4-BE49-F238E27FC236}">
                <a16:creationId xmlns:a16="http://schemas.microsoft.com/office/drawing/2014/main" id="{2DC3C317-158D-4C4F-8290-54D3EB9965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81"/>
          <a:stretch/>
        </p:blipFill>
        <p:spPr>
          <a:xfrm>
            <a:off x="202053" y="1486895"/>
            <a:ext cx="7502761" cy="4197594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D3752E8-CC76-4DB7-A180-4F949F872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2642" y="135408"/>
            <a:ext cx="5606716" cy="627917"/>
          </a:xfrm>
        </p:spPr>
        <p:txBody>
          <a:bodyPr>
            <a:normAutofit/>
          </a:bodyPr>
          <a:lstStyle/>
          <a:p>
            <a:r>
              <a:rPr lang="nb-NO" sz="2800" dirty="0"/>
              <a:t>Mixed-</a:t>
            </a:r>
            <a:r>
              <a:rPr lang="nb-NO" sz="2800" dirty="0" err="1"/>
              <a:t>layer</a:t>
            </a:r>
            <a:r>
              <a:rPr lang="nb-NO" sz="2800" dirty="0"/>
              <a:t> </a:t>
            </a:r>
            <a:r>
              <a:rPr lang="nb-NO" sz="2800" dirty="0" err="1"/>
              <a:t>evolution</a:t>
            </a:r>
            <a:r>
              <a:rPr lang="nb-NO" sz="2800" dirty="0"/>
              <a:t> </a:t>
            </a:r>
            <a:r>
              <a:rPr lang="nb-NO" sz="2800" dirty="0" err="1"/>
              <a:t>through</a:t>
            </a:r>
            <a:r>
              <a:rPr lang="nb-NO" sz="2800" dirty="0"/>
              <a:t> </a:t>
            </a:r>
            <a:r>
              <a:rPr lang="nb-NO" sz="2800" dirty="0" err="1"/>
              <a:t>winter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307578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, scatter chart&#10;&#10;Description automatically generated">
            <a:extLst>
              <a:ext uri="{FF2B5EF4-FFF2-40B4-BE49-F238E27FC236}">
                <a16:creationId xmlns:a16="http://schemas.microsoft.com/office/drawing/2014/main" id="{2DC3C317-158D-4C4F-8290-54D3EB9965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53" y="1486895"/>
            <a:ext cx="11628826" cy="4197594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D3752E8-CC76-4DB7-A180-4F949F872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2642" y="135408"/>
            <a:ext cx="5606716" cy="627917"/>
          </a:xfrm>
        </p:spPr>
        <p:txBody>
          <a:bodyPr>
            <a:normAutofit/>
          </a:bodyPr>
          <a:lstStyle/>
          <a:p>
            <a:r>
              <a:rPr lang="nb-NO" sz="2800" dirty="0"/>
              <a:t>Mixed-</a:t>
            </a:r>
            <a:r>
              <a:rPr lang="nb-NO" sz="2800" dirty="0" err="1"/>
              <a:t>layer</a:t>
            </a:r>
            <a:r>
              <a:rPr lang="nb-NO" sz="2800" dirty="0"/>
              <a:t> </a:t>
            </a:r>
            <a:r>
              <a:rPr lang="nb-NO" sz="2800" dirty="0" err="1"/>
              <a:t>evolution</a:t>
            </a:r>
            <a:r>
              <a:rPr lang="nb-NO" sz="2800" dirty="0"/>
              <a:t> </a:t>
            </a:r>
            <a:r>
              <a:rPr lang="nb-NO" sz="2800" dirty="0" err="1"/>
              <a:t>through</a:t>
            </a:r>
            <a:r>
              <a:rPr lang="nb-NO" sz="2800" dirty="0"/>
              <a:t> </a:t>
            </a:r>
            <a:r>
              <a:rPr lang="nb-NO" sz="2800" dirty="0" err="1"/>
              <a:t>winter</a:t>
            </a:r>
            <a:endParaRPr lang="nb-NO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E993C9-7156-4EA4-8FB8-1B36F48CF0B0}"/>
              </a:ext>
            </a:extLst>
          </p:cNvPr>
          <p:cNvSpPr txBox="1"/>
          <p:nvPr/>
        </p:nvSpPr>
        <p:spPr>
          <a:xfrm>
            <a:off x="8602463" y="5553041"/>
            <a:ext cx="26729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err="1"/>
              <a:t>Mean</a:t>
            </a:r>
            <a:r>
              <a:rPr lang="nb-NO" sz="1400" dirty="0"/>
              <a:t> total </a:t>
            </a:r>
            <a:r>
              <a:rPr lang="nb-NO" sz="1400" dirty="0" err="1"/>
              <a:t>change</a:t>
            </a:r>
            <a:r>
              <a:rPr lang="nb-NO" sz="1400" dirty="0"/>
              <a:t> in </a:t>
            </a:r>
            <a:r>
              <a:rPr lang="nb-NO" sz="1400" dirty="0" err="1"/>
              <a:t>mixed-layer</a:t>
            </a:r>
            <a:r>
              <a:rPr lang="nb-NO" sz="1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err="1"/>
              <a:t>Temperature</a:t>
            </a:r>
            <a:r>
              <a:rPr lang="nb-NO" sz="1400" dirty="0"/>
              <a:t>: -2.55˚C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Depth: 1554m </a:t>
            </a:r>
          </a:p>
        </p:txBody>
      </p:sp>
    </p:spTree>
    <p:extLst>
      <p:ext uri="{BB962C8B-B14F-4D97-AF65-F5344CB8AC3E}">
        <p14:creationId xmlns:p14="http://schemas.microsoft.com/office/powerpoint/2010/main" val="4144036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, scatter chart&#10;&#10;Description automatically generated">
            <a:extLst>
              <a:ext uri="{FF2B5EF4-FFF2-40B4-BE49-F238E27FC236}">
                <a16:creationId xmlns:a16="http://schemas.microsoft.com/office/drawing/2014/main" id="{2DC3C317-158D-4C4F-8290-54D3EB9965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53" y="1486895"/>
            <a:ext cx="11628826" cy="4197594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D3752E8-CC76-4DB7-A180-4F949F872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2642" y="135408"/>
            <a:ext cx="5606716" cy="627917"/>
          </a:xfrm>
        </p:spPr>
        <p:txBody>
          <a:bodyPr>
            <a:normAutofit/>
          </a:bodyPr>
          <a:lstStyle/>
          <a:p>
            <a:r>
              <a:rPr lang="nb-NO" sz="2800" dirty="0"/>
              <a:t>Mixed-</a:t>
            </a:r>
            <a:r>
              <a:rPr lang="nb-NO" sz="2800" dirty="0" err="1"/>
              <a:t>layer</a:t>
            </a:r>
            <a:r>
              <a:rPr lang="nb-NO" sz="2800" dirty="0"/>
              <a:t> </a:t>
            </a:r>
            <a:r>
              <a:rPr lang="nb-NO" sz="2800" dirty="0" err="1"/>
              <a:t>evolution</a:t>
            </a:r>
            <a:r>
              <a:rPr lang="nb-NO" sz="2800" dirty="0"/>
              <a:t> </a:t>
            </a:r>
            <a:r>
              <a:rPr lang="nb-NO" sz="2800" dirty="0" err="1"/>
              <a:t>through</a:t>
            </a:r>
            <a:r>
              <a:rPr lang="nb-NO" sz="2800" dirty="0"/>
              <a:t> </a:t>
            </a:r>
            <a:r>
              <a:rPr lang="nb-NO" sz="2800" dirty="0" err="1"/>
              <a:t>winter</a:t>
            </a:r>
            <a:endParaRPr lang="nb-NO"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560D8C-E882-47AC-BFD0-6D34E6F0E29B}"/>
              </a:ext>
            </a:extLst>
          </p:cNvPr>
          <p:cNvSpPr/>
          <p:nvPr/>
        </p:nvSpPr>
        <p:spPr>
          <a:xfrm>
            <a:off x="8396577" y="1173512"/>
            <a:ext cx="1598213" cy="43287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424B8B-801E-4542-958B-B0BEE7A33B12}"/>
              </a:ext>
            </a:extLst>
          </p:cNvPr>
          <p:cNvSpPr/>
          <p:nvPr/>
        </p:nvSpPr>
        <p:spPr>
          <a:xfrm>
            <a:off x="9994790" y="1173512"/>
            <a:ext cx="1669773" cy="43287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F75C47-CC8F-4711-BC2C-589BA8918D56}"/>
              </a:ext>
            </a:extLst>
          </p:cNvPr>
          <p:cNvSpPr txBox="1"/>
          <p:nvPr/>
        </p:nvSpPr>
        <p:spPr>
          <a:xfrm>
            <a:off x="8445317" y="1302229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Cooling</a:t>
            </a:r>
            <a:r>
              <a:rPr lang="nb-NO" dirty="0"/>
              <a:t> </a:t>
            </a:r>
            <a:r>
              <a:rPr lang="nb-NO" dirty="0" err="1"/>
              <a:t>phase</a:t>
            </a:r>
            <a:endParaRPr lang="nb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BD4C06-5084-43CB-B193-64499161FD2F}"/>
              </a:ext>
            </a:extLst>
          </p:cNvPr>
          <p:cNvSpPr txBox="1"/>
          <p:nvPr/>
        </p:nvSpPr>
        <p:spPr>
          <a:xfrm>
            <a:off x="9945790" y="1302229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Deepening</a:t>
            </a:r>
            <a:r>
              <a:rPr lang="nb-NO" dirty="0"/>
              <a:t> </a:t>
            </a:r>
            <a:r>
              <a:rPr lang="nb-NO" dirty="0" err="1"/>
              <a:t>phase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8579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6756B06-1E9B-40C8-A3AF-EF2614102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4" y="135408"/>
            <a:ext cx="12006469" cy="627917"/>
          </a:xfrm>
        </p:spPr>
        <p:txBody>
          <a:bodyPr>
            <a:normAutofit/>
          </a:bodyPr>
          <a:lstStyle/>
          <a:p>
            <a:pPr algn="ctr"/>
            <a:r>
              <a:rPr lang="nb-NO" sz="2800" dirty="0"/>
              <a:t>Cold Air </a:t>
            </a:r>
            <a:r>
              <a:rPr lang="nb-NO" sz="2800" dirty="0" err="1"/>
              <a:t>Outbreaks</a:t>
            </a:r>
            <a:r>
              <a:rPr lang="nb-NO" sz="2800" dirty="0"/>
              <a:t> (</a:t>
            </a:r>
            <a:r>
              <a:rPr lang="nb-NO" sz="2800" dirty="0" err="1"/>
              <a:t>CAOs</a:t>
            </a:r>
            <a:r>
              <a:rPr lang="nb-NO" sz="2800" dirty="0"/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5C685A-0B14-4D86-80B7-7C093E462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771" y="1375949"/>
            <a:ext cx="7682749" cy="41061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5E2BCC-5457-422D-9F4B-FCA7B7E2D886}"/>
              </a:ext>
            </a:extLst>
          </p:cNvPr>
          <p:cNvSpPr txBox="1"/>
          <p:nvPr/>
        </p:nvSpPr>
        <p:spPr>
          <a:xfrm>
            <a:off x="2679591" y="946205"/>
            <a:ext cx="7243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CAO </a:t>
            </a:r>
            <a:r>
              <a:rPr lang="nb-NO" dirty="0" err="1"/>
              <a:t>index</a:t>
            </a:r>
            <a:r>
              <a:rPr lang="nb-NO" dirty="0"/>
              <a:t> = </a:t>
            </a:r>
            <a:r>
              <a:rPr lang="nb-NO" dirty="0" err="1"/>
              <a:t>surface</a:t>
            </a:r>
            <a:r>
              <a:rPr lang="nb-NO" dirty="0"/>
              <a:t> </a:t>
            </a:r>
            <a:r>
              <a:rPr lang="nb-NO" dirty="0" err="1"/>
              <a:t>skin</a:t>
            </a:r>
            <a:r>
              <a:rPr lang="nb-NO" dirty="0"/>
              <a:t> </a:t>
            </a:r>
            <a:r>
              <a:rPr lang="nb-NO" dirty="0" err="1"/>
              <a:t>temperature</a:t>
            </a:r>
            <a:r>
              <a:rPr lang="nb-NO" dirty="0"/>
              <a:t> – </a:t>
            </a:r>
            <a:r>
              <a:rPr lang="nb-NO" dirty="0" err="1"/>
              <a:t>potential</a:t>
            </a:r>
            <a:r>
              <a:rPr lang="nb-NO" dirty="0"/>
              <a:t> </a:t>
            </a:r>
            <a:r>
              <a:rPr lang="nb-NO" dirty="0" err="1"/>
              <a:t>temperature</a:t>
            </a:r>
            <a:r>
              <a:rPr lang="nb-NO" dirty="0"/>
              <a:t> at 900 </a:t>
            </a:r>
            <a:r>
              <a:rPr lang="nb-NO" dirty="0" err="1"/>
              <a:t>hPa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68387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, scatter chart, bubble chart&#10;&#10;Description automatically generated">
            <a:extLst>
              <a:ext uri="{FF2B5EF4-FFF2-40B4-BE49-F238E27FC236}">
                <a16:creationId xmlns:a16="http://schemas.microsoft.com/office/drawing/2014/main" id="{8BD3A26D-E83B-4B2E-A489-7519E63BD4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05" y="806691"/>
            <a:ext cx="10307189" cy="5244617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6756B06-1E9B-40C8-A3AF-EF2614102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4" y="135408"/>
            <a:ext cx="12006469" cy="627917"/>
          </a:xfrm>
        </p:spPr>
        <p:txBody>
          <a:bodyPr>
            <a:normAutofit/>
          </a:bodyPr>
          <a:lstStyle/>
          <a:p>
            <a:pPr algn="ctr"/>
            <a:r>
              <a:rPr lang="nb-NO" sz="2800" dirty="0"/>
              <a:t>The </a:t>
            </a:r>
            <a:r>
              <a:rPr lang="nb-NO" sz="2800" dirty="0" err="1"/>
              <a:t>effect</a:t>
            </a:r>
            <a:r>
              <a:rPr lang="nb-NO" sz="2800" dirty="0"/>
              <a:t> </a:t>
            </a:r>
            <a:r>
              <a:rPr lang="nb-NO" sz="2800" dirty="0" err="1"/>
              <a:t>of</a:t>
            </a:r>
            <a:r>
              <a:rPr lang="nb-NO" sz="2800" dirty="0"/>
              <a:t> </a:t>
            </a:r>
            <a:r>
              <a:rPr lang="nb-NO" sz="2800" dirty="0" err="1"/>
              <a:t>cold</a:t>
            </a:r>
            <a:r>
              <a:rPr lang="nb-NO" sz="2800" dirty="0"/>
              <a:t> air </a:t>
            </a:r>
            <a:r>
              <a:rPr lang="nb-NO" sz="2800" dirty="0" err="1"/>
              <a:t>outbreaks</a:t>
            </a:r>
            <a:r>
              <a:rPr lang="nb-NO" sz="2800" dirty="0"/>
              <a:t> </a:t>
            </a:r>
            <a:r>
              <a:rPr lang="nb-NO" sz="2800" dirty="0" err="1"/>
              <a:t>on</a:t>
            </a:r>
            <a:r>
              <a:rPr lang="nb-NO" sz="2800" dirty="0"/>
              <a:t> </a:t>
            </a:r>
            <a:r>
              <a:rPr lang="nb-NO" sz="2800" dirty="0" err="1"/>
              <a:t>the</a:t>
            </a:r>
            <a:r>
              <a:rPr lang="nb-NO" sz="2800" dirty="0"/>
              <a:t> </a:t>
            </a:r>
            <a:r>
              <a:rPr lang="nb-NO" sz="2800" dirty="0" err="1"/>
              <a:t>mixed</a:t>
            </a:r>
            <a:r>
              <a:rPr lang="nb-NO" sz="2800" dirty="0"/>
              <a:t> </a:t>
            </a:r>
            <a:r>
              <a:rPr lang="nb-NO" sz="2800" dirty="0" err="1"/>
              <a:t>layer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206157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18593A58-B755-4D30-BFFD-C82A884213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r="48477" b="50931"/>
          <a:stretch/>
        </p:blipFill>
        <p:spPr>
          <a:xfrm>
            <a:off x="1734302" y="886412"/>
            <a:ext cx="2488758" cy="2930214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A9A9255-7F93-4FDB-A58F-15472E774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4" y="135408"/>
            <a:ext cx="12006469" cy="627917"/>
          </a:xfrm>
        </p:spPr>
        <p:txBody>
          <a:bodyPr>
            <a:normAutofit/>
          </a:bodyPr>
          <a:lstStyle/>
          <a:p>
            <a:pPr algn="ctr"/>
            <a:r>
              <a:rPr lang="nb-NO" sz="2800" dirty="0"/>
              <a:t>The </a:t>
            </a:r>
            <a:r>
              <a:rPr lang="nb-NO" sz="2800" dirty="0" err="1"/>
              <a:t>effect</a:t>
            </a:r>
            <a:r>
              <a:rPr lang="nb-NO" sz="2800" dirty="0"/>
              <a:t> </a:t>
            </a:r>
            <a:r>
              <a:rPr lang="nb-NO" sz="2800" dirty="0" err="1"/>
              <a:t>of</a:t>
            </a:r>
            <a:r>
              <a:rPr lang="nb-NO" sz="2800" dirty="0"/>
              <a:t> </a:t>
            </a:r>
            <a:r>
              <a:rPr lang="nb-NO" sz="2800" dirty="0" err="1"/>
              <a:t>cold</a:t>
            </a:r>
            <a:r>
              <a:rPr lang="nb-NO" sz="2800" dirty="0"/>
              <a:t> air </a:t>
            </a:r>
            <a:r>
              <a:rPr lang="nb-NO" sz="2800" dirty="0" err="1"/>
              <a:t>outbreaks</a:t>
            </a:r>
            <a:r>
              <a:rPr lang="nb-NO" sz="2800" dirty="0"/>
              <a:t> </a:t>
            </a:r>
            <a:r>
              <a:rPr lang="nb-NO" sz="2800" dirty="0" err="1"/>
              <a:t>on</a:t>
            </a:r>
            <a:r>
              <a:rPr lang="nb-NO" sz="2800" dirty="0"/>
              <a:t> </a:t>
            </a:r>
            <a:r>
              <a:rPr lang="nb-NO" sz="2800" dirty="0" err="1"/>
              <a:t>the</a:t>
            </a:r>
            <a:r>
              <a:rPr lang="nb-NO" sz="2800" dirty="0"/>
              <a:t> </a:t>
            </a:r>
            <a:r>
              <a:rPr lang="nb-NO" sz="2800" dirty="0" err="1"/>
              <a:t>mixed</a:t>
            </a:r>
            <a:r>
              <a:rPr lang="nb-NO" sz="2800" dirty="0"/>
              <a:t> </a:t>
            </a:r>
            <a:r>
              <a:rPr lang="nb-NO" sz="2800" dirty="0" err="1"/>
              <a:t>layer</a:t>
            </a:r>
            <a:endParaRPr lang="nb-NO" sz="2800" dirty="0"/>
          </a:p>
        </p:txBody>
      </p:sp>
      <p:pic>
        <p:nvPicPr>
          <p:cNvPr id="9" name="Content Placeholder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5135F960-70C4-4083-BD0D-4F480A4949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8" b="50931"/>
          <a:stretch/>
        </p:blipFill>
        <p:spPr>
          <a:xfrm>
            <a:off x="5204540" y="886412"/>
            <a:ext cx="2764402" cy="29302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6588A7-F6ED-4198-9396-954DA4D9FB7F}"/>
              </a:ext>
            </a:extLst>
          </p:cNvPr>
          <p:cNvSpPr/>
          <p:nvPr/>
        </p:nvSpPr>
        <p:spPr>
          <a:xfrm>
            <a:off x="469128" y="1113345"/>
            <a:ext cx="7792278" cy="280095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06B26F-42CD-440E-A0F6-006C695109B7}"/>
              </a:ext>
            </a:extLst>
          </p:cNvPr>
          <p:cNvSpPr/>
          <p:nvPr/>
        </p:nvSpPr>
        <p:spPr>
          <a:xfrm>
            <a:off x="1600491" y="748910"/>
            <a:ext cx="2957885" cy="316538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9459CA-E7CD-42FB-8963-9153AAA5A7F0}"/>
              </a:ext>
            </a:extLst>
          </p:cNvPr>
          <p:cNvSpPr/>
          <p:nvPr/>
        </p:nvSpPr>
        <p:spPr>
          <a:xfrm>
            <a:off x="4558376" y="748910"/>
            <a:ext cx="3703029" cy="316538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976F87-6571-4B96-A60C-8D832DA15648}"/>
              </a:ext>
            </a:extLst>
          </p:cNvPr>
          <p:cNvSpPr txBox="1"/>
          <p:nvPr/>
        </p:nvSpPr>
        <p:spPr>
          <a:xfrm rot="16200000">
            <a:off x="-109911" y="2358685"/>
            <a:ext cx="22736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err="1">
                <a:solidFill>
                  <a:schemeClr val="accent1">
                    <a:lumMod val="50000"/>
                  </a:schemeClr>
                </a:solidFill>
              </a:rPr>
              <a:t>Change</a:t>
            </a:r>
            <a:r>
              <a:rPr lang="nb-NO" sz="1400" dirty="0">
                <a:solidFill>
                  <a:schemeClr val="accent1">
                    <a:lumMod val="50000"/>
                  </a:schemeClr>
                </a:solidFill>
              </a:rPr>
              <a:t> in </a:t>
            </a:r>
            <a:r>
              <a:rPr lang="nb-NO" sz="1400" dirty="0" err="1">
                <a:solidFill>
                  <a:schemeClr val="accent1">
                    <a:lumMod val="50000"/>
                  </a:schemeClr>
                </a:solidFill>
              </a:rPr>
              <a:t>mixed-layer</a:t>
            </a:r>
            <a:r>
              <a:rPr lang="nb-NO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b-NO" sz="1400" dirty="0" err="1">
                <a:solidFill>
                  <a:schemeClr val="accent1">
                    <a:lumMod val="50000"/>
                  </a:schemeClr>
                </a:solidFill>
              </a:rPr>
              <a:t>depth</a:t>
            </a:r>
            <a:endParaRPr lang="nb-NO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726012-5EB6-43DD-9AE5-AD5E65416C4B}"/>
              </a:ext>
            </a:extLst>
          </p:cNvPr>
          <p:cNvSpPr txBox="1"/>
          <p:nvPr/>
        </p:nvSpPr>
        <p:spPr>
          <a:xfrm>
            <a:off x="1683612" y="770013"/>
            <a:ext cx="2730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>
                <a:solidFill>
                  <a:schemeClr val="accent1">
                    <a:lumMod val="50000"/>
                  </a:schemeClr>
                </a:solidFill>
              </a:rPr>
              <a:t>Cooling</a:t>
            </a:r>
            <a:r>
              <a:rPr lang="nb-NO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b-NO" sz="1400" dirty="0" err="1">
                <a:solidFill>
                  <a:schemeClr val="accent1">
                    <a:lumMod val="50000"/>
                  </a:schemeClr>
                </a:solidFill>
              </a:rPr>
              <a:t>phase</a:t>
            </a:r>
            <a:r>
              <a:rPr lang="nb-NO" sz="1400" dirty="0">
                <a:solidFill>
                  <a:schemeClr val="accent1">
                    <a:lumMod val="50000"/>
                  </a:schemeClr>
                </a:solidFill>
              </a:rPr>
              <a:t> (median CAO </a:t>
            </a:r>
            <a:r>
              <a:rPr lang="nb-NO" sz="1400" dirty="0" err="1">
                <a:solidFill>
                  <a:schemeClr val="accent1">
                    <a:lumMod val="50000"/>
                  </a:schemeClr>
                </a:solidFill>
              </a:rPr>
              <a:t>index</a:t>
            </a:r>
            <a:r>
              <a:rPr lang="nb-NO" sz="14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F31178-E6E3-44FB-B78E-57631AEACC19}"/>
              </a:ext>
            </a:extLst>
          </p:cNvPr>
          <p:cNvSpPr txBox="1"/>
          <p:nvPr/>
        </p:nvSpPr>
        <p:spPr>
          <a:xfrm>
            <a:off x="5008808" y="767358"/>
            <a:ext cx="2943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err="1">
                <a:solidFill>
                  <a:schemeClr val="accent1">
                    <a:lumMod val="50000"/>
                  </a:schemeClr>
                </a:solidFill>
              </a:rPr>
              <a:t>Deepening</a:t>
            </a:r>
            <a:r>
              <a:rPr lang="nb-NO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b-NO" sz="1400" dirty="0" err="1">
                <a:solidFill>
                  <a:schemeClr val="accent1">
                    <a:lumMod val="50000"/>
                  </a:schemeClr>
                </a:solidFill>
              </a:rPr>
              <a:t>phase</a:t>
            </a:r>
            <a:r>
              <a:rPr lang="nb-NO" sz="1400" dirty="0">
                <a:solidFill>
                  <a:schemeClr val="accent1">
                    <a:lumMod val="50000"/>
                  </a:schemeClr>
                </a:solidFill>
              </a:rPr>
              <a:t> (median CAO </a:t>
            </a:r>
            <a:r>
              <a:rPr lang="nb-NO" sz="1400" dirty="0" err="1">
                <a:solidFill>
                  <a:schemeClr val="accent1">
                    <a:lumMod val="50000"/>
                  </a:schemeClr>
                </a:solidFill>
              </a:rPr>
              <a:t>index</a:t>
            </a:r>
            <a:r>
              <a:rPr lang="nb-NO" sz="14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05801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18593A58-B755-4D30-BFFD-C82A884213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r="48477" b="51197"/>
          <a:stretch/>
        </p:blipFill>
        <p:spPr>
          <a:xfrm>
            <a:off x="1734302" y="886412"/>
            <a:ext cx="2488758" cy="291431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A9A9255-7F93-4FDB-A58F-15472E774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4" y="135408"/>
            <a:ext cx="12006469" cy="627917"/>
          </a:xfrm>
        </p:spPr>
        <p:txBody>
          <a:bodyPr>
            <a:normAutofit/>
          </a:bodyPr>
          <a:lstStyle/>
          <a:p>
            <a:pPr algn="ctr"/>
            <a:r>
              <a:rPr lang="nb-NO" sz="2800" dirty="0"/>
              <a:t>The </a:t>
            </a:r>
            <a:r>
              <a:rPr lang="nb-NO" sz="2800" dirty="0" err="1"/>
              <a:t>effect</a:t>
            </a:r>
            <a:r>
              <a:rPr lang="nb-NO" sz="2800" dirty="0"/>
              <a:t> </a:t>
            </a:r>
            <a:r>
              <a:rPr lang="nb-NO" sz="2800" dirty="0" err="1"/>
              <a:t>of</a:t>
            </a:r>
            <a:r>
              <a:rPr lang="nb-NO" sz="2800" dirty="0"/>
              <a:t> </a:t>
            </a:r>
            <a:r>
              <a:rPr lang="nb-NO" sz="2800" dirty="0" err="1"/>
              <a:t>cold</a:t>
            </a:r>
            <a:r>
              <a:rPr lang="nb-NO" sz="2800" dirty="0"/>
              <a:t> air </a:t>
            </a:r>
            <a:r>
              <a:rPr lang="nb-NO" sz="2800" dirty="0" err="1"/>
              <a:t>outbreaks</a:t>
            </a:r>
            <a:r>
              <a:rPr lang="nb-NO" sz="2800" dirty="0"/>
              <a:t> </a:t>
            </a:r>
            <a:r>
              <a:rPr lang="nb-NO" sz="2800" dirty="0" err="1"/>
              <a:t>on</a:t>
            </a:r>
            <a:r>
              <a:rPr lang="nb-NO" sz="2800" dirty="0"/>
              <a:t> </a:t>
            </a:r>
            <a:r>
              <a:rPr lang="nb-NO" sz="2800" dirty="0" err="1"/>
              <a:t>the</a:t>
            </a:r>
            <a:r>
              <a:rPr lang="nb-NO" sz="2800" dirty="0"/>
              <a:t> </a:t>
            </a:r>
            <a:r>
              <a:rPr lang="nb-NO" sz="2800" dirty="0" err="1"/>
              <a:t>mixed</a:t>
            </a:r>
            <a:r>
              <a:rPr lang="nb-NO" sz="2800" dirty="0"/>
              <a:t> </a:t>
            </a:r>
            <a:r>
              <a:rPr lang="nb-NO" sz="2800" dirty="0" err="1"/>
              <a:t>layer</a:t>
            </a:r>
            <a:endParaRPr lang="nb-NO" sz="2800" dirty="0"/>
          </a:p>
        </p:txBody>
      </p:sp>
      <p:pic>
        <p:nvPicPr>
          <p:cNvPr id="9" name="Content Placeholder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5135F960-70C4-4083-BD0D-4F480A4949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8" b="51197"/>
          <a:stretch/>
        </p:blipFill>
        <p:spPr>
          <a:xfrm>
            <a:off x="5204540" y="886412"/>
            <a:ext cx="2764402" cy="29143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3F9558-A102-4174-AE3B-A91DA9E945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6"/>
          <a:stretch/>
        </p:blipFill>
        <p:spPr>
          <a:xfrm>
            <a:off x="8671171" y="1057524"/>
            <a:ext cx="2646967" cy="2910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6588A7-F6ED-4198-9396-954DA4D9FB7F}"/>
              </a:ext>
            </a:extLst>
          </p:cNvPr>
          <p:cNvSpPr/>
          <p:nvPr/>
        </p:nvSpPr>
        <p:spPr>
          <a:xfrm>
            <a:off x="469127" y="1113345"/>
            <a:ext cx="11253743" cy="280095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06B26F-42CD-440E-A0F6-006C695109B7}"/>
              </a:ext>
            </a:extLst>
          </p:cNvPr>
          <p:cNvSpPr/>
          <p:nvPr/>
        </p:nvSpPr>
        <p:spPr>
          <a:xfrm>
            <a:off x="1600491" y="748910"/>
            <a:ext cx="2957885" cy="316538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9459CA-E7CD-42FB-8963-9153AAA5A7F0}"/>
              </a:ext>
            </a:extLst>
          </p:cNvPr>
          <p:cNvSpPr/>
          <p:nvPr/>
        </p:nvSpPr>
        <p:spPr>
          <a:xfrm>
            <a:off x="4558376" y="748910"/>
            <a:ext cx="3703029" cy="316538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233DDD-D063-4B75-8A65-142614940173}"/>
              </a:ext>
            </a:extLst>
          </p:cNvPr>
          <p:cNvSpPr/>
          <p:nvPr/>
        </p:nvSpPr>
        <p:spPr>
          <a:xfrm>
            <a:off x="8262730" y="748910"/>
            <a:ext cx="3460141" cy="316538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976F87-6571-4B96-A60C-8D832DA15648}"/>
              </a:ext>
            </a:extLst>
          </p:cNvPr>
          <p:cNvSpPr txBox="1"/>
          <p:nvPr/>
        </p:nvSpPr>
        <p:spPr>
          <a:xfrm rot="16200000">
            <a:off x="-109911" y="2358685"/>
            <a:ext cx="22736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err="1">
                <a:solidFill>
                  <a:schemeClr val="accent1">
                    <a:lumMod val="50000"/>
                  </a:schemeClr>
                </a:solidFill>
              </a:rPr>
              <a:t>Change</a:t>
            </a:r>
            <a:r>
              <a:rPr lang="nb-NO" sz="1400" dirty="0">
                <a:solidFill>
                  <a:schemeClr val="accent1">
                    <a:lumMod val="50000"/>
                  </a:schemeClr>
                </a:solidFill>
              </a:rPr>
              <a:t> in </a:t>
            </a:r>
            <a:r>
              <a:rPr lang="nb-NO" sz="1400" dirty="0" err="1">
                <a:solidFill>
                  <a:schemeClr val="accent1">
                    <a:lumMod val="50000"/>
                  </a:schemeClr>
                </a:solidFill>
              </a:rPr>
              <a:t>mixed-layer</a:t>
            </a:r>
            <a:r>
              <a:rPr lang="nb-NO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b-NO" sz="1400" dirty="0" err="1">
                <a:solidFill>
                  <a:schemeClr val="accent1">
                    <a:lumMod val="50000"/>
                  </a:schemeClr>
                </a:solidFill>
              </a:rPr>
              <a:t>depth</a:t>
            </a:r>
            <a:endParaRPr lang="nb-NO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726012-5EB6-43DD-9AE5-AD5E65416C4B}"/>
              </a:ext>
            </a:extLst>
          </p:cNvPr>
          <p:cNvSpPr txBox="1"/>
          <p:nvPr/>
        </p:nvSpPr>
        <p:spPr>
          <a:xfrm>
            <a:off x="1683612" y="770013"/>
            <a:ext cx="2730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>
                <a:solidFill>
                  <a:schemeClr val="accent1">
                    <a:lumMod val="50000"/>
                  </a:schemeClr>
                </a:solidFill>
              </a:rPr>
              <a:t>Cooling</a:t>
            </a:r>
            <a:r>
              <a:rPr lang="nb-NO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b-NO" sz="1400" dirty="0" err="1">
                <a:solidFill>
                  <a:schemeClr val="accent1">
                    <a:lumMod val="50000"/>
                  </a:schemeClr>
                </a:solidFill>
              </a:rPr>
              <a:t>phase</a:t>
            </a:r>
            <a:r>
              <a:rPr lang="nb-NO" sz="1400" dirty="0">
                <a:solidFill>
                  <a:schemeClr val="accent1">
                    <a:lumMod val="50000"/>
                  </a:schemeClr>
                </a:solidFill>
              </a:rPr>
              <a:t> (median CAO </a:t>
            </a:r>
            <a:r>
              <a:rPr lang="nb-NO" sz="1400" dirty="0" err="1">
                <a:solidFill>
                  <a:schemeClr val="accent1">
                    <a:lumMod val="50000"/>
                  </a:schemeClr>
                </a:solidFill>
              </a:rPr>
              <a:t>index</a:t>
            </a:r>
            <a:r>
              <a:rPr lang="nb-NO" sz="14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F31178-E6E3-44FB-B78E-57631AEACC19}"/>
              </a:ext>
            </a:extLst>
          </p:cNvPr>
          <p:cNvSpPr txBox="1"/>
          <p:nvPr/>
        </p:nvSpPr>
        <p:spPr>
          <a:xfrm>
            <a:off x="5008808" y="767358"/>
            <a:ext cx="2943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err="1">
                <a:solidFill>
                  <a:schemeClr val="accent1">
                    <a:lumMod val="50000"/>
                  </a:schemeClr>
                </a:solidFill>
              </a:rPr>
              <a:t>Deepening</a:t>
            </a:r>
            <a:r>
              <a:rPr lang="nb-NO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b-NO" sz="1400" dirty="0" err="1">
                <a:solidFill>
                  <a:schemeClr val="accent1">
                    <a:lumMod val="50000"/>
                  </a:schemeClr>
                </a:solidFill>
              </a:rPr>
              <a:t>phase</a:t>
            </a:r>
            <a:r>
              <a:rPr lang="nb-NO" sz="1400" dirty="0">
                <a:solidFill>
                  <a:schemeClr val="accent1">
                    <a:lumMod val="50000"/>
                  </a:schemeClr>
                </a:solidFill>
              </a:rPr>
              <a:t> (median CAO </a:t>
            </a:r>
            <a:r>
              <a:rPr lang="nb-NO" sz="1400" dirty="0" err="1">
                <a:solidFill>
                  <a:schemeClr val="accent1">
                    <a:lumMod val="50000"/>
                  </a:schemeClr>
                </a:solidFill>
              </a:rPr>
              <a:t>index</a:t>
            </a:r>
            <a:r>
              <a:rPr lang="nb-NO" sz="14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89D9D2-5D72-432B-9FD0-D83627C16740}"/>
              </a:ext>
            </a:extLst>
          </p:cNvPr>
          <p:cNvSpPr txBox="1"/>
          <p:nvPr/>
        </p:nvSpPr>
        <p:spPr>
          <a:xfrm>
            <a:off x="8304620" y="784446"/>
            <a:ext cx="3352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err="1">
                <a:solidFill>
                  <a:schemeClr val="accent1">
                    <a:lumMod val="50000"/>
                  </a:schemeClr>
                </a:solidFill>
              </a:rPr>
              <a:t>Deepening</a:t>
            </a:r>
            <a:r>
              <a:rPr lang="nb-NO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b-NO" sz="1400" dirty="0" err="1">
                <a:solidFill>
                  <a:schemeClr val="accent1">
                    <a:lumMod val="50000"/>
                  </a:schemeClr>
                </a:solidFill>
              </a:rPr>
              <a:t>phase</a:t>
            </a:r>
            <a:r>
              <a:rPr lang="nb-NO" sz="1400" dirty="0">
                <a:solidFill>
                  <a:schemeClr val="accent1">
                    <a:lumMod val="50000"/>
                  </a:schemeClr>
                </a:solidFill>
              </a:rPr>
              <a:t> (90 </a:t>
            </a:r>
            <a:r>
              <a:rPr lang="nb-NO" sz="1400" dirty="0" err="1">
                <a:solidFill>
                  <a:schemeClr val="accent1">
                    <a:lumMod val="50000"/>
                  </a:schemeClr>
                </a:solidFill>
              </a:rPr>
              <a:t>percentile</a:t>
            </a:r>
            <a:r>
              <a:rPr lang="nb-NO" sz="1400" dirty="0">
                <a:solidFill>
                  <a:schemeClr val="accent1">
                    <a:lumMod val="50000"/>
                  </a:schemeClr>
                </a:solidFill>
              </a:rPr>
              <a:t> CAO </a:t>
            </a:r>
            <a:r>
              <a:rPr lang="nb-NO" sz="1400" dirty="0" err="1">
                <a:solidFill>
                  <a:schemeClr val="accent1">
                    <a:lumMod val="50000"/>
                  </a:schemeClr>
                </a:solidFill>
              </a:rPr>
              <a:t>index</a:t>
            </a:r>
            <a:r>
              <a:rPr lang="nb-NO" sz="14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91405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18593A58-B755-4D30-BFFD-C82A884213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r="48477"/>
          <a:stretch/>
        </p:blipFill>
        <p:spPr>
          <a:xfrm>
            <a:off x="1734302" y="886412"/>
            <a:ext cx="2488758" cy="5971588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A9A9255-7F93-4FDB-A58F-15472E774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4" y="135408"/>
            <a:ext cx="12006469" cy="627917"/>
          </a:xfrm>
        </p:spPr>
        <p:txBody>
          <a:bodyPr>
            <a:normAutofit/>
          </a:bodyPr>
          <a:lstStyle/>
          <a:p>
            <a:pPr algn="ctr"/>
            <a:r>
              <a:rPr lang="nb-NO" sz="2800" dirty="0"/>
              <a:t>The </a:t>
            </a:r>
            <a:r>
              <a:rPr lang="nb-NO" sz="2800" dirty="0" err="1"/>
              <a:t>effect</a:t>
            </a:r>
            <a:r>
              <a:rPr lang="nb-NO" sz="2800" dirty="0"/>
              <a:t> </a:t>
            </a:r>
            <a:r>
              <a:rPr lang="nb-NO" sz="2800" dirty="0" err="1"/>
              <a:t>of</a:t>
            </a:r>
            <a:r>
              <a:rPr lang="nb-NO" sz="2800" dirty="0"/>
              <a:t> </a:t>
            </a:r>
            <a:r>
              <a:rPr lang="nb-NO" sz="2800" dirty="0" err="1"/>
              <a:t>cold</a:t>
            </a:r>
            <a:r>
              <a:rPr lang="nb-NO" sz="2800" dirty="0"/>
              <a:t> air </a:t>
            </a:r>
            <a:r>
              <a:rPr lang="nb-NO" sz="2800" dirty="0" err="1"/>
              <a:t>outbreaks</a:t>
            </a:r>
            <a:r>
              <a:rPr lang="nb-NO" sz="2800" dirty="0"/>
              <a:t> </a:t>
            </a:r>
            <a:r>
              <a:rPr lang="nb-NO" sz="2800" dirty="0" err="1"/>
              <a:t>on</a:t>
            </a:r>
            <a:r>
              <a:rPr lang="nb-NO" sz="2800" dirty="0"/>
              <a:t> </a:t>
            </a:r>
            <a:r>
              <a:rPr lang="nb-NO" sz="2800" dirty="0" err="1"/>
              <a:t>the</a:t>
            </a:r>
            <a:r>
              <a:rPr lang="nb-NO" sz="2800" dirty="0"/>
              <a:t> </a:t>
            </a:r>
            <a:r>
              <a:rPr lang="nb-NO" sz="2800" dirty="0" err="1"/>
              <a:t>mixed</a:t>
            </a:r>
            <a:r>
              <a:rPr lang="nb-NO" sz="2800" dirty="0"/>
              <a:t> </a:t>
            </a:r>
            <a:r>
              <a:rPr lang="nb-NO" sz="2800" dirty="0" err="1"/>
              <a:t>layer</a:t>
            </a:r>
            <a:endParaRPr lang="nb-NO" sz="2800" dirty="0"/>
          </a:p>
        </p:txBody>
      </p:sp>
      <p:pic>
        <p:nvPicPr>
          <p:cNvPr id="9" name="Content Placeholder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5135F960-70C4-4083-BD0D-4F480A4949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8"/>
          <a:stretch/>
        </p:blipFill>
        <p:spPr>
          <a:xfrm>
            <a:off x="5204540" y="886412"/>
            <a:ext cx="2764402" cy="59715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3F9558-A102-4174-AE3B-A91DA9E945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6"/>
          <a:stretch/>
        </p:blipFill>
        <p:spPr>
          <a:xfrm>
            <a:off x="8671171" y="1057524"/>
            <a:ext cx="2646967" cy="2910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72B18D-86E5-4EBB-A6F0-4303594433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5" b="4611"/>
          <a:stretch/>
        </p:blipFill>
        <p:spPr>
          <a:xfrm>
            <a:off x="8612453" y="3967624"/>
            <a:ext cx="2764402" cy="280095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041221-D347-4253-9DBF-2EF005180EAA}"/>
              </a:ext>
            </a:extLst>
          </p:cNvPr>
          <p:cNvSpPr/>
          <p:nvPr/>
        </p:nvSpPr>
        <p:spPr>
          <a:xfrm>
            <a:off x="469128" y="3967624"/>
            <a:ext cx="11253742" cy="280095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6588A7-F6ED-4198-9396-954DA4D9FB7F}"/>
              </a:ext>
            </a:extLst>
          </p:cNvPr>
          <p:cNvSpPr/>
          <p:nvPr/>
        </p:nvSpPr>
        <p:spPr>
          <a:xfrm>
            <a:off x="469127" y="1113345"/>
            <a:ext cx="11253743" cy="280095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06B26F-42CD-440E-A0F6-006C695109B7}"/>
              </a:ext>
            </a:extLst>
          </p:cNvPr>
          <p:cNvSpPr/>
          <p:nvPr/>
        </p:nvSpPr>
        <p:spPr>
          <a:xfrm>
            <a:off x="1600491" y="748910"/>
            <a:ext cx="2957885" cy="601966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9459CA-E7CD-42FB-8963-9153AAA5A7F0}"/>
              </a:ext>
            </a:extLst>
          </p:cNvPr>
          <p:cNvSpPr/>
          <p:nvPr/>
        </p:nvSpPr>
        <p:spPr>
          <a:xfrm>
            <a:off x="4558376" y="748910"/>
            <a:ext cx="3703029" cy="601966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233DDD-D063-4B75-8A65-142614940173}"/>
              </a:ext>
            </a:extLst>
          </p:cNvPr>
          <p:cNvSpPr/>
          <p:nvPr/>
        </p:nvSpPr>
        <p:spPr>
          <a:xfrm>
            <a:off x="8262730" y="748910"/>
            <a:ext cx="3460141" cy="601966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976F87-6571-4B96-A60C-8D832DA15648}"/>
              </a:ext>
            </a:extLst>
          </p:cNvPr>
          <p:cNvSpPr txBox="1"/>
          <p:nvPr/>
        </p:nvSpPr>
        <p:spPr>
          <a:xfrm rot="16200000">
            <a:off x="-109911" y="2358685"/>
            <a:ext cx="22736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err="1">
                <a:solidFill>
                  <a:schemeClr val="accent1">
                    <a:lumMod val="50000"/>
                  </a:schemeClr>
                </a:solidFill>
              </a:rPr>
              <a:t>Change</a:t>
            </a:r>
            <a:r>
              <a:rPr lang="nb-NO" sz="1400" dirty="0">
                <a:solidFill>
                  <a:schemeClr val="accent1">
                    <a:lumMod val="50000"/>
                  </a:schemeClr>
                </a:solidFill>
              </a:rPr>
              <a:t> in </a:t>
            </a:r>
            <a:r>
              <a:rPr lang="nb-NO" sz="1400" dirty="0" err="1">
                <a:solidFill>
                  <a:schemeClr val="accent1">
                    <a:lumMod val="50000"/>
                  </a:schemeClr>
                </a:solidFill>
              </a:rPr>
              <a:t>mixed-layer</a:t>
            </a:r>
            <a:r>
              <a:rPr lang="nb-NO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b-NO" sz="1400" dirty="0" err="1">
                <a:solidFill>
                  <a:schemeClr val="accent1">
                    <a:lumMod val="50000"/>
                  </a:schemeClr>
                </a:solidFill>
              </a:rPr>
              <a:t>depth</a:t>
            </a:r>
            <a:endParaRPr lang="nb-NO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77F610-5132-4670-9D50-2B0B80516E5F}"/>
              </a:ext>
            </a:extLst>
          </p:cNvPr>
          <p:cNvSpPr txBox="1"/>
          <p:nvPr/>
        </p:nvSpPr>
        <p:spPr>
          <a:xfrm rot="16200000">
            <a:off x="-125541" y="5179905"/>
            <a:ext cx="2270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err="1">
                <a:solidFill>
                  <a:schemeClr val="accent1">
                    <a:lumMod val="50000"/>
                  </a:schemeClr>
                </a:solidFill>
              </a:rPr>
              <a:t>Change</a:t>
            </a:r>
            <a:r>
              <a:rPr lang="nb-NO" sz="1400" dirty="0">
                <a:solidFill>
                  <a:schemeClr val="accent1">
                    <a:lumMod val="50000"/>
                  </a:schemeClr>
                </a:solidFill>
              </a:rPr>
              <a:t> in </a:t>
            </a:r>
            <a:r>
              <a:rPr lang="nb-NO" sz="1400" dirty="0" err="1">
                <a:solidFill>
                  <a:schemeClr val="accent1">
                    <a:lumMod val="50000"/>
                  </a:schemeClr>
                </a:solidFill>
              </a:rPr>
              <a:t>mixed-layer</a:t>
            </a:r>
            <a:r>
              <a:rPr lang="nb-NO" sz="1400" dirty="0">
                <a:solidFill>
                  <a:schemeClr val="accent1">
                    <a:lumMod val="50000"/>
                  </a:schemeClr>
                </a:solidFill>
              </a:rPr>
              <a:t> temp.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726012-5EB6-43DD-9AE5-AD5E65416C4B}"/>
              </a:ext>
            </a:extLst>
          </p:cNvPr>
          <p:cNvSpPr txBox="1"/>
          <p:nvPr/>
        </p:nvSpPr>
        <p:spPr>
          <a:xfrm>
            <a:off x="1683612" y="770013"/>
            <a:ext cx="2730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>
                <a:solidFill>
                  <a:schemeClr val="accent1">
                    <a:lumMod val="50000"/>
                  </a:schemeClr>
                </a:solidFill>
              </a:rPr>
              <a:t>Cooling</a:t>
            </a:r>
            <a:r>
              <a:rPr lang="nb-NO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b-NO" sz="1400" dirty="0" err="1">
                <a:solidFill>
                  <a:schemeClr val="accent1">
                    <a:lumMod val="50000"/>
                  </a:schemeClr>
                </a:solidFill>
              </a:rPr>
              <a:t>phase</a:t>
            </a:r>
            <a:r>
              <a:rPr lang="nb-NO" sz="1400" dirty="0">
                <a:solidFill>
                  <a:schemeClr val="accent1">
                    <a:lumMod val="50000"/>
                  </a:schemeClr>
                </a:solidFill>
              </a:rPr>
              <a:t> (median CAO </a:t>
            </a:r>
            <a:r>
              <a:rPr lang="nb-NO" sz="1400" dirty="0" err="1">
                <a:solidFill>
                  <a:schemeClr val="accent1">
                    <a:lumMod val="50000"/>
                  </a:schemeClr>
                </a:solidFill>
              </a:rPr>
              <a:t>index</a:t>
            </a:r>
            <a:r>
              <a:rPr lang="nb-NO" sz="14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F31178-E6E3-44FB-B78E-57631AEACC19}"/>
              </a:ext>
            </a:extLst>
          </p:cNvPr>
          <p:cNvSpPr txBox="1"/>
          <p:nvPr/>
        </p:nvSpPr>
        <p:spPr>
          <a:xfrm>
            <a:off x="5008808" y="767358"/>
            <a:ext cx="2943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err="1">
                <a:solidFill>
                  <a:schemeClr val="accent1">
                    <a:lumMod val="50000"/>
                  </a:schemeClr>
                </a:solidFill>
              </a:rPr>
              <a:t>Deepening</a:t>
            </a:r>
            <a:r>
              <a:rPr lang="nb-NO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b-NO" sz="1400" dirty="0" err="1">
                <a:solidFill>
                  <a:schemeClr val="accent1">
                    <a:lumMod val="50000"/>
                  </a:schemeClr>
                </a:solidFill>
              </a:rPr>
              <a:t>phase</a:t>
            </a:r>
            <a:r>
              <a:rPr lang="nb-NO" sz="1400" dirty="0">
                <a:solidFill>
                  <a:schemeClr val="accent1">
                    <a:lumMod val="50000"/>
                  </a:schemeClr>
                </a:solidFill>
              </a:rPr>
              <a:t> (median CAO </a:t>
            </a:r>
            <a:r>
              <a:rPr lang="nb-NO" sz="1400" dirty="0" err="1">
                <a:solidFill>
                  <a:schemeClr val="accent1">
                    <a:lumMod val="50000"/>
                  </a:schemeClr>
                </a:solidFill>
              </a:rPr>
              <a:t>index</a:t>
            </a:r>
            <a:r>
              <a:rPr lang="nb-NO" sz="14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89D9D2-5D72-432B-9FD0-D83627C16740}"/>
              </a:ext>
            </a:extLst>
          </p:cNvPr>
          <p:cNvSpPr txBox="1"/>
          <p:nvPr/>
        </p:nvSpPr>
        <p:spPr>
          <a:xfrm>
            <a:off x="8304620" y="784446"/>
            <a:ext cx="3352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err="1">
                <a:solidFill>
                  <a:schemeClr val="accent1">
                    <a:lumMod val="50000"/>
                  </a:schemeClr>
                </a:solidFill>
              </a:rPr>
              <a:t>Deepening</a:t>
            </a:r>
            <a:r>
              <a:rPr lang="nb-NO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b-NO" sz="1400" dirty="0" err="1">
                <a:solidFill>
                  <a:schemeClr val="accent1">
                    <a:lumMod val="50000"/>
                  </a:schemeClr>
                </a:solidFill>
              </a:rPr>
              <a:t>phase</a:t>
            </a:r>
            <a:r>
              <a:rPr lang="nb-NO" sz="1400" dirty="0">
                <a:solidFill>
                  <a:schemeClr val="accent1">
                    <a:lumMod val="50000"/>
                  </a:schemeClr>
                </a:solidFill>
              </a:rPr>
              <a:t> (90 </a:t>
            </a:r>
            <a:r>
              <a:rPr lang="nb-NO" sz="1400" dirty="0" err="1">
                <a:solidFill>
                  <a:schemeClr val="accent1">
                    <a:lumMod val="50000"/>
                  </a:schemeClr>
                </a:solidFill>
              </a:rPr>
              <a:t>percentile</a:t>
            </a:r>
            <a:r>
              <a:rPr lang="nb-NO" sz="1400" dirty="0">
                <a:solidFill>
                  <a:schemeClr val="accent1">
                    <a:lumMod val="50000"/>
                  </a:schemeClr>
                </a:solidFill>
              </a:rPr>
              <a:t> CAO </a:t>
            </a:r>
            <a:r>
              <a:rPr lang="nb-NO" sz="1400" dirty="0" err="1">
                <a:solidFill>
                  <a:schemeClr val="accent1">
                    <a:lumMod val="50000"/>
                  </a:schemeClr>
                </a:solidFill>
              </a:rPr>
              <a:t>index</a:t>
            </a:r>
            <a:r>
              <a:rPr lang="nb-NO" sz="14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58589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08209C-23CD-440A-8DEB-26BFC3080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21" y="286483"/>
            <a:ext cx="11990567" cy="627917"/>
          </a:xfrm>
        </p:spPr>
        <p:txBody>
          <a:bodyPr>
            <a:normAutofit/>
          </a:bodyPr>
          <a:lstStyle/>
          <a:p>
            <a:pPr algn="ctr"/>
            <a:r>
              <a:rPr lang="nb-NO" sz="2800" dirty="0" err="1"/>
              <a:t>Excluding</a:t>
            </a:r>
            <a:r>
              <a:rPr lang="nb-NO" sz="2800" dirty="0"/>
              <a:t> </a:t>
            </a:r>
            <a:r>
              <a:rPr lang="nb-NO" sz="2800" dirty="0" err="1"/>
              <a:t>measurements</a:t>
            </a:r>
            <a:r>
              <a:rPr lang="nb-NO" sz="2800" dirty="0"/>
              <a:t> in </a:t>
            </a:r>
            <a:r>
              <a:rPr lang="nb-NO" sz="2800" dirty="0" err="1"/>
              <a:t>the</a:t>
            </a:r>
            <a:r>
              <a:rPr lang="nb-NO" sz="2800" dirty="0"/>
              <a:t> </a:t>
            </a:r>
            <a:r>
              <a:rPr lang="nb-NO" sz="2800" dirty="0" err="1"/>
              <a:t>mixed</a:t>
            </a:r>
            <a:r>
              <a:rPr lang="nb-NO" sz="2800" dirty="0"/>
              <a:t> </a:t>
            </a:r>
            <a:r>
              <a:rPr lang="nb-NO" sz="2800" dirty="0" err="1"/>
              <a:t>layer</a:t>
            </a:r>
            <a:r>
              <a:rPr lang="nb-NO" sz="2800" dirty="0"/>
              <a:t> to </a:t>
            </a:r>
            <a:r>
              <a:rPr lang="nb-NO" sz="2800" dirty="0" err="1"/>
              <a:t>estimate</a:t>
            </a:r>
            <a:r>
              <a:rPr lang="nb-NO" sz="2800" dirty="0"/>
              <a:t> lateral </a:t>
            </a:r>
            <a:r>
              <a:rPr lang="nb-NO" sz="2800" dirty="0" err="1"/>
              <a:t>fluxes</a:t>
            </a:r>
            <a:endParaRPr lang="nb-NO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7194AC-C5A1-4A2F-BC58-521B84C0B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31" y="1946237"/>
            <a:ext cx="5521680" cy="33584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636C1F-D796-4338-97E3-3E344AF82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06609"/>
            <a:ext cx="5953146" cy="339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53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D53174-BD63-402D-B5E5-F8493D811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350" y="1121135"/>
            <a:ext cx="7955300" cy="529445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508209C-23CD-440A-8DEB-26BFC3080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21" y="286483"/>
            <a:ext cx="11990567" cy="627917"/>
          </a:xfrm>
        </p:spPr>
        <p:txBody>
          <a:bodyPr>
            <a:normAutofit/>
          </a:bodyPr>
          <a:lstStyle/>
          <a:p>
            <a:pPr algn="ctr"/>
            <a:r>
              <a:rPr lang="nb-NO" sz="2800" dirty="0" err="1"/>
              <a:t>Annual</a:t>
            </a:r>
            <a:r>
              <a:rPr lang="nb-NO" sz="2800" dirty="0"/>
              <a:t> </a:t>
            </a:r>
            <a:r>
              <a:rPr lang="nb-NO" sz="2800" dirty="0" err="1"/>
              <a:t>change</a:t>
            </a:r>
            <a:r>
              <a:rPr lang="nb-NO" sz="2800" dirty="0"/>
              <a:t> in </a:t>
            </a:r>
            <a:r>
              <a:rPr lang="nb-NO" sz="2800" dirty="0" err="1"/>
              <a:t>temperature</a:t>
            </a:r>
            <a:r>
              <a:rPr lang="nb-NO" sz="2800" dirty="0"/>
              <a:t> and </a:t>
            </a:r>
            <a:r>
              <a:rPr lang="nb-NO" sz="2800" dirty="0" err="1"/>
              <a:t>salinity</a:t>
            </a:r>
            <a:r>
              <a:rPr lang="nb-NO" sz="2800" dirty="0"/>
              <a:t> as a </a:t>
            </a:r>
            <a:r>
              <a:rPr lang="nb-NO" sz="2800" dirty="0" err="1"/>
              <a:t>result</a:t>
            </a:r>
            <a:r>
              <a:rPr lang="nb-NO" sz="2800" dirty="0"/>
              <a:t> </a:t>
            </a:r>
            <a:r>
              <a:rPr lang="nb-NO" sz="2800" dirty="0" err="1"/>
              <a:t>of</a:t>
            </a:r>
            <a:r>
              <a:rPr lang="nb-NO" sz="2800" dirty="0"/>
              <a:t> lateral </a:t>
            </a:r>
            <a:r>
              <a:rPr lang="nb-NO" sz="2800" dirty="0" err="1"/>
              <a:t>fluxes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4060628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F5EBAB-8BE8-4D05-88EF-384B91261C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198" r="51688"/>
          <a:stretch/>
        </p:blipFill>
        <p:spPr>
          <a:xfrm>
            <a:off x="7123561" y="1307120"/>
            <a:ext cx="3335730" cy="26873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6B9C9A-88EF-415D-BDF5-F65B7F3355F3}"/>
              </a:ext>
            </a:extLst>
          </p:cNvPr>
          <p:cNvSpPr txBox="1"/>
          <p:nvPr/>
        </p:nvSpPr>
        <p:spPr>
          <a:xfrm>
            <a:off x="7032339" y="3983109"/>
            <a:ext cx="3683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 err="1"/>
              <a:t>Mean</a:t>
            </a:r>
            <a:r>
              <a:rPr lang="nb-NO" sz="1400" dirty="0"/>
              <a:t> </a:t>
            </a:r>
            <a:r>
              <a:rPr lang="nb-NO" sz="1400" dirty="0" err="1"/>
              <a:t>frequency</a:t>
            </a:r>
            <a:r>
              <a:rPr lang="nb-NO" sz="1400" dirty="0"/>
              <a:t> </a:t>
            </a:r>
            <a:r>
              <a:rPr lang="nb-NO" sz="1400" dirty="0" err="1"/>
              <a:t>of</a:t>
            </a:r>
            <a:r>
              <a:rPr lang="nb-NO" sz="1400" dirty="0"/>
              <a:t> </a:t>
            </a:r>
            <a:r>
              <a:rPr lang="nb-NO" sz="1400" dirty="0" err="1"/>
              <a:t>strong</a:t>
            </a:r>
            <a:r>
              <a:rPr lang="nb-NO" sz="1400" dirty="0"/>
              <a:t> </a:t>
            </a:r>
            <a:r>
              <a:rPr lang="nb-NO" sz="1400" dirty="0" err="1"/>
              <a:t>cold</a:t>
            </a:r>
            <a:r>
              <a:rPr lang="nb-NO" sz="1400" dirty="0"/>
              <a:t> air </a:t>
            </a:r>
            <a:r>
              <a:rPr lang="nb-NO" sz="1400" dirty="0" err="1"/>
              <a:t>outbreaks</a:t>
            </a:r>
            <a:r>
              <a:rPr lang="nb-NO" sz="1400" dirty="0"/>
              <a:t> </a:t>
            </a:r>
          </a:p>
          <a:p>
            <a:pPr algn="ctr"/>
            <a:r>
              <a:rPr lang="nb-NO" sz="1400" dirty="0"/>
              <a:t>(Papritz and Spengler, 2017)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5748E1A-1C1B-4C45-87CC-C0D6AFFEF901}"/>
              </a:ext>
            </a:extLst>
          </p:cNvPr>
          <p:cNvCxnSpPr>
            <a:cxnSpLocks/>
          </p:cNvCxnSpPr>
          <p:nvPr/>
        </p:nvCxnSpPr>
        <p:spPr>
          <a:xfrm>
            <a:off x="5865542" y="1064710"/>
            <a:ext cx="0" cy="5042782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>
            <a:extLst>
              <a:ext uri="{FF2B5EF4-FFF2-40B4-BE49-F238E27FC236}">
                <a16:creationId xmlns:a16="http://schemas.microsoft.com/office/drawing/2014/main" id="{8376AB94-74CD-40CB-8412-2A1E19945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48" y="167350"/>
            <a:ext cx="11954104" cy="627917"/>
          </a:xfrm>
        </p:spPr>
        <p:txBody>
          <a:bodyPr>
            <a:normAutofit/>
          </a:bodyPr>
          <a:lstStyle/>
          <a:p>
            <a:pPr algn="ctr"/>
            <a:r>
              <a:rPr lang="nb-NO" sz="2800" dirty="0"/>
              <a:t>The </a:t>
            </a:r>
            <a:r>
              <a:rPr lang="nb-NO" sz="2800" dirty="0" err="1"/>
              <a:t>Greenland</a:t>
            </a:r>
            <a:r>
              <a:rPr lang="nb-NO" sz="2800" dirty="0"/>
              <a:t> Sea is an ideal </a:t>
            </a:r>
            <a:r>
              <a:rPr lang="nb-NO" sz="2800" dirty="0" err="1"/>
              <a:t>place</a:t>
            </a:r>
            <a:r>
              <a:rPr lang="nb-NO" sz="2800" dirty="0"/>
              <a:t> for </a:t>
            </a:r>
            <a:r>
              <a:rPr lang="nb-NO" sz="2800" dirty="0" err="1"/>
              <a:t>open-ocean</a:t>
            </a:r>
            <a:r>
              <a:rPr lang="nb-NO" sz="2800" dirty="0"/>
              <a:t> </a:t>
            </a:r>
            <a:r>
              <a:rPr lang="nb-NO" sz="2800" dirty="0" err="1"/>
              <a:t>convection</a:t>
            </a:r>
            <a:endParaRPr lang="nb-NO" sz="2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7A19D7-BD31-4A7E-940B-7A0255B26118}"/>
              </a:ext>
            </a:extLst>
          </p:cNvPr>
          <p:cNvSpPr txBox="1"/>
          <p:nvPr/>
        </p:nvSpPr>
        <p:spPr>
          <a:xfrm>
            <a:off x="761776" y="4987353"/>
            <a:ext cx="24795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err="1"/>
              <a:t>Cyclonic</a:t>
            </a:r>
            <a:r>
              <a:rPr lang="nb-NO" sz="1600" dirty="0"/>
              <a:t> </a:t>
            </a:r>
            <a:r>
              <a:rPr lang="nb-NO" sz="1600" dirty="0" err="1"/>
              <a:t>gyre</a:t>
            </a:r>
            <a:r>
              <a:rPr lang="nb-NO" sz="1600" dirty="0"/>
              <a:t> </a:t>
            </a:r>
            <a:r>
              <a:rPr lang="nb-NO" sz="1600" dirty="0" err="1"/>
              <a:t>circulation</a:t>
            </a:r>
            <a:endParaRPr lang="nb-NO" sz="1600" dirty="0"/>
          </a:p>
          <a:p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err="1"/>
              <a:t>Weak</a:t>
            </a:r>
            <a:r>
              <a:rPr lang="nb-NO" sz="1600" dirty="0"/>
              <a:t> </a:t>
            </a:r>
            <a:r>
              <a:rPr lang="nb-NO" sz="1600" dirty="0" err="1"/>
              <a:t>stratification</a:t>
            </a:r>
            <a:endParaRPr lang="nb-NO" sz="1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14E8B2-8B6F-4F9E-9826-9F6D92BC9BD1}"/>
              </a:ext>
            </a:extLst>
          </p:cNvPr>
          <p:cNvSpPr txBox="1"/>
          <p:nvPr/>
        </p:nvSpPr>
        <p:spPr>
          <a:xfrm>
            <a:off x="6326459" y="4987354"/>
            <a:ext cx="4657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err="1"/>
              <a:t>Located</a:t>
            </a:r>
            <a:r>
              <a:rPr lang="nb-NO" sz="1600" dirty="0"/>
              <a:t> </a:t>
            </a:r>
            <a:r>
              <a:rPr lang="nb-NO" sz="1600" dirty="0" err="1"/>
              <a:t>near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sea</a:t>
            </a:r>
            <a:r>
              <a:rPr lang="nb-NO" sz="1600" dirty="0"/>
              <a:t> </a:t>
            </a:r>
            <a:r>
              <a:rPr lang="nb-NO" sz="1600" dirty="0" err="1"/>
              <a:t>ice</a:t>
            </a:r>
            <a:r>
              <a:rPr lang="nb-NO" sz="1600" dirty="0"/>
              <a:t> </a:t>
            </a:r>
            <a:r>
              <a:rPr lang="nb-NO" sz="1600" dirty="0" err="1"/>
              <a:t>edge</a:t>
            </a:r>
            <a:endParaRPr lang="nb-NO" sz="1600" dirty="0"/>
          </a:p>
          <a:p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Large </a:t>
            </a:r>
            <a:r>
              <a:rPr lang="nb-NO" sz="1600" dirty="0" err="1"/>
              <a:t>winter</a:t>
            </a:r>
            <a:r>
              <a:rPr lang="nb-NO" sz="1600" dirty="0"/>
              <a:t> heat loss due to </a:t>
            </a:r>
            <a:r>
              <a:rPr lang="nb-NO" sz="1600" dirty="0" err="1"/>
              <a:t>cold</a:t>
            </a:r>
            <a:r>
              <a:rPr lang="nb-NO" sz="1600" dirty="0"/>
              <a:t> air </a:t>
            </a:r>
            <a:r>
              <a:rPr lang="nb-NO" sz="1600" dirty="0" err="1"/>
              <a:t>outbreaks</a:t>
            </a:r>
            <a:r>
              <a:rPr lang="nb-NO" sz="1600" dirty="0"/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4B676F6-FD69-4E4E-9995-8589E4C5A3B4}"/>
              </a:ext>
            </a:extLst>
          </p:cNvPr>
          <p:cNvSpPr txBox="1"/>
          <p:nvPr/>
        </p:nvSpPr>
        <p:spPr>
          <a:xfrm>
            <a:off x="8628439" y="890813"/>
            <a:ext cx="2086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50% </a:t>
            </a:r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sea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ice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b-NO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concentration</a:t>
            </a:r>
            <a:endParaRPr lang="nb-NO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A0DE860-6345-4BA0-A152-321AF6107923}"/>
              </a:ext>
            </a:extLst>
          </p:cNvPr>
          <p:cNvCxnSpPr>
            <a:cxnSpLocks/>
          </p:cNvCxnSpPr>
          <p:nvPr/>
        </p:nvCxnSpPr>
        <p:spPr>
          <a:xfrm>
            <a:off x="9431874" y="1185915"/>
            <a:ext cx="0" cy="901298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8D90909-94EF-4276-8AF8-3994FA563DF8}"/>
              </a:ext>
            </a:extLst>
          </p:cNvPr>
          <p:cNvSpPr txBox="1"/>
          <p:nvPr/>
        </p:nvSpPr>
        <p:spPr>
          <a:xfrm>
            <a:off x="1015664" y="4003933"/>
            <a:ext cx="3683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/>
              <a:t>(</a:t>
            </a:r>
            <a:r>
              <a:rPr lang="nb-NO" sz="1400" dirty="0" err="1"/>
              <a:t>Ronski</a:t>
            </a:r>
            <a:r>
              <a:rPr lang="nb-NO" sz="1400" dirty="0"/>
              <a:t> and </a:t>
            </a:r>
            <a:r>
              <a:rPr lang="nb-NO" sz="1400" dirty="0" err="1"/>
              <a:t>Budéus</a:t>
            </a:r>
            <a:r>
              <a:rPr lang="nb-NO" sz="1400" dirty="0"/>
              <a:t>, 2005)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B9EA56-8696-44B6-BC1F-8B17DCD3D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726" y="1255385"/>
            <a:ext cx="45339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51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0D8FC9-D144-4E4B-90FC-868934E18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042" y="1375575"/>
            <a:ext cx="7004184" cy="488131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0998440-584A-49A7-A5AA-5538002E3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21" y="286483"/>
            <a:ext cx="11990567" cy="627917"/>
          </a:xfrm>
        </p:spPr>
        <p:txBody>
          <a:bodyPr>
            <a:normAutofit/>
          </a:bodyPr>
          <a:lstStyle/>
          <a:p>
            <a:pPr algn="ctr"/>
            <a:r>
              <a:rPr lang="nb-NO" sz="2800" dirty="0" err="1"/>
              <a:t>Impact</a:t>
            </a:r>
            <a:r>
              <a:rPr lang="nb-NO" sz="2800" dirty="0"/>
              <a:t> </a:t>
            </a:r>
            <a:r>
              <a:rPr lang="nb-NO" sz="2800" dirty="0" err="1"/>
              <a:t>of</a:t>
            </a:r>
            <a:r>
              <a:rPr lang="nb-NO" sz="2800" dirty="0"/>
              <a:t> lateral heat and salt </a:t>
            </a:r>
            <a:r>
              <a:rPr lang="nb-NO" sz="2800" dirty="0" err="1"/>
              <a:t>fluxes</a:t>
            </a:r>
            <a:r>
              <a:rPr lang="nb-NO" sz="2800" dirty="0"/>
              <a:t> </a:t>
            </a:r>
            <a:r>
              <a:rPr lang="nb-NO" sz="2800" dirty="0" err="1"/>
              <a:t>on</a:t>
            </a:r>
            <a:r>
              <a:rPr lang="nb-NO" sz="2800" dirty="0"/>
              <a:t> </a:t>
            </a:r>
            <a:r>
              <a:rPr lang="nb-NO" sz="2800" dirty="0" err="1"/>
              <a:t>the</a:t>
            </a:r>
            <a:r>
              <a:rPr lang="nb-NO" sz="2800" dirty="0"/>
              <a:t> </a:t>
            </a:r>
            <a:r>
              <a:rPr lang="nb-NO" sz="2800" dirty="0" err="1"/>
              <a:t>Greenland</a:t>
            </a:r>
            <a:r>
              <a:rPr lang="nb-NO" sz="2800" dirty="0"/>
              <a:t> Sea </a:t>
            </a:r>
            <a:r>
              <a:rPr lang="nb-NO" sz="2800" dirty="0" err="1"/>
              <a:t>mixed</a:t>
            </a:r>
            <a:r>
              <a:rPr lang="nb-NO" sz="2800" dirty="0"/>
              <a:t> </a:t>
            </a:r>
            <a:r>
              <a:rPr lang="nb-NO" sz="2800" dirty="0" err="1"/>
              <a:t>layer</a:t>
            </a:r>
            <a:endParaRPr lang="nb-NO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4CC041-3758-48D4-8780-D24DC645DCD1}"/>
              </a:ext>
            </a:extLst>
          </p:cNvPr>
          <p:cNvSpPr txBox="1"/>
          <p:nvPr/>
        </p:nvSpPr>
        <p:spPr>
          <a:xfrm>
            <a:off x="499197" y="1589582"/>
            <a:ext cx="40074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PWP </a:t>
            </a:r>
            <a:r>
              <a:rPr lang="nb-NO" b="1" dirty="0" err="1"/>
              <a:t>mixed-layer</a:t>
            </a:r>
            <a:r>
              <a:rPr lang="nb-NO" b="1" dirty="0"/>
              <a:t> </a:t>
            </a:r>
            <a:r>
              <a:rPr lang="nb-NO" b="1" dirty="0" err="1"/>
              <a:t>model</a:t>
            </a:r>
            <a:endParaRPr lang="nb-NO" b="1" dirty="0"/>
          </a:p>
          <a:p>
            <a:endParaRPr lang="nb-NO" b="1" dirty="0"/>
          </a:p>
          <a:p>
            <a:r>
              <a:rPr lang="nb-NO" dirty="0"/>
              <a:t>2 runs </a:t>
            </a:r>
            <a:r>
              <a:rPr lang="nb-NO" dirty="0" err="1"/>
              <a:t>each</a:t>
            </a:r>
            <a:r>
              <a:rPr lang="nb-NO" dirty="0"/>
              <a:t> </a:t>
            </a:r>
            <a:r>
              <a:rPr lang="nb-NO" dirty="0" err="1"/>
              <a:t>winter</a:t>
            </a:r>
            <a:r>
              <a:rPr lang="nb-NO" dirty="0"/>
              <a:t>: </a:t>
            </a:r>
            <a:r>
              <a:rPr lang="nb-NO" dirty="0" err="1"/>
              <a:t>one</a:t>
            </a:r>
            <a:r>
              <a:rPr lang="nb-NO" dirty="0"/>
              <a:t> </a:t>
            </a:r>
            <a:r>
              <a:rPr lang="nb-NO" dirty="0" err="1">
                <a:solidFill>
                  <a:srgbClr val="FF0000"/>
                </a:solidFill>
              </a:rPr>
              <a:t>including</a:t>
            </a:r>
            <a:r>
              <a:rPr lang="nb-NO" dirty="0"/>
              <a:t> and </a:t>
            </a:r>
            <a:r>
              <a:rPr lang="nb-NO" dirty="0" err="1"/>
              <a:t>one</a:t>
            </a:r>
            <a:r>
              <a:rPr lang="nb-NO" dirty="0"/>
              <a:t> </a:t>
            </a:r>
            <a:r>
              <a:rPr lang="nb-NO" dirty="0" err="1">
                <a:solidFill>
                  <a:srgbClr val="4414F4"/>
                </a:solidFill>
              </a:rPr>
              <a:t>excluding</a:t>
            </a:r>
            <a:r>
              <a:rPr lang="nb-NO" dirty="0"/>
              <a:t> lateral heat and salt </a:t>
            </a:r>
            <a:r>
              <a:rPr lang="nb-NO" dirty="0" err="1"/>
              <a:t>fluxes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Initial </a:t>
            </a:r>
            <a:r>
              <a:rPr lang="nb-NO" dirty="0" err="1"/>
              <a:t>conditions</a:t>
            </a:r>
            <a:r>
              <a:rPr lang="nb-NO" dirty="0"/>
              <a:t>: First November </a:t>
            </a:r>
            <a:r>
              <a:rPr lang="nb-NO" dirty="0" err="1"/>
              <a:t>hydrographic</a:t>
            </a:r>
            <a:r>
              <a:rPr lang="nb-NO" dirty="0"/>
              <a:t> </a:t>
            </a:r>
            <a:r>
              <a:rPr lang="nb-NO" dirty="0" err="1"/>
              <a:t>profile</a:t>
            </a:r>
            <a:r>
              <a:rPr lang="nb-NO" dirty="0"/>
              <a:t> </a:t>
            </a:r>
            <a:r>
              <a:rPr lang="nb-NO" dirty="0" err="1"/>
              <a:t>where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mixed</a:t>
            </a:r>
            <a:r>
              <a:rPr lang="nb-NO" dirty="0"/>
              <a:t> </a:t>
            </a:r>
            <a:r>
              <a:rPr lang="nb-NO" dirty="0" err="1"/>
              <a:t>layer</a:t>
            </a:r>
            <a:r>
              <a:rPr lang="nb-NO" dirty="0"/>
              <a:t> </a:t>
            </a:r>
            <a:r>
              <a:rPr lang="nb-NO" dirty="0" err="1"/>
              <a:t>was</a:t>
            </a:r>
            <a:r>
              <a:rPr lang="nb-NO" dirty="0"/>
              <a:t> </a:t>
            </a:r>
            <a:r>
              <a:rPr lang="nb-NO" dirty="0" err="1"/>
              <a:t>detected</a:t>
            </a:r>
            <a:r>
              <a:rPr lang="nb-NO" dirty="0"/>
              <a:t> by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moorings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ERA5 </a:t>
            </a:r>
            <a:r>
              <a:rPr lang="nb-NO" dirty="0" err="1"/>
              <a:t>atmospheric</a:t>
            </a:r>
            <a:r>
              <a:rPr lang="nb-NO" dirty="0"/>
              <a:t> </a:t>
            </a:r>
            <a:r>
              <a:rPr lang="nb-NO" dirty="0" err="1"/>
              <a:t>forcing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F11B215-5784-4802-9D0C-911DC2812708}"/>
              </a:ext>
            </a:extLst>
          </p:cNvPr>
          <p:cNvCxnSpPr>
            <a:cxnSpLocks/>
          </p:cNvCxnSpPr>
          <p:nvPr/>
        </p:nvCxnSpPr>
        <p:spPr>
          <a:xfrm>
            <a:off x="7410616" y="2393343"/>
            <a:ext cx="357808" cy="755374"/>
          </a:xfrm>
          <a:prstGeom prst="straightConnector1">
            <a:avLst/>
          </a:prstGeom>
          <a:ln w="12700">
            <a:solidFill>
              <a:srgbClr val="4414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F1BFB5C-70BA-4398-ADAC-6A4CE214DE8F}"/>
              </a:ext>
            </a:extLst>
          </p:cNvPr>
          <p:cNvCxnSpPr>
            <a:cxnSpLocks/>
          </p:cNvCxnSpPr>
          <p:nvPr/>
        </p:nvCxnSpPr>
        <p:spPr>
          <a:xfrm flipH="1" flipV="1">
            <a:off x="7920824" y="3816230"/>
            <a:ext cx="523461" cy="81938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1CF8BCF-DEBA-4737-8382-087F32BB88A1}"/>
              </a:ext>
            </a:extLst>
          </p:cNvPr>
          <p:cNvSpPr txBox="1"/>
          <p:nvPr/>
        </p:nvSpPr>
        <p:spPr>
          <a:xfrm>
            <a:off x="6582985" y="2085566"/>
            <a:ext cx="1655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solidFill>
                  <a:srgbClr val="4414F4"/>
                </a:solidFill>
              </a:rPr>
              <a:t>No lateral </a:t>
            </a:r>
            <a:r>
              <a:rPr lang="nb-NO" sz="1400" dirty="0" err="1">
                <a:solidFill>
                  <a:srgbClr val="4414F4"/>
                </a:solidFill>
              </a:rPr>
              <a:t>advection</a:t>
            </a:r>
            <a:endParaRPr lang="nb-NO" sz="1400" dirty="0">
              <a:solidFill>
                <a:srgbClr val="4414F4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F216FB-58DE-4B13-AF37-F9CF7309450B}"/>
              </a:ext>
            </a:extLst>
          </p:cNvPr>
          <p:cNvSpPr txBox="1"/>
          <p:nvPr/>
        </p:nvSpPr>
        <p:spPr>
          <a:xfrm>
            <a:off x="6850049" y="4571604"/>
            <a:ext cx="4685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err="1">
                <a:solidFill>
                  <a:srgbClr val="FF0000"/>
                </a:solidFill>
              </a:rPr>
              <a:t>Including</a:t>
            </a:r>
            <a:r>
              <a:rPr lang="nb-NO" sz="1400" dirty="0">
                <a:solidFill>
                  <a:srgbClr val="FF0000"/>
                </a:solidFill>
              </a:rPr>
              <a:t> </a:t>
            </a:r>
            <a:r>
              <a:rPr lang="nb-NO" sz="1400" dirty="0" err="1">
                <a:solidFill>
                  <a:srgbClr val="FF0000"/>
                </a:solidFill>
              </a:rPr>
              <a:t>our</a:t>
            </a:r>
            <a:r>
              <a:rPr lang="nb-NO" sz="1400" dirty="0">
                <a:solidFill>
                  <a:srgbClr val="FF0000"/>
                </a:solidFill>
              </a:rPr>
              <a:t> </a:t>
            </a:r>
            <a:r>
              <a:rPr lang="nb-NO" sz="1400" dirty="0" err="1">
                <a:solidFill>
                  <a:srgbClr val="FF0000"/>
                </a:solidFill>
              </a:rPr>
              <a:t>updated</a:t>
            </a:r>
            <a:r>
              <a:rPr lang="nb-NO" sz="1400" dirty="0">
                <a:solidFill>
                  <a:srgbClr val="FF0000"/>
                </a:solidFill>
              </a:rPr>
              <a:t> </a:t>
            </a:r>
            <a:r>
              <a:rPr lang="nb-NO" sz="1400" dirty="0" err="1">
                <a:solidFill>
                  <a:srgbClr val="FF0000"/>
                </a:solidFill>
              </a:rPr>
              <a:t>estimates</a:t>
            </a:r>
            <a:r>
              <a:rPr lang="nb-NO" sz="1400" dirty="0">
                <a:solidFill>
                  <a:srgbClr val="FF0000"/>
                </a:solidFill>
              </a:rPr>
              <a:t> </a:t>
            </a:r>
            <a:r>
              <a:rPr lang="nb-NO" sz="1400" dirty="0" err="1">
                <a:solidFill>
                  <a:srgbClr val="FF0000"/>
                </a:solidFill>
              </a:rPr>
              <a:t>of</a:t>
            </a:r>
            <a:r>
              <a:rPr lang="nb-NO" sz="1400" dirty="0">
                <a:solidFill>
                  <a:srgbClr val="FF0000"/>
                </a:solidFill>
              </a:rPr>
              <a:t> lateral heat and salt </a:t>
            </a:r>
            <a:r>
              <a:rPr lang="nb-NO" sz="1400" dirty="0" err="1">
                <a:solidFill>
                  <a:srgbClr val="FF0000"/>
                </a:solidFill>
              </a:rPr>
              <a:t>fluxes</a:t>
            </a:r>
            <a:endParaRPr lang="nb-NO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295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9FEFA1-5D32-4BF0-A7BD-50E9F05BC4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977" b="943"/>
          <a:stretch/>
        </p:blipFill>
        <p:spPr>
          <a:xfrm>
            <a:off x="283596" y="3819992"/>
            <a:ext cx="5812403" cy="303800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970D857-BE4C-4BBC-AB53-DDC3BAEB0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14" y="154067"/>
            <a:ext cx="11990567" cy="627917"/>
          </a:xfrm>
        </p:spPr>
        <p:txBody>
          <a:bodyPr>
            <a:normAutofit/>
          </a:bodyPr>
          <a:lstStyle/>
          <a:p>
            <a:pPr algn="ctr"/>
            <a:r>
              <a:rPr lang="nb-NO" sz="2800" dirty="0" err="1"/>
              <a:t>Origin</a:t>
            </a:r>
            <a:r>
              <a:rPr lang="nb-NO" sz="2800" dirty="0"/>
              <a:t> </a:t>
            </a:r>
            <a:r>
              <a:rPr lang="nb-NO" sz="2800" dirty="0" err="1"/>
              <a:t>of</a:t>
            </a:r>
            <a:r>
              <a:rPr lang="nb-NO" sz="2800" dirty="0"/>
              <a:t> lateral heat and salt </a:t>
            </a:r>
            <a:r>
              <a:rPr lang="nb-NO" sz="2800" dirty="0" err="1"/>
              <a:t>fluxes</a:t>
            </a:r>
            <a:r>
              <a:rPr lang="nb-NO" sz="2800" dirty="0"/>
              <a:t> </a:t>
            </a:r>
            <a:r>
              <a:rPr lang="nb-NO" sz="2800" dirty="0" err="1"/>
              <a:t>into</a:t>
            </a:r>
            <a:r>
              <a:rPr lang="nb-NO" sz="2800" dirty="0"/>
              <a:t> </a:t>
            </a:r>
            <a:r>
              <a:rPr lang="nb-NO" sz="2800" dirty="0" err="1"/>
              <a:t>the</a:t>
            </a:r>
            <a:r>
              <a:rPr lang="nb-NO" sz="2800" dirty="0"/>
              <a:t> </a:t>
            </a:r>
            <a:r>
              <a:rPr lang="nb-NO" sz="2800" dirty="0" err="1"/>
              <a:t>Greenland</a:t>
            </a:r>
            <a:r>
              <a:rPr lang="nb-NO" sz="2800" dirty="0"/>
              <a:t> Sea </a:t>
            </a:r>
            <a:r>
              <a:rPr lang="nb-NO" sz="2800" dirty="0" err="1"/>
              <a:t>Gyre</a:t>
            </a:r>
            <a:r>
              <a:rPr lang="nb-NO" sz="2800" dirty="0"/>
              <a:t>???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3B09AE-25F6-4CFD-8913-6CA9D5E69B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920"/>
          <a:stretch/>
        </p:blipFill>
        <p:spPr>
          <a:xfrm>
            <a:off x="283595" y="781984"/>
            <a:ext cx="5812403" cy="30380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D4C838-DF72-415F-BE0E-474F49D08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082" y="2029955"/>
            <a:ext cx="5379322" cy="358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10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9FEFA1-5D32-4BF0-A7BD-50E9F05BC4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977" b="943"/>
          <a:stretch/>
        </p:blipFill>
        <p:spPr>
          <a:xfrm>
            <a:off x="283596" y="3819992"/>
            <a:ext cx="5812403" cy="303800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970D857-BE4C-4BBC-AB53-DDC3BAEB0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14" y="154067"/>
            <a:ext cx="11990567" cy="627917"/>
          </a:xfrm>
        </p:spPr>
        <p:txBody>
          <a:bodyPr>
            <a:normAutofit/>
          </a:bodyPr>
          <a:lstStyle/>
          <a:p>
            <a:pPr algn="ctr"/>
            <a:r>
              <a:rPr lang="nb-NO" sz="2800" dirty="0" err="1"/>
              <a:t>Origin</a:t>
            </a:r>
            <a:r>
              <a:rPr lang="nb-NO" sz="2800" dirty="0"/>
              <a:t> </a:t>
            </a:r>
            <a:r>
              <a:rPr lang="nb-NO" sz="2800" dirty="0" err="1"/>
              <a:t>of</a:t>
            </a:r>
            <a:r>
              <a:rPr lang="nb-NO" sz="2800" dirty="0"/>
              <a:t> lateral heat and salt </a:t>
            </a:r>
            <a:r>
              <a:rPr lang="nb-NO" sz="2800" dirty="0" err="1"/>
              <a:t>fluxes</a:t>
            </a:r>
            <a:r>
              <a:rPr lang="nb-NO" sz="2800" dirty="0"/>
              <a:t> </a:t>
            </a:r>
            <a:r>
              <a:rPr lang="nb-NO" sz="2800" dirty="0" err="1"/>
              <a:t>into</a:t>
            </a:r>
            <a:r>
              <a:rPr lang="nb-NO" sz="2800" dirty="0"/>
              <a:t> </a:t>
            </a:r>
            <a:r>
              <a:rPr lang="nb-NO" sz="2800" dirty="0" err="1"/>
              <a:t>the</a:t>
            </a:r>
            <a:r>
              <a:rPr lang="nb-NO" sz="2800" dirty="0"/>
              <a:t> </a:t>
            </a:r>
            <a:r>
              <a:rPr lang="nb-NO" sz="2800" dirty="0" err="1"/>
              <a:t>Greenland</a:t>
            </a:r>
            <a:r>
              <a:rPr lang="nb-NO" sz="2800" dirty="0"/>
              <a:t> Sea </a:t>
            </a:r>
            <a:r>
              <a:rPr lang="nb-NO" sz="2800" dirty="0" err="1"/>
              <a:t>Gyre</a:t>
            </a:r>
            <a:r>
              <a:rPr lang="nb-NO" sz="2800" dirty="0"/>
              <a:t>???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3B09AE-25F6-4CFD-8913-6CA9D5E69B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920"/>
          <a:stretch/>
        </p:blipFill>
        <p:spPr>
          <a:xfrm>
            <a:off x="283595" y="781984"/>
            <a:ext cx="5812403" cy="3038008"/>
          </a:xfrm>
          <a:prstGeom prst="rect">
            <a:avLst/>
          </a:prstGeom>
        </p:spPr>
      </p:pic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72E5883B-C44F-4F57-AD08-103FE9D02E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" r="6068"/>
          <a:stretch/>
        </p:blipFill>
        <p:spPr>
          <a:xfrm>
            <a:off x="6110742" y="1908313"/>
            <a:ext cx="5965794" cy="350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6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60F74-A371-4ACE-86BF-6B4BAFE93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2003"/>
            <a:ext cx="12192000" cy="628788"/>
          </a:xfrm>
        </p:spPr>
        <p:txBody>
          <a:bodyPr>
            <a:normAutofit/>
          </a:bodyPr>
          <a:lstStyle/>
          <a:p>
            <a:pPr algn="ctr"/>
            <a:r>
              <a:rPr lang="nb-NO" sz="2800" dirty="0" err="1"/>
              <a:t>Summary</a:t>
            </a:r>
            <a:endParaRPr lang="nb-NO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E680C-2E56-4CBC-A2DB-A6FF3E444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8933"/>
            <a:ext cx="10515600" cy="5171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b="1" dirty="0"/>
              <a:t>Mixed-</a:t>
            </a:r>
            <a:r>
              <a:rPr lang="nb-NO" sz="1800" b="1" dirty="0" err="1"/>
              <a:t>layer</a:t>
            </a:r>
            <a:r>
              <a:rPr lang="nb-NO" sz="1800" b="1" dirty="0"/>
              <a:t> </a:t>
            </a:r>
            <a:r>
              <a:rPr lang="nb-NO" sz="1800" b="1" dirty="0" err="1"/>
              <a:t>development</a:t>
            </a:r>
            <a:r>
              <a:rPr lang="nb-NO" sz="1800" b="1" dirty="0"/>
              <a:t> </a:t>
            </a:r>
            <a:r>
              <a:rPr lang="nb-NO" sz="1800" b="1" dirty="0" err="1"/>
              <a:t>through</a:t>
            </a:r>
            <a:r>
              <a:rPr lang="nb-NO" sz="1800" b="1" dirty="0"/>
              <a:t> </a:t>
            </a:r>
            <a:r>
              <a:rPr lang="nb-NO" sz="1800" b="1" dirty="0" err="1"/>
              <a:t>winter</a:t>
            </a:r>
            <a:r>
              <a:rPr lang="nb-NO" sz="1800" b="1" dirty="0"/>
              <a:t> </a:t>
            </a:r>
            <a:r>
              <a:rPr lang="nb-NO" sz="1800" b="1" dirty="0" err="1"/>
              <a:t>can</a:t>
            </a:r>
            <a:r>
              <a:rPr lang="nb-NO" sz="1800" b="1" dirty="0"/>
              <a:t> be </a:t>
            </a:r>
            <a:r>
              <a:rPr lang="nb-NO" sz="1800" b="1" dirty="0" err="1"/>
              <a:t>divided</a:t>
            </a:r>
            <a:r>
              <a:rPr lang="nb-NO" sz="1800" b="1" dirty="0"/>
              <a:t> </a:t>
            </a:r>
            <a:r>
              <a:rPr lang="nb-NO" sz="1800" b="1" dirty="0" err="1"/>
              <a:t>into</a:t>
            </a:r>
            <a:r>
              <a:rPr lang="nb-NO" sz="1800" b="1" dirty="0"/>
              <a:t> </a:t>
            </a:r>
            <a:r>
              <a:rPr lang="nb-NO" sz="1800" b="1" dirty="0" err="1"/>
              <a:t>two</a:t>
            </a:r>
            <a:r>
              <a:rPr lang="nb-NO" sz="1800" b="1" dirty="0"/>
              <a:t> </a:t>
            </a:r>
            <a:r>
              <a:rPr lang="nb-NO" sz="1800" b="1" dirty="0" err="1"/>
              <a:t>phases</a:t>
            </a:r>
            <a:r>
              <a:rPr lang="nb-NO" sz="1800" b="1" dirty="0"/>
              <a:t>:</a:t>
            </a:r>
          </a:p>
          <a:p>
            <a:r>
              <a:rPr lang="nb-NO" sz="1800" dirty="0"/>
              <a:t>During </a:t>
            </a:r>
            <a:r>
              <a:rPr lang="nb-NO" sz="1800" dirty="0" err="1"/>
              <a:t>the</a:t>
            </a:r>
            <a:r>
              <a:rPr lang="nb-NO" sz="1800" dirty="0"/>
              <a:t> </a:t>
            </a:r>
            <a:r>
              <a:rPr lang="nb-NO" sz="1800" b="1" dirty="0" err="1"/>
              <a:t>cooling</a:t>
            </a:r>
            <a:r>
              <a:rPr lang="nb-NO" sz="1800" b="1" dirty="0"/>
              <a:t> </a:t>
            </a:r>
            <a:r>
              <a:rPr lang="nb-NO" sz="1800" b="1" dirty="0" err="1"/>
              <a:t>phase</a:t>
            </a:r>
            <a:r>
              <a:rPr lang="nb-NO" sz="1800" b="1" dirty="0"/>
              <a:t> </a:t>
            </a:r>
            <a:r>
              <a:rPr lang="nb-NO" sz="1800" dirty="0"/>
              <a:t>(Nov-Jan):  </a:t>
            </a:r>
            <a:r>
              <a:rPr lang="nb-NO" sz="1800" dirty="0" err="1"/>
              <a:t>strong</a:t>
            </a:r>
            <a:r>
              <a:rPr lang="nb-NO" sz="1800" dirty="0"/>
              <a:t> </a:t>
            </a:r>
            <a:r>
              <a:rPr lang="nb-NO" sz="1800" dirty="0" err="1"/>
              <a:t>CAOs</a:t>
            </a:r>
            <a:r>
              <a:rPr lang="nb-NO" sz="1800" dirty="0"/>
              <a:t> cool </a:t>
            </a:r>
            <a:r>
              <a:rPr lang="nb-NO" sz="1800" dirty="0" err="1"/>
              <a:t>the</a:t>
            </a:r>
            <a:r>
              <a:rPr lang="nb-NO" sz="1800" dirty="0"/>
              <a:t> </a:t>
            </a:r>
            <a:r>
              <a:rPr lang="nb-NO" sz="1800" dirty="0" err="1"/>
              <a:t>mixed</a:t>
            </a:r>
            <a:r>
              <a:rPr lang="nb-NO" sz="1800" dirty="0"/>
              <a:t> </a:t>
            </a:r>
            <a:r>
              <a:rPr lang="nb-NO" sz="1800" dirty="0" err="1"/>
              <a:t>layer</a:t>
            </a:r>
            <a:r>
              <a:rPr lang="nb-NO" sz="1800" dirty="0"/>
              <a:t> by ~0.08K/</a:t>
            </a:r>
            <a:r>
              <a:rPr lang="nb-NO" sz="1800" dirty="0" err="1"/>
              <a:t>day</a:t>
            </a:r>
            <a:endParaRPr lang="nb-NO" sz="1800" dirty="0"/>
          </a:p>
          <a:p>
            <a:r>
              <a:rPr lang="nb-NO" sz="1800" dirty="0"/>
              <a:t>During </a:t>
            </a:r>
            <a:r>
              <a:rPr lang="nb-NO" sz="1800" dirty="0" err="1"/>
              <a:t>the</a:t>
            </a:r>
            <a:r>
              <a:rPr lang="nb-NO" sz="1800" dirty="0"/>
              <a:t> </a:t>
            </a:r>
            <a:r>
              <a:rPr lang="nb-NO" sz="1800" b="1" dirty="0" err="1"/>
              <a:t>deepening</a:t>
            </a:r>
            <a:r>
              <a:rPr lang="nb-NO" sz="1800" b="1" dirty="0"/>
              <a:t> </a:t>
            </a:r>
            <a:r>
              <a:rPr lang="nb-NO" sz="1800" b="1" dirty="0" err="1"/>
              <a:t>phase</a:t>
            </a:r>
            <a:r>
              <a:rPr lang="nb-NO" sz="1800" b="1" dirty="0"/>
              <a:t> </a:t>
            </a:r>
            <a:r>
              <a:rPr lang="nb-NO" sz="1800" dirty="0"/>
              <a:t>(</a:t>
            </a:r>
            <a:r>
              <a:rPr lang="nb-NO" sz="1800" dirty="0" err="1"/>
              <a:t>Feb-Apr</a:t>
            </a:r>
            <a:r>
              <a:rPr lang="nb-NO" sz="1800" dirty="0"/>
              <a:t>): </a:t>
            </a:r>
            <a:r>
              <a:rPr lang="nb-NO" sz="1800" dirty="0" err="1"/>
              <a:t>strong</a:t>
            </a:r>
            <a:r>
              <a:rPr lang="nb-NO" sz="1800" dirty="0"/>
              <a:t> </a:t>
            </a:r>
            <a:r>
              <a:rPr lang="nb-NO" sz="1800" dirty="0" err="1"/>
              <a:t>CAOs</a:t>
            </a:r>
            <a:r>
              <a:rPr lang="nb-NO" sz="1800" dirty="0"/>
              <a:t> </a:t>
            </a:r>
            <a:r>
              <a:rPr lang="nb-NO" sz="1800" dirty="0" err="1"/>
              <a:t>deepen</a:t>
            </a:r>
            <a:r>
              <a:rPr lang="nb-NO" sz="1800" dirty="0"/>
              <a:t> </a:t>
            </a:r>
            <a:r>
              <a:rPr lang="nb-NO" sz="1800" dirty="0" err="1"/>
              <a:t>the</a:t>
            </a:r>
            <a:r>
              <a:rPr lang="nb-NO" sz="1800" dirty="0"/>
              <a:t> </a:t>
            </a:r>
            <a:r>
              <a:rPr lang="nb-NO" sz="1800" dirty="0" err="1"/>
              <a:t>mixed</a:t>
            </a:r>
            <a:r>
              <a:rPr lang="nb-NO" sz="1800" dirty="0"/>
              <a:t> </a:t>
            </a:r>
            <a:r>
              <a:rPr lang="nb-NO" sz="1800" dirty="0" err="1"/>
              <a:t>layer</a:t>
            </a:r>
            <a:r>
              <a:rPr lang="nb-NO" sz="1800" dirty="0"/>
              <a:t> by ~40m/</a:t>
            </a:r>
            <a:r>
              <a:rPr lang="nb-NO" sz="1800" dirty="0" err="1"/>
              <a:t>day</a:t>
            </a:r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776296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60F74-A371-4ACE-86BF-6B4BAFE93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2003"/>
            <a:ext cx="12192000" cy="628788"/>
          </a:xfrm>
        </p:spPr>
        <p:txBody>
          <a:bodyPr>
            <a:normAutofit/>
          </a:bodyPr>
          <a:lstStyle/>
          <a:p>
            <a:pPr algn="ctr"/>
            <a:r>
              <a:rPr lang="nb-NO" sz="2800" dirty="0" err="1"/>
              <a:t>Summary</a:t>
            </a:r>
            <a:endParaRPr lang="nb-NO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E680C-2E56-4CBC-A2DB-A6FF3E444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8933"/>
            <a:ext cx="10515600" cy="5171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b="1" dirty="0"/>
              <a:t>Mixed-</a:t>
            </a:r>
            <a:r>
              <a:rPr lang="nb-NO" sz="1800" b="1" dirty="0" err="1"/>
              <a:t>layer</a:t>
            </a:r>
            <a:r>
              <a:rPr lang="nb-NO" sz="1800" b="1" dirty="0"/>
              <a:t> </a:t>
            </a:r>
            <a:r>
              <a:rPr lang="nb-NO" sz="1800" b="1" dirty="0" err="1"/>
              <a:t>development</a:t>
            </a:r>
            <a:r>
              <a:rPr lang="nb-NO" sz="1800" b="1" dirty="0"/>
              <a:t> </a:t>
            </a:r>
            <a:r>
              <a:rPr lang="nb-NO" sz="1800" b="1" dirty="0" err="1"/>
              <a:t>through</a:t>
            </a:r>
            <a:r>
              <a:rPr lang="nb-NO" sz="1800" b="1" dirty="0"/>
              <a:t> </a:t>
            </a:r>
            <a:r>
              <a:rPr lang="nb-NO" sz="1800" b="1" dirty="0" err="1"/>
              <a:t>winter</a:t>
            </a:r>
            <a:r>
              <a:rPr lang="nb-NO" sz="1800" b="1" dirty="0"/>
              <a:t> </a:t>
            </a:r>
            <a:r>
              <a:rPr lang="nb-NO" sz="1800" b="1" dirty="0" err="1"/>
              <a:t>can</a:t>
            </a:r>
            <a:r>
              <a:rPr lang="nb-NO" sz="1800" b="1" dirty="0"/>
              <a:t> be </a:t>
            </a:r>
            <a:r>
              <a:rPr lang="nb-NO" sz="1800" b="1" dirty="0" err="1"/>
              <a:t>divided</a:t>
            </a:r>
            <a:r>
              <a:rPr lang="nb-NO" sz="1800" b="1" dirty="0"/>
              <a:t> </a:t>
            </a:r>
            <a:r>
              <a:rPr lang="nb-NO" sz="1800" b="1" dirty="0" err="1"/>
              <a:t>into</a:t>
            </a:r>
            <a:r>
              <a:rPr lang="nb-NO" sz="1800" b="1" dirty="0"/>
              <a:t> </a:t>
            </a:r>
            <a:r>
              <a:rPr lang="nb-NO" sz="1800" b="1" dirty="0" err="1"/>
              <a:t>two</a:t>
            </a:r>
            <a:r>
              <a:rPr lang="nb-NO" sz="1800" b="1" dirty="0"/>
              <a:t> </a:t>
            </a:r>
            <a:r>
              <a:rPr lang="nb-NO" sz="1800" b="1" dirty="0" err="1"/>
              <a:t>phases</a:t>
            </a:r>
            <a:r>
              <a:rPr lang="nb-NO" sz="1800" b="1" dirty="0"/>
              <a:t>:</a:t>
            </a:r>
          </a:p>
          <a:p>
            <a:r>
              <a:rPr lang="nb-NO" sz="1800" dirty="0"/>
              <a:t>During </a:t>
            </a:r>
            <a:r>
              <a:rPr lang="nb-NO" sz="1800" dirty="0" err="1"/>
              <a:t>the</a:t>
            </a:r>
            <a:r>
              <a:rPr lang="nb-NO" sz="1800" dirty="0"/>
              <a:t> </a:t>
            </a:r>
            <a:r>
              <a:rPr lang="nb-NO" sz="1800" b="1" dirty="0" err="1"/>
              <a:t>cooling</a:t>
            </a:r>
            <a:r>
              <a:rPr lang="nb-NO" sz="1800" b="1" dirty="0"/>
              <a:t> </a:t>
            </a:r>
            <a:r>
              <a:rPr lang="nb-NO" sz="1800" b="1" dirty="0" err="1"/>
              <a:t>phase</a:t>
            </a:r>
            <a:r>
              <a:rPr lang="nb-NO" sz="1800" b="1" dirty="0"/>
              <a:t> </a:t>
            </a:r>
            <a:r>
              <a:rPr lang="nb-NO" sz="1800" dirty="0"/>
              <a:t>(Nov-Jan):  </a:t>
            </a:r>
            <a:r>
              <a:rPr lang="nb-NO" sz="1800" dirty="0" err="1"/>
              <a:t>strong</a:t>
            </a:r>
            <a:r>
              <a:rPr lang="nb-NO" sz="1800" dirty="0"/>
              <a:t> </a:t>
            </a:r>
            <a:r>
              <a:rPr lang="nb-NO" sz="1800" dirty="0" err="1"/>
              <a:t>CAOs</a:t>
            </a:r>
            <a:r>
              <a:rPr lang="nb-NO" sz="1800" dirty="0"/>
              <a:t> cool </a:t>
            </a:r>
            <a:r>
              <a:rPr lang="nb-NO" sz="1800" dirty="0" err="1"/>
              <a:t>the</a:t>
            </a:r>
            <a:r>
              <a:rPr lang="nb-NO" sz="1800" dirty="0"/>
              <a:t> </a:t>
            </a:r>
            <a:r>
              <a:rPr lang="nb-NO" sz="1800" dirty="0" err="1"/>
              <a:t>mixed</a:t>
            </a:r>
            <a:r>
              <a:rPr lang="nb-NO" sz="1800" dirty="0"/>
              <a:t> </a:t>
            </a:r>
            <a:r>
              <a:rPr lang="nb-NO" sz="1800" dirty="0" err="1"/>
              <a:t>layer</a:t>
            </a:r>
            <a:r>
              <a:rPr lang="nb-NO" sz="1800" dirty="0"/>
              <a:t> by ~0.08K/</a:t>
            </a:r>
            <a:r>
              <a:rPr lang="nb-NO" sz="1800" dirty="0" err="1"/>
              <a:t>day</a:t>
            </a:r>
            <a:endParaRPr lang="nb-NO" sz="1800" dirty="0"/>
          </a:p>
          <a:p>
            <a:r>
              <a:rPr lang="nb-NO" sz="1800" dirty="0"/>
              <a:t>During </a:t>
            </a:r>
            <a:r>
              <a:rPr lang="nb-NO" sz="1800" dirty="0" err="1"/>
              <a:t>the</a:t>
            </a:r>
            <a:r>
              <a:rPr lang="nb-NO" sz="1800" dirty="0"/>
              <a:t> </a:t>
            </a:r>
            <a:r>
              <a:rPr lang="nb-NO" sz="1800" b="1" dirty="0" err="1"/>
              <a:t>deepening</a:t>
            </a:r>
            <a:r>
              <a:rPr lang="nb-NO" sz="1800" b="1" dirty="0"/>
              <a:t> </a:t>
            </a:r>
            <a:r>
              <a:rPr lang="nb-NO" sz="1800" b="1" dirty="0" err="1"/>
              <a:t>phase</a:t>
            </a:r>
            <a:r>
              <a:rPr lang="nb-NO" sz="1800" b="1" dirty="0"/>
              <a:t> </a:t>
            </a:r>
            <a:r>
              <a:rPr lang="nb-NO" sz="1800" dirty="0"/>
              <a:t>(</a:t>
            </a:r>
            <a:r>
              <a:rPr lang="nb-NO" sz="1800" dirty="0" err="1"/>
              <a:t>Feb-Apr</a:t>
            </a:r>
            <a:r>
              <a:rPr lang="nb-NO" sz="1800" dirty="0"/>
              <a:t>): </a:t>
            </a:r>
            <a:r>
              <a:rPr lang="nb-NO" sz="1800" dirty="0" err="1"/>
              <a:t>strong</a:t>
            </a:r>
            <a:r>
              <a:rPr lang="nb-NO" sz="1800" dirty="0"/>
              <a:t> </a:t>
            </a:r>
            <a:r>
              <a:rPr lang="nb-NO" sz="1800" dirty="0" err="1"/>
              <a:t>CAOs</a:t>
            </a:r>
            <a:r>
              <a:rPr lang="nb-NO" sz="1800" dirty="0"/>
              <a:t> </a:t>
            </a:r>
            <a:r>
              <a:rPr lang="nb-NO" sz="1800" dirty="0" err="1"/>
              <a:t>deepen</a:t>
            </a:r>
            <a:r>
              <a:rPr lang="nb-NO" sz="1800" dirty="0"/>
              <a:t> </a:t>
            </a:r>
            <a:r>
              <a:rPr lang="nb-NO" sz="1800" dirty="0" err="1"/>
              <a:t>the</a:t>
            </a:r>
            <a:r>
              <a:rPr lang="nb-NO" sz="1800" dirty="0"/>
              <a:t> </a:t>
            </a:r>
            <a:r>
              <a:rPr lang="nb-NO" sz="1800" dirty="0" err="1"/>
              <a:t>mixed</a:t>
            </a:r>
            <a:r>
              <a:rPr lang="nb-NO" sz="1800" dirty="0"/>
              <a:t> </a:t>
            </a:r>
            <a:r>
              <a:rPr lang="nb-NO" sz="1800" dirty="0" err="1"/>
              <a:t>layer</a:t>
            </a:r>
            <a:r>
              <a:rPr lang="nb-NO" sz="1800" dirty="0"/>
              <a:t> by ~40m/</a:t>
            </a:r>
            <a:r>
              <a:rPr lang="nb-NO" sz="1800" dirty="0" err="1"/>
              <a:t>day</a:t>
            </a:r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b="1" dirty="0"/>
              <a:t>Lateral heat and salt </a:t>
            </a:r>
            <a:r>
              <a:rPr lang="nb-NO" sz="1800" b="1" dirty="0" err="1"/>
              <a:t>fluxes</a:t>
            </a:r>
            <a:r>
              <a:rPr lang="nb-NO" sz="1800" b="1" dirty="0"/>
              <a:t> </a:t>
            </a:r>
            <a:r>
              <a:rPr lang="nb-NO" sz="1800" b="1" dirty="0" err="1"/>
              <a:t>are</a:t>
            </a:r>
            <a:r>
              <a:rPr lang="nb-NO" sz="1800" b="1" dirty="0"/>
              <a:t> </a:t>
            </a:r>
            <a:r>
              <a:rPr lang="nb-NO" sz="1800" b="1" dirty="0" err="1"/>
              <a:t>important</a:t>
            </a:r>
            <a:r>
              <a:rPr lang="nb-NO" sz="1800" b="1" dirty="0"/>
              <a:t> for </a:t>
            </a:r>
            <a:r>
              <a:rPr lang="nb-NO" sz="1800" b="1" dirty="0" err="1"/>
              <a:t>the</a:t>
            </a:r>
            <a:r>
              <a:rPr lang="nb-NO" sz="1800" b="1" dirty="0"/>
              <a:t> </a:t>
            </a:r>
            <a:r>
              <a:rPr lang="nb-NO" sz="1800" b="1" dirty="0" err="1"/>
              <a:t>mixed-layer</a:t>
            </a:r>
            <a:r>
              <a:rPr lang="nb-NO" sz="1800" b="1" dirty="0"/>
              <a:t> </a:t>
            </a:r>
            <a:r>
              <a:rPr lang="nb-NO" sz="1800" b="1" dirty="0" err="1"/>
              <a:t>development</a:t>
            </a:r>
            <a:r>
              <a:rPr lang="nb-NO" sz="1800" b="1" dirty="0"/>
              <a:t>: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endParaRPr lang="nb-NO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183D7E-C07A-4678-AEF9-231283763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32" y="3537539"/>
            <a:ext cx="3548368" cy="2361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345845-23B8-43D5-9349-8C902D4DFA6F}"/>
              </a:ext>
            </a:extLst>
          </p:cNvPr>
          <p:cNvSpPr txBox="1"/>
          <p:nvPr/>
        </p:nvSpPr>
        <p:spPr>
          <a:xfrm>
            <a:off x="5267325" y="4108565"/>
            <a:ext cx="621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Exchange </a:t>
            </a:r>
            <a:r>
              <a:rPr lang="nb-NO" dirty="0" err="1">
                <a:solidFill>
                  <a:srgbClr val="FF0000"/>
                </a:solidFill>
              </a:rPr>
              <a:t>with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the</a:t>
            </a:r>
            <a:r>
              <a:rPr lang="nb-NO" dirty="0">
                <a:solidFill>
                  <a:srgbClr val="FF0000"/>
                </a:solidFill>
              </a:rPr>
              <a:t> East </a:t>
            </a:r>
            <a:r>
              <a:rPr lang="nb-NO" dirty="0" err="1">
                <a:solidFill>
                  <a:srgbClr val="FF0000"/>
                </a:solidFill>
              </a:rPr>
              <a:t>Greenland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Current</a:t>
            </a:r>
            <a:r>
              <a:rPr lang="nb-NO" dirty="0">
                <a:solidFill>
                  <a:srgbClr val="FF0000"/>
                </a:solidFill>
              </a:rPr>
              <a:t> (</a:t>
            </a:r>
            <a:r>
              <a:rPr lang="nb-NO" dirty="0" err="1">
                <a:solidFill>
                  <a:srgbClr val="FF0000"/>
                </a:solidFill>
              </a:rPr>
              <a:t>west</a:t>
            </a:r>
            <a:r>
              <a:rPr lang="nb-NO" dirty="0">
                <a:solidFill>
                  <a:srgbClr val="FF0000"/>
                </a:solidFill>
              </a:rPr>
              <a:t>) more </a:t>
            </a:r>
            <a:r>
              <a:rPr lang="nb-NO" dirty="0" err="1">
                <a:solidFill>
                  <a:srgbClr val="FF0000"/>
                </a:solidFill>
              </a:rPr>
              <a:t>important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than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the</a:t>
            </a:r>
            <a:r>
              <a:rPr lang="nb-NO" dirty="0">
                <a:solidFill>
                  <a:srgbClr val="FF0000"/>
                </a:solidFill>
              </a:rPr>
              <a:t> Norwegian Atlantic Frontal </a:t>
            </a:r>
            <a:r>
              <a:rPr lang="nb-NO" dirty="0" err="1">
                <a:solidFill>
                  <a:srgbClr val="FF0000"/>
                </a:solidFill>
              </a:rPr>
              <a:t>Current</a:t>
            </a:r>
            <a:r>
              <a:rPr lang="nb-NO" dirty="0">
                <a:solidFill>
                  <a:srgbClr val="FF0000"/>
                </a:solidFill>
              </a:rPr>
              <a:t> (</a:t>
            </a:r>
            <a:r>
              <a:rPr lang="nb-NO" dirty="0" err="1">
                <a:solidFill>
                  <a:srgbClr val="FF0000"/>
                </a:solidFill>
              </a:rPr>
              <a:t>east</a:t>
            </a:r>
            <a:r>
              <a:rPr lang="nb-NO" dirty="0">
                <a:solidFill>
                  <a:srgbClr val="FF0000"/>
                </a:solidFill>
              </a:rPr>
              <a:t>)???</a:t>
            </a:r>
          </a:p>
        </p:txBody>
      </p:sp>
    </p:spTree>
    <p:extLst>
      <p:ext uri="{BB962C8B-B14F-4D97-AF65-F5344CB8AC3E}">
        <p14:creationId xmlns:p14="http://schemas.microsoft.com/office/powerpoint/2010/main" val="1840864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4C9DDD0-DB7B-4831-8E13-8252CB41E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56" y="1142578"/>
            <a:ext cx="4687122" cy="41303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1AD1A7-A136-451F-9726-D017A11DEF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196"/>
          <a:stretch/>
        </p:blipFill>
        <p:spPr>
          <a:xfrm>
            <a:off x="6326459" y="1963116"/>
            <a:ext cx="2144845" cy="18628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409D43-ABAA-49CC-A6CB-BB44ACA3B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8187" y="1975582"/>
            <a:ext cx="2246397" cy="189322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92072D3-D526-463B-B86C-B71B58FAC1AE}"/>
              </a:ext>
            </a:extLst>
          </p:cNvPr>
          <p:cNvSpPr txBox="1"/>
          <p:nvPr/>
        </p:nvSpPr>
        <p:spPr>
          <a:xfrm>
            <a:off x="9452266" y="1645267"/>
            <a:ext cx="2526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/>
              <a:t>Faroe</a:t>
            </a:r>
            <a:r>
              <a:rPr lang="nb-NO" sz="1400" dirty="0"/>
              <a:t>-Shetland Channel (39.8%)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62424E1-7973-4089-A326-7FBFB525D53D}"/>
              </a:ext>
            </a:extLst>
          </p:cNvPr>
          <p:cNvSpPr txBox="1"/>
          <p:nvPr/>
        </p:nvSpPr>
        <p:spPr>
          <a:xfrm>
            <a:off x="704876" y="5453037"/>
            <a:ext cx="28521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400" dirty="0"/>
              <a:t>(Huang et al., 2020)</a:t>
            </a: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AE56B857-0EA9-4A63-8A8F-1C50ABF03EFF}"/>
              </a:ext>
            </a:extLst>
          </p:cNvPr>
          <p:cNvSpPr txBox="1">
            <a:spLocks/>
          </p:cNvSpPr>
          <p:nvPr/>
        </p:nvSpPr>
        <p:spPr>
          <a:xfrm>
            <a:off x="0" y="180618"/>
            <a:ext cx="12192000" cy="6279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2800" dirty="0"/>
              <a:t>The </a:t>
            </a:r>
            <a:r>
              <a:rPr lang="nb-NO" sz="2800" dirty="0" err="1"/>
              <a:t>Greenland</a:t>
            </a:r>
            <a:r>
              <a:rPr lang="nb-NO" sz="2800" dirty="0"/>
              <a:t> Sea is </a:t>
            </a:r>
            <a:r>
              <a:rPr lang="nb-NO" sz="2800" dirty="0" err="1"/>
              <a:t>origin</a:t>
            </a:r>
            <a:r>
              <a:rPr lang="nb-NO" sz="2800" dirty="0"/>
              <a:t> to a </a:t>
            </a:r>
            <a:r>
              <a:rPr lang="nb-NO" sz="2800" dirty="0" err="1"/>
              <a:t>significant</a:t>
            </a:r>
            <a:r>
              <a:rPr lang="nb-NO" sz="2800" dirty="0"/>
              <a:t> </a:t>
            </a:r>
            <a:r>
              <a:rPr lang="nb-NO" sz="2800" dirty="0" err="1"/>
              <a:t>portion</a:t>
            </a:r>
            <a:r>
              <a:rPr lang="nb-NO" sz="2800" dirty="0"/>
              <a:t> </a:t>
            </a:r>
            <a:r>
              <a:rPr lang="nb-NO" sz="2800" dirty="0" err="1"/>
              <a:t>of</a:t>
            </a:r>
            <a:r>
              <a:rPr lang="nb-NO" sz="2800" dirty="0"/>
              <a:t> </a:t>
            </a:r>
            <a:r>
              <a:rPr lang="nb-NO" sz="2800" dirty="0" err="1"/>
              <a:t>the</a:t>
            </a:r>
            <a:r>
              <a:rPr lang="nb-NO" sz="2800" dirty="0"/>
              <a:t> </a:t>
            </a:r>
            <a:r>
              <a:rPr lang="nb-NO" sz="2800" dirty="0" err="1"/>
              <a:t>overflow</a:t>
            </a:r>
            <a:r>
              <a:rPr lang="nb-NO" sz="2800" dirty="0"/>
              <a:t> water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713D5BF-B51B-46EF-AA04-8C4D6EDC714C}"/>
              </a:ext>
            </a:extLst>
          </p:cNvPr>
          <p:cNvSpPr txBox="1"/>
          <p:nvPr/>
        </p:nvSpPr>
        <p:spPr>
          <a:xfrm>
            <a:off x="10081377" y="5436434"/>
            <a:ext cx="19619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400" dirty="0"/>
              <a:t>(Brakstad et al., in prep)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C6EFC49-17AA-49F6-AFCE-54DFD3AF0908}"/>
              </a:ext>
            </a:extLst>
          </p:cNvPr>
          <p:cNvCxnSpPr>
            <a:cxnSpLocks/>
          </p:cNvCxnSpPr>
          <p:nvPr/>
        </p:nvCxnSpPr>
        <p:spPr>
          <a:xfrm>
            <a:off x="5865542" y="1064710"/>
            <a:ext cx="0" cy="5042782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8934A30-6F1D-480A-B12A-F7B3EFCCC817}"/>
              </a:ext>
            </a:extLst>
          </p:cNvPr>
          <p:cNvSpPr txBox="1"/>
          <p:nvPr/>
        </p:nvSpPr>
        <p:spPr>
          <a:xfrm>
            <a:off x="6598707" y="1645266"/>
            <a:ext cx="1918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/>
              <a:t>Denmark</a:t>
            </a:r>
            <a:r>
              <a:rPr lang="nb-NO" sz="1400" dirty="0"/>
              <a:t> </a:t>
            </a:r>
            <a:r>
              <a:rPr lang="nb-NO" sz="1400" dirty="0" err="1"/>
              <a:t>Strait</a:t>
            </a:r>
            <a:r>
              <a:rPr lang="nb-NO" sz="1400" dirty="0"/>
              <a:t> (37.5%)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CC747CF-ADBC-46F7-B8A9-1EBDC80550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983"/>
          <a:stretch/>
        </p:blipFill>
        <p:spPr>
          <a:xfrm>
            <a:off x="7101003" y="4242645"/>
            <a:ext cx="4216475" cy="31229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E7866A4-125C-40B7-B665-0D7BA67A83A0}"/>
              </a:ext>
            </a:extLst>
          </p:cNvPr>
          <p:cNvSpPr txBox="1"/>
          <p:nvPr/>
        </p:nvSpPr>
        <p:spPr>
          <a:xfrm>
            <a:off x="7330322" y="4651359"/>
            <a:ext cx="40357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400" dirty="0" err="1"/>
              <a:t>Fraction</a:t>
            </a:r>
            <a:r>
              <a:rPr lang="nb-NO" sz="1400" dirty="0"/>
              <a:t> </a:t>
            </a:r>
            <a:r>
              <a:rPr lang="nb-NO" sz="1400" dirty="0" err="1"/>
              <a:t>of</a:t>
            </a:r>
            <a:r>
              <a:rPr lang="nb-NO" sz="1400" dirty="0"/>
              <a:t> water </a:t>
            </a:r>
            <a:r>
              <a:rPr lang="nb-NO" sz="1400" dirty="0" err="1"/>
              <a:t>originating</a:t>
            </a:r>
            <a:r>
              <a:rPr lang="nb-NO" sz="1400" dirty="0"/>
              <a:t> in </a:t>
            </a:r>
            <a:r>
              <a:rPr lang="nb-NO" sz="1400" dirty="0" err="1"/>
              <a:t>the</a:t>
            </a:r>
            <a:r>
              <a:rPr lang="nb-NO" sz="1400" dirty="0"/>
              <a:t> </a:t>
            </a:r>
            <a:r>
              <a:rPr lang="nb-NO" sz="1400" dirty="0" err="1"/>
              <a:t>Greenland</a:t>
            </a:r>
            <a:r>
              <a:rPr lang="nb-NO" sz="1400" dirty="0"/>
              <a:t> Sea</a:t>
            </a:r>
          </a:p>
        </p:txBody>
      </p:sp>
    </p:spTree>
    <p:extLst>
      <p:ext uri="{BB962C8B-B14F-4D97-AF65-F5344CB8AC3E}">
        <p14:creationId xmlns:p14="http://schemas.microsoft.com/office/powerpoint/2010/main" val="1867212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1">
            <a:extLst>
              <a:ext uri="{FF2B5EF4-FFF2-40B4-BE49-F238E27FC236}">
                <a16:creationId xmlns:a16="http://schemas.microsoft.com/office/drawing/2014/main" id="{AE56B857-0EA9-4A63-8A8F-1C50ABF03EFF}"/>
              </a:ext>
            </a:extLst>
          </p:cNvPr>
          <p:cNvSpPr txBox="1">
            <a:spLocks/>
          </p:cNvSpPr>
          <p:nvPr/>
        </p:nvSpPr>
        <p:spPr>
          <a:xfrm>
            <a:off x="0" y="180618"/>
            <a:ext cx="12192000" cy="6279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2800" dirty="0"/>
              <a:t>Winter-time </a:t>
            </a:r>
            <a:r>
              <a:rPr lang="nb-NO" sz="2800" dirty="0" err="1"/>
              <a:t>evolution</a:t>
            </a:r>
            <a:r>
              <a:rPr lang="nb-NO" sz="2800" dirty="0"/>
              <a:t> </a:t>
            </a:r>
            <a:r>
              <a:rPr lang="nb-NO" sz="2800" dirty="0" err="1"/>
              <a:t>of</a:t>
            </a:r>
            <a:r>
              <a:rPr lang="nb-NO" sz="2800" dirty="0"/>
              <a:t> </a:t>
            </a:r>
            <a:r>
              <a:rPr lang="nb-NO" sz="2800" dirty="0" err="1"/>
              <a:t>the</a:t>
            </a:r>
            <a:r>
              <a:rPr lang="nb-NO" sz="2800" dirty="0"/>
              <a:t> </a:t>
            </a:r>
            <a:r>
              <a:rPr lang="nb-NO" sz="2800" dirty="0" err="1"/>
              <a:t>Greenland</a:t>
            </a:r>
            <a:r>
              <a:rPr lang="nb-NO" sz="2800" dirty="0"/>
              <a:t> Sea </a:t>
            </a:r>
            <a:r>
              <a:rPr lang="nb-NO" sz="2800" dirty="0" err="1"/>
              <a:t>mixed</a:t>
            </a:r>
            <a:r>
              <a:rPr lang="nb-NO" sz="2800" dirty="0"/>
              <a:t> </a:t>
            </a:r>
            <a:r>
              <a:rPr lang="nb-NO" sz="2800" dirty="0" err="1"/>
              <a:t>layer</a:t>
            </a:r>
            <a:r>
              <a:rPr lang="nb-NO" sz="2800" dirty="0"/>
              <a:t> </a:t>
            </a:r>
            <a:r>
              <a:rPr lang="nb-NO" sz="2800" dirty="0" err="1"/>
              <a:t>depends</a:t>
            </a:r>
            <a:r>
              <a:rPr lang="nb-NO" sz="2800" dirty="0"/>
              <a:t> </a:t>
            </a:r>
            <a:r>
              <a:rPr lang="nb-NO" sz="2800" dirty="0" err="1"/>
              <a:t>on</a:t>
            </a:r>
            <a:r>
              <a:rPr lang="nb-NO" sz="2800" dirty="0"/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124693-159A-4A87-B9C1-13CC4170CA28}"/>
              </a:ext>
            </a:extLst>
          </p:cNvPr>
          <p:cNvSpPr txBox="1"/>
          <p:nvPr/>
        </p:nvSpPr>
        <p:spPr>
          <a:xfrm>
            <a:off x="364272" y="1544128"/>
            <a:ext cx="53005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60-80% </a:t>
            </a:r>
            <a:r>
              <a:rPr lang="nb-NO" sz="1600" dirty="0" err="1"/>
              <a:t>of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heat lost during </a:t>
            </a:r>
            <a:r>
              <a:rPr lang="nb-NO" sz="1600" dirty="0" err="1"/>
              <a:t>winter</a:t>
            </a:r>
            <a:r>
              <a:rPr lang="nb-NO" sz="1600" dirty="0"/>
              <a:t> is due to </a:t>
            </a:r>
          </a:p>
          <a:p>
            <a:r>
              <a:rPr lang="nb-NO" sz="1600" dirty="0"/>
              <a:t>      Cold Air </a:t>
            </a:r>
            <a:r>
              <a:rPr lang="nb-NO" sz="1600" dirty="0" err="1"/>
              <a:t>Outbreaks</a:t>
            </a:r>
            <a:r>
              <a:rPr lang="nb-NO" sz="1600" dirty="0"/>
              <a:t> (</a:t>
            </a:r>
            <a:r>
              <a:rPr lang="nb-NO" sz="1600" dirty="0" err="1"/>
              <a:t>CAOs</a:t>
            </a:r>
            <a:r>
              <a:rPr lang="nb-NO" sz="1600" dirty="0"/>
              <a:t>, Papritz and Spengler, 2017)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err="1"/>
              <a:t>CAOs</a:t>
            </a:r>
            <a:r>
              <a:rPr lang="nb-NO" sz="1600" dirty="0"/>
              <a:t> </a:t>
            </a:r>
            <a:r>
              <a:rPr lang="nb-NO" sz="1600" dirty="0" err="1"/>
              <a:t>only</a:t>
            </a:r>
            <a:r>
              <a:rPr lang="nb-NO" sz="1600" dirty="0"/>
              <a:t> last for a </a:t>
            </a:r>
            <a:r>
              <a:rPr lang="nb-NO" sz="1600" dirty="0" err="1"/>
              <a:t>few</a:t>
            </a:r>
            <a:r>
              <a:rPr lang="nb-NO" sz="1600" dirty="0"/>
              <a:t> </a:t>
            </a:r>
            <a:r>
              <a:rPr lang="nb-NO" sz="1600" dirty="0" err="1"/>
              <a:t>days</a:t>
            </a:r>
            <a:r>
              <a:rPr lang="nb-NO" sz="1600" dirty="0"/>
              <a:t> (</a:t>
            </a:r>
            <a:r>
              <a:rPr lang="nb-NO" sz="1600" dirty="0" err="1"/>
              <a:t>Terpstra</a:t>
            </a:r>
            <a:r>
              <a:rPr lang="nb-NO" sz="1600" dirty="0"/>
              <a:t> et al., 2021)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854BB71-43DC-4153-BF48-85CD5F26F35E}"/>
              </a:ext>
            </a:extLst>
          </p:cNvPr>
          <p:cNvCxnSpPr>
            <a:cxnSpLocks/>
          </p:cNvCxnSpPr>
          <p:nvPr/>
        </p:nvCxnSpPr>
        <p:spPr>
          <a:xfrm>
            <a:off x="5865542" y="1064710"/>
            <a:ext cx="0" cy="5042782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9B405EE-E11B-4658-8FE4-5191F41901AB}"/>
              </a:ext>
            </a:extLst>
          </p:cNvPr>
          <p:cNvSpPr txBox="1"/>
          <p:nvPr/>
        </p:nvSpPr>
        <p:spPr>
          <a:xfrm>
            <a:off x="7620254" y="1064710"/>
            <a:ext cx="4035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1" dirty="0"/>
              <a:t>Lateral </a:t>
            </a:r>
            <a:r>
              <a:rPr lang="nb-NO" b="1" dirty="0" err="1"/>
              <a:t>fluxes</a:t>
            </a:r>
            <a:r>
              <a:rPr lang="nb-NO" b="1" dirty="0"/>
              <a:t> </a:t>
            </a:r>
            <a:r>
              <a:rPr lang="nb-NO" b="1" dirty="0" err="1"/>
              <a:t>of</a:t>
            </a:r>
            <a:r>
              <a:rPr lang="nb-NO" b="1" dirty="0"/>
              <a:t> heat and salt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012D95-85A3-4CFA-B7E5-95C9FB121678}"/>
              </a:ext>
            </a:extLst>
          </p:cNvPr>
          <p:cNvSpPr txBox="1"/>
          <p:nvPr/>
        </p:nvSpPr>
        <p:spPr>
          <a:xfrm>
            <a:off x="1434790" y="1064710"/>
            <a:ext cx="4035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1" dirty="0"/>
              <a:t>Heat loss to </a:t>
            </a:r>
            <a:r>
              <a:rPr lang="nb-NO" b="1" dirty="0" err="1"/>
              <a:t>the</a:t>
            </a:r>
            <a:r>
              <a:rPr lang="nb-NO" b="1" dirty="0"/>
              <a:t> </a:t>
            </a:r>
            <a:r>
              <a:rPr lang="nb-NO" b="1" dirty="0" err="1"/>
              <a:t>atmosphere</a:t>
            </a:r>
            <a:endParaRPr lang="nb-NO" b="1" dirty="0"/>
          </a:p>
        </p:txBody>
      </p:sp>
      <p:pic>
        <p:nvPicPr>
          <p:cNvPr id="2050" name="Picture 2" descr="Fig. 4.">
            <a:extLst>
              <a:ext uri="{FF2B5EF4-FFF2-40B4-BE49-F238E27FC236}">
                <a16:creationId xmlns:a16="http://schemas.microsoft.com/office/drawing/2014/main" id="{81387767-887B-43C0-AC01-5DC0436A8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790" y="2970908"/>
            <a:ext cx="2594516" cy="174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4E3CA236-13AE-416E-AE70-E2E40467C2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02"/>
          <a:stretch/>
        </p:blipFill>
        <p:spPr>
          <a:xfrm>
            <a:off x="6735337" y="1659438"/>
            <a:ext cx="4386145" cy="404193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1B5EB9C-CC14-422D-81D7-C9EE3E819794}"/>
              </a:ext>
            </a:extLst>
          </p:cNvPr>
          <p:cNvSpPr txBox="1"/>
          <p:nvPr/>
        </p:nvSpPr>
        <p:spPr>
          <a:xfrm>
            <a:off x="6130214" y="1342004"/>
            <a:ext cx="60959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dirty="0"/>
              <a:t>(Moore et al., 2015; </a:t>
            </a:r>
            <a:r>
              <a:rPr lang="nb-NO" sz="1200" dirty="0" err="1"/>
              <a:t>Latarius</a:t>
            </a:r>
            <a:r>
              <a:rPr lang="nb-NO" sz="1200" dirty="0"/>
              <a:t> and </a:t>
            </a:r>
            <a:r>
              <a:rPr lang="nb-NO" sz="1200" dirty="0" err="1"/>
              <a:t>Quadfasel</a:t>
            </a:r>
            <a:r>
              <a:rPr lang="nb-NO" sz="1200" dirty="0"/>
              <a:t>, 2016; Lauvset et al., 2018; Brakstad et al., 2019)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9F7F30-11D1-4144-BAC9-5E07501691F4}"/>
              </a:ext>
            </a:extLst>
          </p:cNvPr>
          <p:cNvSpPr txBox="1"/>
          <p:nvPr/>
        </p:nvSpPr>
        <p:spPr>
          <a:xfrm>
            <a:off x="364272" y="5515996"/>
            <a:ext cx="5081595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Due to </a:t>
            </a:r>
            <a:r>
              <a:rPr lang="nb-NO" dirty="0" err="1">
                <a:solidFill>
                  <a:schemeClr val="bg1"/>
                </a:solidFill>
              </a:rPr>
              <a:t>sparse</a:t>
            </a:r>
            <a:r>
              <a:rPr lang="nb-NO" dirty="0">
                <a:solidFill>
                  <a:schemeClr val="bg1"/>
                </a:solidFill>
              </a:rPr>
              <a:t> temporal data </a:t>
            </a:r>
            <a:r>
              <a:rPr lang="nb-NO" dirty="0" err="1">
                <a:solidFill>
                  <a:schemeClr val="bg1"/>
                </a:solidFill>
              </a:rPr>
              <a:t>coverage</a:t>
            </a:r>
            <a:r>
              <a:rPr lang="nb-NO" dirty="0">
                <a:solidFill>
                  <a:schemeClr val="bg1"/>
                </a:solidFill>
              </a:rPr>
              <a:t> it has not </a:t>
            </a:r>
            <a:r>
              <a:rPr lang="nb-NO" dirty="0" err="1">
                <a:solidFill>
                  <a:schemeClr val="bg1"/>
                </a:solidFill>
              </a:rPr>
              <a:t>been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possible</a:t>
            </a:r>
            <a:r>
              <a:rPr lang="nb-NO" dirty="0">
                <a:solidFill>
                  <a:schemeClr val="bg1"/>
                </a:solidFill>
              </a:rPr>
              <a:t> to </a:t>
            </a:r>
            <a:r>
              <a:rPr lang="nb-NO" dirty="0" err="1">
                <a:solidFill>
                  <a:schemeClr val="bg1"/>
                </a:solidFill>
              </a:rPr>
              <a:t>examine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the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direct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impact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of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CAOs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on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the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mixed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layer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81D582-2BC2-414E-B0F0-D03A35EB2702}"/>
              </a:ext>
            </a:extLst>
          </p:cNvPr>
          <p:cNvSpPr txBox="1"/>
          <p:nvPr/>
        </p:nvSpPr>
        <p:spPr>
          <a:xfrm>
            <a:off x="6562314" y="5793290"/>
            <a:ext cx="5081595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Questions </a:t>
            </a:r>
            <a:r>
              <a:rPr lang="nb-NO" dirty="0" err="1">
                <a:solidFill>
                  <a:schemeClr val="bg1"/>
                </a:solidFill>
              </a:rPr>
              <a:t>remain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regarding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the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vertical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distribution</a:t>
            </a:r>
            <a:r>
              <a:rPr lang="nb-NO" dirty="0">
                <a:solidFill>
                  <a:schemeClr val="bg1"/>
                </a:solidFill>
              </a:rPr>
              <a:t> and </a:t>
            </a:r>
            <a:r>
              <a:rPr lang="nb-NO" dirty="0" err="1">
                <a:solidFill>
                  <a:schemeClr val="bg1"/>
                </a:solidFill>
              </a:rPr>
              <a:t>origin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of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the</a:t>
            </a:r>
            <a:r>
              <a:rPr lang="nb-NO" dirty="0">
                <a:solidFill>
                  <a:schemeClr val="bg1"/>
                </a:solidFill>
              </a:rPr>
              <a:t> lateral heat and salt </a:t>
            </a:r>
            <a:r>
              <a:rPr lang="nb-NO" dirty="0" err="1">
                <a:solidFill>
                  <a:schemeClr val="bg1"/>
                </a:solidFill>
              </a:rPr>
              <a:t>fluxes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732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, surface chart&#10;&#10;Description automatically generated">
            <a:extLst>
              <a:ext uri="{FF2B5EF4-FFF2-40B4-BE49-F238E27FC236}">
                <a16:creationId xmlns:a16="http://schemas.microsoft.com/office/drawing/2014/main" id="{2BF4C257-8C7A-45A7-AEB0-7A9A830B72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29"/>
          <a:stretch/>
        </p:blipFill>
        <p:spPr>
          <a:xfrm>
            <a:off x="917008" y="599853"/>
            <a:ext cx="5311916" cy="5272502"/>
          </a:xfrm>
        </p:spPr>
      </p:pic>
      <p:pic>
        <p:nvPicPr>
          <p:cNvPr id="8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344BC21D-5BAE-49BF-ACFC-179CED9EB5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02"/>
          <a:stretch/>
        </p:blipFill>
        <p:spPr>
          <a:xfrm>
            <a:off x="6735337" y="1659438"/>
            <a:ext cx="4386145" cy="404193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35FD9D3-E025-4315-B0FA-99F5F3346892}"/>
              </a:ext>
            </a:extLst>
          </p:cNvPr>
          <p:cNvSpPr txBox="1">
            <a:spLocks/>
          </p:cNvSpPr>
          <p:nvPr/>
        </p:nvSpPr>
        <p:spPr>
          <a:xfrm>
            <a:off x="0" y="180618"/>
            <a:ext cx="12192000" cy="6279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2800" dirty="0"/>
              <a:t>10 </a:t>
            </a:r>
            <a:r>
              <a:rPr lang="nb-NO" sz="2800" dirty="0" err="1"/>
              <a:t>years</a:t>
            </a:r>
            <a:r>
              <a:rPr lang="nb-NO" sz="2800" dirty="0"/>
              <a:t> (1999-2009) </a:t>
            </a:r>
            <a:r>
              <a:rPr lang="nb-NO" sz="2800" dirty="0" err="1"/>
              <a:t>of</a:t>
            </a:r>
            <a:r>
              <a:rPr lang="nb-NO" sz="2800" dirty="0"/>
              <a:t> profiling </a:t>
            </a:r>
            <a:r>
              <a:rPr lang="nb-NO" sz="2800" dirty="0" err="1"/>
              <a:t>mooring</a:t>
            </a:r>
            <a:r>
              <a:rPr lang="nb-NO" sz="2800" dirty="0"/>
              <a:t> data from </a:t>
            </a:r>
            <a:r>
              <a:rPr lang="nb-NO" sz="2800" dirty="0" err="1"/>
              <a:t>the</a:t>
            </a:r>
            <a:r>
              <a:rPr lang="nb-NO" sz="2800" dirty="0"/>
              <a:t> </a:t>
            </a:r>
            <a:r>
              <a:rPr lang="nb-NO" sz="2800" dirty="0" err="1"/>
              <a:t>central</a:t>
            </a:r>
            <a:r>
              <a:rPr lang="nb-NO" sz="2800" dirty="0"/>
              <a:t> </a:t>
            </a:r>
            <a:r>
              <a:rPr lang="nb-NO" sz="2800" dirty="0" err="1"/>
              <a:t>Greenland</a:t>
            </a:r>
            <a:r>
              <a:rPr lang="nb-NO" sz="2800" dirty="0"/>
              <a:t> Sea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412ABE6-4F01-4098-A62A-A4210DFFF49E}"/>
              </a:ext>
            </a:extLst>
          </p:cNvPr>
          <p:cNvCxnSpPr>
            <a:cxnSpLocks/>
          </p:cNvCxnSpPr>
          <p:nvPr/>
        </p:nvCxnSpPr>
        <p:spPr>
          <a:xfrm>
            <a:off x="4527395" y="1330875"/>
            <a:ext cx="4809893" cy="11446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60C777-214A-4580-8D6C-1A015983913C}"/>
              </a:ext>
            </a:extLst>
          </p:cNvPr>
          <p:cNvCxnSpPr>
            <a:cxnSpLocks/>
          </p:cNvCxnSpPr>
          <p:nvPr/>
        </p:nvCxnSpPr>
        <p:spPr>
          <a:xfrm flipV="1">
            <a:off x="5203902" y="3516123"/>
            <a:ext cx="4393581" cy="12937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B9F8AEA-34E2-49CE-A04D-5324532BC30C}"/>
              </a:ext>
            </a:extLst>
          </p:cNvPr>
          <p:cNvCxnSpPr>
            <a:cxnSpLocks/>
          </p:cNvCxnSpPr>
          <p:nvPr/>
        </p:nvCxnSpPr>
        <p:spPr>
          <a:xfrm flipH="1" flipV="1">
            <a:off x="9345777" y="2453661"/>
            <a:ext cx="260195" cy="10624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A0BF8D1-77B6-459A-AB5F-B5CC2F536444}"/>
              </a:ext>
            </a:extLst>
          </p:cNvPr>
          <p:cNvCxnSpPr>
            <a:cxnSpLocks/>
          </p:cNvCxnSpPr>
          <p:nvPr/>
        </p:nvCxnSpPr>
        <p:spPr>
          <a:xfrm flipV="1">
            <a:off x="8549268" y="2439445"/>
            <a:ext cx="184164" cy="10766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7D71F15-9EAF-41D1-9003-D2886DFFAB12}"/>
              </a:ext>
            </a:extLst>
          </p:cNvPr>
          <p:cNvCxnSpPr>
            <a:cxnSpLocks/>
          </p:cNvCxnSpPr>
          <p:nvPr/>
        </p:nvCxnSpPr>
        <p:spPr>
          <a:xfrm>
            <a:off x="8750410" y="2456953"/>
            <a:ext cx="586878" cy="186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9248D15-C451-41CD-A526-27A19C375086}"/>
              </a:ext>
            </a:extLst>
          </p:cNvPr>
          <p:cNvCxnSpPr>
            <a:cxnSpLocks/>
          </p:cNvCxnSpPr>
          <p:nvPr/>
        </p:nvCxnSpPr>
        <p:spPr>
          <a:xfrm>
            <a:off x="8549268" y="3519384"/>
            <a:ext cx="104821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793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3211D7-DFBA-4413-80D9-F91B7C2D5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31" y="591673"/>
            <a:ext cx="3566649" cy="562484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08118B1-F8F5-42CF-9433-BA25EE53E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767" y="688181"/>
            <a:ext cx="3223953" cy="429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2422A4A-6727-4476-99F7-E601CEEA2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26" y="688181"/>
            <a:ext cx="2719647" cy="203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AEC774-3717-4D8A-B136-326AD59533A5}"/>
              </a:ext>
            </a:extLst>
          </p:cNvPr>
          <p:cNvSpPr txBox="1"/>
          <p:nvPr/>
        </p:nvSpPr>
        <p:spPr>
          <a:xfrm>
            <a:off x="9940179" y="1146400"/>
            <a:ext cx="20685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The ‘</a:t>
            </a:r>
            <a:r>
              <a:rPr lang="nb-NO" sz="1400" dirty="0" err="1"/>
              <a:t>treasure</a:t>
            </a:r>
            <a:r>
              <a:rPr lang="nb-NO" sz="1400" dirty="0"/>
              <a:t> </a:t>
            </a:r>
            <a:r>
              <a:rPr lang="nb-NO" sz="1400" dirty="0" err="1"/>
              <a:t>chest</a:t>
            </a:r>
            <a:r>
              <a:rPr lang="nb-NO" sz="1400" dirty="0"/>
              <a:t>’: Energy for 400 times </a:t>
            </a:r>
            <a:r>
              <a:rPr lang="nb-NO" sz="1400" dirty="0" err="1"/>
              <a:t>of</a:t>
            </a:r>
            <a:r>
              <a:rPr lang="nb-NO" sz="1400" dirty="0"/>
              <a:t> 4000m profiling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17AD0088-6DFF-4331-B147-1022F1B29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213" y="3171624"/>
            <a:ext cx="2419672" cy="322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98119F0-5F1A-4617-980C-816FB915D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379" y="3031114"/>
            <a:ext cx="2235696" cy="336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3EFCE0-DB02-43B8-B34C-071B13050A75}"/>
              </a:ext>
            </a:extLst>
          </p:cNvPr>
          <p:cNvSpPr txBox="1"/>
          <p:nvPr/>
        </p:nvSpPr>
        <p:spPr>
          <a:xfrm>
            <a:off x="249309" y="6216519"/>
            <a:ext cx="2343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err="1"/>
              <a:t>Budéus</a:t>
            </a:r>
            <a:r>
              <a:rPr lang="nb-NO" sz="1400" dirty="0"/>
              <a:t> et al., 2005. DSR</a:t>
            </a:r>
          </a:p>
          <a:p>
            <a:r>
              <a:rPr lang="nb-NO" sz="1400" dirty="0" err="1"/>
              <a:t>Budéus</a:t>
            </a:r>
            <a:r>
              <a:rPr lang="nb-NO" sz="1400" dirty="0"/>
              <a:t>, 2009. </a:t>
            </a:r>
            <a:r>
              <a:rPr lang="nb-NO" sz="1400" dirty="0" err="1"/>
              <a:t>SeaTechnology</a:t>
            </a:r>
            <a:endParaRPr lang="nb-NO" sz="14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DA2E6D8-FF80-4051-98E9-A0F3D9D53AF1}"/>
              </a:ext>
            </a:extLst>
          </p:cNvPr>
          <p:cNvSpPr txBox="1">
            <a:spLocks/>
          </p:cNvSpPr>
          <p:nvPr/>
        </p:nvSpPr>
        <p:spPr>
          <a:xfrm>
            <a:off x="1070" y="46611"/>
            <a:ext cx="6430226" cy="6279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2800" dirty="0" err="1"/>
              <a:t>Mooring</a:t>
            </a:r>
            <a:r>
              <a:rPr lang="nb-NO" sz="2800" dirty="0"/>
              <a:t> </a:t>
            </a:r>
            <a:r>
              <a:rPr lang="nb-NO" sz="2800" dirty="0" err="1"/>
              <a:t>setup</a:t>
            </a:r>
            <a:r>
              <a:rPr lang="nb-NO" sz="2800" dirty="0"/>
              <a:t> (</a:t>
            </a:r>
            <a:r>
              <a:rPr lang="nb-NO" sz="2800" dirty="0" err="1"/>
              <a:t>photos</a:t>
            </a:r>
            <a:r>
              <a:rPr lang="nb-NO" sz="2800" dirty="0"/>
              <a:t> by </a:t>
            </a:r>
            <a:r>
              <a:rPr lang="nb-NO" sz="2800" dirty="0" err="1"/>
              <a:t>Gereon</a:t>
            </a:r>
            <a:r>
              <a:rPr lang="nb-NO" sz="2800" dirty="0"/>
              <a:t> </a:t>
            </a:r>
            <a:r>
              <a:rPr lang="nb-NO" sz="2800" dirty="0" err="1"/>
              <a:t>Budéus</a:t>
            </a:r>
            <a:r>
              <a:rPr lang="nb-NO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02841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, surface chart&#10;&#10;Description automatically generated">
            <a:extLst>
              <a:ext uri="{FF2B5EF4-FFF2-40B4-BE49-F238E27FC236}">
                <a16:creationId xmlns:a16="http://schemas.microsoft.com/office/drawing/2014/main" id="{2BF4C257-8C7A-45A7-AEB0-7A9A830B72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36" y="566523"/>
            <a:ext cx="10177695" cy="5724953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3080747-EFA6-4C1E-931B-C7C8105C7864}"/>
              </a:ext>
            </a:extLst>
          </p:cNvPr>
          <p:cNvSpPr txBox="1">
            <a:spLocks/>
          </p:cNvSpPr>
          <p:nvPr/>
        </p:nvSpPr>
        <p:spPr>
          <a:xfrm>
            <a:off x="0" y="180618"/>
            <a:ext cx="12192000" cy="6279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2800" dirty="0"/>
              <a:t>10 </a:t>
            </a:r>
            <a:r>
              <a:rPr lang="nb-NO" sz="2800" dirty="0" err="1"/>
              <a:t>years</a:t>
            </a:r>
            <a:r>
              <a:rPr lang="nb-NO" sz="2800" dirty="0"/>
              <a:t> (1999-2009) </a:t>
            </a:r>
            <a:r>
              <a:rPr lang="nb-NO" sz="2800" dirty="0" err="1"/>
              <a:t>of</a:t>
            </a:r>
            <a:r>
              <a:rPr lang="nb-NO" sz="2800" dirty="0"/>
              <a:t> profiling </a:t>
            </a:r>
            <a:r>
              <a:rPr lang="nb-NO" sz="2800" dirty="0" err="1"/>
              <a:t>mooring</a:t>
            </a:r>
            <a:r>
              <a:rPr lang="nb-NO" sz="2800" dirty="0"/>
              <a:t> data from </a:t>
            </a:r>
            <a:r>
              <a:rPr lang="nb-NO" sz="2800" dirty="0" err="1"/>
              <a:t>the</a:t>
            </a:r>
            <a:r>
              <a:rPr lang="nb-NO" sz="2800" dirty="0"/>
              <a:t> </a:t>
            </a:r>
            <a:r>
              <a:rPr lang="nb-NO" sz="2800" dirty="0" err="1"/>
              <a:t>central</a:t>
            </a:r>
            <a:r>
              <a:rPr lang="nb-NO" sz="2800" dirty="0"/>
              <a:t> </a:t>
            </a:r>
            <a:r>
              <a:rPr lang="nb-NO" sz="2800" dirty="0" err="1"/>
              <a:t>Greenland</a:t>
            </a:r>
            <a:r>
              <a:rPr lang="nb-NO" sz="2800" dirty="0"/>
              <a:t> Sea</a:t>
            </a:r>
          </a:p>
        </p:txBody>
      </p:sp>
    </p:spTree>
    <p:extLst>
      <p:ext uri="{BB962C8B-B14F-4D97-AF65-F5344CB8AC3E}">
        <p14:creationId xmlns:p14="http://schemas.microsoft.com/office/powerpoint/2010/main" val="51198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E493E-7BF8-4840-A684-AB61C7F85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718" y="40732"/>
            <a:ext cx="11481683" cy="627917"/>
          </a:xfrm>
        </p:spPr>
        <p:txBody>
          <a:bodyPr>
            <a:noAutofit/>
          </a:bodyPr>
          <a:lstStyle/>
          <a:p>
            <a:r>
              <a:rPr lang="nb-NO" sz="2800" dirty="0"/>
              <a:t>Long-term </a:t>
            </a:r>
            <a:r>
              <a:rPr lang="nb-NO" sz="2800" dirty="0" err="1"/>
              <a:t>evolution</a:t>
            </a:r>
            <a:r>
              <a:rPr lang="nb-NO" sz="2800" dirty="0"/>
              <a:t> </a:t>
            </a:r>
            <a:r>
              <a:rPr lang="nb-NO" sz="2800" dirty="0" err="1"/>
              <a:t>of</a:t>
            </a:r>
            <a:r>
              <a:rPr lang="nb-NO" sz="2800" dirty="0"/>
              <a:t> </a:t>
            </a:r>
            <a:r>
              <a:rPr lang="nb-NO" sz="2800" dirty="0" err="1"/>
              <a:t>the</a:t>
            </a:r>
            <a:r>
              <a:rPr lang="nb-NO" sz="2800" dirty="0"/>
              <a:t> </a:t>
            </a:r>
            <a:r>
              <a:rPr lang="nb-NO" sz="2800" dirty="0" err="1"/>
              <a:t>hydrographic</a:t>
            </a:r>
            <a:r>
              <a:rPr lang="nb-NO" sz="2800" dirty="0"/>
              <a:t> </a:t>
            </a:r>
            <a:r>
              <a:rPr lang="nb-NO" sz="2800" dirty="0" err="1"/>
              <a:t>properties</a:t>
            </a:r>
            <a:r>
              <a:rPr lang="nb-NO" sz="2800" dirty="0"/>
              <a:t> in </a:t>
            </a:r>
            <a:r>
              <a:rPr lang="nb-NO" sz="2800" dirty="0" err="1"/>
              <a:t>the</a:t>
            </a:r>
            <a:r>
              <a:rPr lang="nb-NO" sz="2800" dirty="0"/>
              <a:t> </a:t>
            </a:r>
            <a:r>
              <a:rPr lang="nb-NO" sz="2800" dirty="0" err="1"/>
              <a:t>Greenland</a:t>
            </a:r>
            <a:r>
              <a:rPr lang="nb-NO" sz="2800" dirty="0"/>
              <a:t> Sea </a:t>
            </a:r>
            <a:r>
              <a:rPr lang="nb-NO" sz="2800" dirty="0" err="1"/>
              <a:t>Gyre</a:t>
            </a:r>
            <a:endParaRPr lang="nb-NO" sz="2800" dirty="0"/>
          </a:p>
        </p:txBody>
      </p:sp>
      <p:pic>
        <p:nvPicPr>
          <p:cNvPr id="5" name="Content Placeholder 4" descr="Calendar&#10;&#10;Description automatically generated">
            <a:extLst>
              <a:ext uri="{FF2B5EF4-FFF2-40B4-BE49-F238E27FC236}">
                <a16:creationId xmlns:a16="http://schemas.microsoft.com/office/drawing/2014/main" id="{07D22FE7-FA8D-4E48-B0EC-A33DB7F3A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6967"/>
          <a:stretch/>
        </p:blipFill>
        <p:spPr>
          <a:xfrm>
            <a:off x="282599" y="526684"/>
            <a:ext cx="5962839" cy="316565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547893-076D-444A-AF7C-8645C30167A8}"/>
              </a:ext>
            </a:extLst>
          </p:cNvPr>
          <p:cNvSpPr txBox="1"/>
          <p:nvPr/>
        </p:nvSpPr>
        <p:spPr>
          <a:xfrm>
            <a:off x="2584756" y="4277801"/>
            <a:ext cx="11444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 err="1"/>
              <a:t>moorings</a:t>
            </a:r>
            <a:endParaRPr lang="nb-NO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F1650B-DB0F-43A0-8D04-862CDB3CC0A8}"/>
              </a:ext>
            </a:extLst>
          </p:cNvPr>
          <p:cNvSpPr/>
          <p:nvPr/>
        </p:nvSpPr>
        <p:spPr>
          <a:xfrm>
            <a:off x="970060" y="3864335"/>
            <a:ext cx="4333460" cy="4134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1E4DC7-CBAC-4B4C-87ED-6AEF079CA158}"/>
              </a:ext>
            </a:extLst>
          </p:cNvPr>
          <p:cNvSpPr txBox="1"/>
          <p:nvPr/>
        </p:nvSpPr>
        <p:spPr>
          <a:xfrm>
            <a:off x="1878329" y="3893643"/>
            <a:ext cx="427549" cy="369332"/>
          </a:xfrm>
          <a:prstGeom prst="rect">
            <a:avLst/>
          </a:prstGeom>
          <a:solidFill>
            <a:srgbClr val="994FA3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B4534F-56DE-4549-8803-91BB2124028A}"/>
              </a:ext>
            </a:extLst>
          </p:cNvPr>
          <p:cNvSpPr txBox="1"/>
          <p:nvPr/>
        </p:nvSpPr>
        <p:spPr>
          <a:xfrm>
            <a:off x="1450780" y="3893643"/>
            <a:ext cx="427549" cy="369332"/>
          </a:xfrm>
          <a:prstGeom prst="rect">
            <a:avLst/>
          </a:prstGeom>
          <a:solidFill>
            <a:srgbClr val="1AA1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D2811A-14D3-45B6-A2F3-288BCE629576}"/>
              </a:ext>
            </a:extLst>
          </p:cNvPr>
          <p:cNvSpPr txBox="1"/>
          <p:nvPr/>
        </p:nvSpPr>
        <p:spPr>
          <a:xfrm>
            <a:off x="3145648" y="3894719"/>
            <a:ext cx="297267" cy="369332"/>
          </a:xfrm>
          <a:prstGeom prst="rect">
            <a:avLst/>
          </a:prstGeom>
          <a:solidFill>
            <a:srgbClr val="1AA1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674DDB-C549-4D66-AC21-606BBE79E072}"/>
              </a:ext>
            </a:extLst>
          </p:cNvPr>
          <p:cNvSpPr txBox="1"/>
          <p:nvPr/>
        </p:nvSpPr>
        <p:spPr>
          <a:xfrm>
            <a:off x="4876574" y="3876665"/>
            <a:ext cx="363336" cy="369332"/>
          </a:xfrm>
          <a:prstGeom prst="rect">
            <a:avLst/>
          </a:prstGeom>
          <a:solidFill>
            <a:srgbClr val="1AA1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FC4089-FCDA-4654-AFE7-7942744A9356}"/>
              </a:ext>
            </a:extLst>
          </p:cNvPr>
          <p:cNvSpPr txBox="1"/>
          <p:nvPr/>
        </p:nvSpPr>
        <p:spPr>
          <a:xfrm>
            <a:off x="1038559" y="3893643"/>
            <a:ext cx="265455" cy="369332"/>
          </a:xfrm>
          <a:prstGeom prst="rect">
            <a:avLst/>
          </a:prstGeom>
          <a:solidFill>
            <a:srgbClr val="FF7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C148FB-A669-4229-8E59-5E270A9A17A9}"/>
              </a:ext>
            </a:extLst>
          </p:cNvPr>
          <p:cNvSpPr txBox="1"/>
          <p:nvPr/>
        </p:nvSpPr>
        <p:spPr>
          <a:xfrm>
            <a:off x="2656734" y="3893643"/>
            <a:ext cx="488914" cy="369332"/>
          </a:xfrm>
          <a:prstGeom prst="rect">
            <a:avLst/>
          </a:prstGeom>
          <a:solidFill>
            <a:srgbClr val="FF7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087F06-15C0-4DBA-84A4-B80C5E719C0A}"/>
              </a:ext>
            </a:extLst>
          </p:cNvPr>
          <p:cNvSpPr txBox="1"/>
          <p:nvPr/>
        </p:nvSpPr>
        <p:spPr>
          <a:xfrm>
            <a:off x="3609254" y="3886402"/>
            <a:ext cx="1267319" cy="369332"/>
          </a:xfrm>
          <a:prstGeom prst="rect">
            <a:avLst/>
          </a:prstGeom>
          <a:solidFill>
            <a:srgbClr val="FF7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3499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alendar&#10;&#10;Description automatically generated">
            <a:extLst>
              <a:ext uri="{FF2B5EF4-FFF2-40B4-BE49-F238E27FC236}">
                <a16:creationId xmlns:a16="http://schemas.microsoft.com/office/drawing/2014/main" id="{07D22FE7-FA8D-4E48-B0EC-A33DB7F3A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6967"/>
          <a:stretch/>
        </p:blipFill>
        <p:spPr>
          <a:xfrm>
            <a:off x="282599" y="526684"/>
            <a:ext cx="5962839" cy="3165658"/>
          </a:xfrm>
        </p:spPr>
      </p:pic>
      <p:pic>
        <p:nvPicPr>
          <p:cNvPr id="4" name="Content Placeholder 4" descr="Calendar&#10;&#10;Description automatically generated">
            <a:extLst>
              <a:ext uri="{FF2B5EF4-FFF2-40B4-BE49-F238E27FC236}">
                <a16:creationId xmlns:a16="http://schemas.microsoft.com/office/drawing/2014/main" id="{A6DBE366-D7AE-4454-92F5-3F35A06086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5"/>
          <a:stretch/>
        </p:blipFill>
        <p:spPr>
          <a:xfrm>
            <a:off x="6157974" y="3692342"/>
            <a:ext cx="5962839" cy="31399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547893-076D-444A-AF7C-8645C30167A8}"/>
              </a:ext>
            </a:extLst>
          </p:cNvPr>
          <p:cNvSpPr txBox="1"/>
          <p:nvPr/>
        </p:nvSpPr>
        <p:spPr>
          <a:xfrm>
            <a:off x="2584756" y="4277801"/>
            <a:ext cx="15609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 err="1"/>
              <a:t>moorings</a:t>
            </a:r>
            <a:endParaRPr lang="nb-NO" dirty="0"/>
          </a:p>
        </p:txBody>
      </p:sp>
      <p:pic>
        <p:nvPicPr>
          <p:cNvPr id="7" name="Content Placeholder 4" descr="Calendar&#10;&#10;Description automatically generated">
            <a:extLst>
              <a:ext uri="{FF2B5EF4-FFF2-40B4-BE49-F238E27FC236}">
                <a16:creationId xmlns:a16="http://schemas.microsoft.com/office/drawing/2014/main" id="{78AB20FB-547C-4E6E-A26B-6A8A7CED61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23" b="33932"/>
          <a:stretch/>
        </p:blipFill>
        <p:spPr>
          <a:xfrm>
            <a:off x="6157974" y="631090"/>
            <a:ext cx="5962839" cy="30612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BF1650B-DB0F-43A0-8D04-862CDB3CC0A8}"/>
              </a:ext>
            </a:extLst>
          </p:cNvPr>
          <p:cNvSpPr/>
          <p:nvPr/>
        </p:nvSpPr>
        <p:spPr>
          <a:xfrm>
            <a:off x="970060" y="3864335"/>
            <a:ext cx="4531328" cy="4134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1E4DC7-CBAC-4B4C-87ED-6AEF079CA158}"/>
              </a:ext>
            </a:extLst>
          </p:cNvPr>
          <p:cNvSpPr txBox="1"/>
          <p:nvPr/>
        </p:nvSpPr>
        <p:spPr>
          <a:xfrm>
            <a:off x="1878329" y="3893643"/>
            <a:ext cx="427549" cy="369332"/>
          </a:xfrm>
          <a:prstGeom prst="rect">
            <a:avLst/>
          </a:prstGeom>
          <a:solidFill>
            <a:srgbClr val="994FA3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B4534F-56DE-4549-8803-91BB2124028A}"/>
              </a:ext>
            </a:extLst>
          </p:cNvPr>
          <p:cNvSpPr txBox="1"/>
          <p:nvPr/>
        </p:nvSpPr>
        <p:spPr>
          <a:xfrm>
            <a:off x="1450780" y="3893643"/>
            <a:ext cx="427549" cy="369332"/>
          </a:xfrm>
          <a:prstGeom prst="rect">
            <a:avLst/>
          </a:prstGeom>
          <a:solidFill>
            <a:srgbClr val="1AA1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D2811A-14D3-45B6-A2F3-288BCE629576}"/>
              </a:ext>
            </a:extLst>
          </p:cNvPr>
          <p:cNvSpPr txBox="1"/>
          <p:nvPr/>
        </p:nvSpPr>
        <p:spPr>
          <a:xfrm>
            <a:off x="3145648" y="3894719"/>
            <a:ext cx="297267" cy="369332"/>
          </a:xfrm>
          <a:prstGeom prst="rect">
            <a:avLst/>
          </a:prstGeom>
          <a:solidFill>
            <a:srgbClr val="1AA1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674DDB-C549-4D66-AC21-606BBE79E072}"/>
              </a:ext>
            </a:extLst>
          </p:cNvPr>
          <p:cNvSpPr txBox="1"/>
          <p:nvPr/>
        </p:nvSpPr>
        <p:spPr>
          <a:xfrm>
            <a:off x="4876574" y="3876665"/>
            <a:ext cx="363336" cy="369332"/>
          </a:xfrm>
          <a:prstGeom prst="rect">
            <a:avLst/>
          </a:prstGeom>
          <a:solidFill>
            <a:srgbClr val="1AA1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FC4089-FCDA-4654-AFE7-7942744A9356}"/>
              </a:ext>
            </a:extLst>
          </p:cNvPr>
          <p:cNvSpPr txBox="1"/>
          <p:nvPr/>
        </p:nvSpPr>
        <p:spPr>
          <a:xfrm>
            <a:off x="1038559" y="3893643"/>
            <a:ext cx="265455" cy="369332"/>
          </a:xfrm>
          <a:prstGeom prst="rect">
            <a:avLst/>
          </a:prstGeom>
          <a:solidFill>
            <a:srgbClr val="FF7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C148FB-A669-4229-8E59-5E270A9A17A9}"/>
              </a:ext>
            </a:extLst>
          </p:cNvPr>
          <p:cNvSpPr txBox="1"/>
          <p:nvPr/>
        </p:nvSpPr>
        <p:spPr>
          <a:xfrm>
            <a:off x="2656734" y="3893643"/>
            <a:ext cx="488914" cy="369332"/>
          </a:xfrm>
          <a:prstGeom prst="rect">
            <a:avLst/>
          </a:prstGeom>
          <a:solidFill>
            <a:srgbClr val="FF7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087F06-15C0-4DBA-84A4-B80C5E719C0A}"/>
              </a:ext>
            </a:extLst>
          </p:cNvPr>
          <p:cNvSpPr txBox="1"/>
          <p:nvPr/>
        </p:nvSpPr>
        <p:spPr>
          <a:xfrm>
            <a:off x="3609254" y="3886402"/>
            <a:ext cx="1267319" cy="369332"/>
          </a:xfrm>
          <a:prstGeom prst="rect">
            <a:avLst/>
          </a:prstGeom>
          <a:solidFill>
            <a:srgbClr val="FF7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C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9860A9D-7744-405E-8339-1E97ED2DBDF4}"/>
              </a:ext>
            </a:extLst>
          </p:cNvPr>
          <p:cNvSpPr txBox="1">
            <a:spLocks/>
          </p:cNvSpPr>
          <p:nvPr/>
        </p:nvSpPr>
        <p:spPr>
          <a:xfrm>
            <a:off x="427718" y="40732"/>
            <a:ext cx="11481683" cy="6279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800"/>
              <a:t>Long-term evolution of the hydrographic properties in the Greenland Sea Gyre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2540898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803</Words>
  <Application>Microsoft Office PowerPoint</Application>
  <PresentationFormat>Widescreen</PresentationFormat>
  <Paragraphs>123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The impact of cold air outbreaks and lateral heat fluxes on dense water formation in the Greenland Sea from a ten-year moored record (1999-2009)</vt:lpstr>
      <vt:lpstr>The Greenland Sea is an ideal place for open-ocean convection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Long-term evolution of the hydrographic properties in the Greenland Sea Gyre</vt:lpstr>
      <vt:lpstr>PowerPoint Presentation</vt:lpstr>
      <vt:lpstr>Mixed-layer evolution through winter</vt:lpstr>
      <vt:lpstr>Mixed-layer evolution through winter</vt:lpstr>
      <vt:lpstr>Mixed-layer evolution through winter</vt:lpstr>
      <vt:lpstr>Cold Air Outbreaks (CAOs)</vt:lpstr>
      <vt:lpstr>The effect of cold air outbreaks on the mixed layer</vt:lpstr>
      <vt:lpstr>The effect of cold air outbreaks on the mixed layer</vt:lpstr>
      <vt:lpstr>The effect of cold air outbreaks on the mixed layer</vt:lpstr>
      <vt:lpstr>The effect of cold air outbreaks on the mixed layer</vt:lpstr>
      <vt:lpstr>Excluding measurements in the mixed layer to estimate lateral fluxes</vt:lpstr>
      <vt:lpstr>Annual change in temperature and salinity as a result of lateral fluxes</vt:lpstr>
      <vt:lpstr>Impact of lateral heat and salt fluxes on the Greenland Sea mixed layer</vt:lpstr>
      <vt:lpstr>Origin of lateral heat and salt fluxes into the Greenland Sea Gyre???</vt:lpstr>
      <vt:lpstr>Origin of lateral heat and salt fluxes into the Greenland Sea Gyre???</vt:lpstr>
      <vt:lpstr>Summary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Ailin Dale Brakstad</dc:creator>
  <cp:lastModifiedBy>Ailin Dale Brakstad</cp:lastModifiedBy>
  <cp:revision>15</cp:revision>
  <dcterms:created xsi:type="dcterms:W3CDTF">2022-03-21T14:16:19Z</dcterms:created>
  <dcterms:modified xsi:type="dcterms:W3CDTF">2022-03-24T11:23:15Z</dcterms:modified>
</cp:coreProperties>
</file>