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1"/>
  </p:notesMasterIdLst>
  <p:sldIdLst>
    <p:sldId id="256" r:id="rId2"/>
    <p:sldId id="257" r:id="rId3"/>
    <p:sldId id="258" r:id="rId4"/>
    <p:sldId id="272" r:id="rId5"/>
    <p:sldId id="259" r:id="rId6"/>
    <p:sldId id="260" r:id="rId7"/>
    <p:sldId id="261" r:id="rId8"/>
    <p:sldId id="263" r:id="rId9"/>
    <p:sldId id="265" r:id="rId10"/>
    <p:sldId id="293" r:id="rId11"/>
    <p:sldId id="286" r:id="rId12"/>
    <p:sldId id="267" r:id="rId13"/>
    <p:sldId id="269" r:id="rId14"/>
    <p:sldId id="290" r:id="rId15"/>
    <p:sldId id="291" r:id="rId16"/>
    <p:sldId id="271" r:id="rId17"/>
    <p:sldId id="274" r:id="rId18"/>
    <p:sldId id="275" r:id="rId19"/>
    <p:sldId id="276" r:id="rId20"/>
    <p:sldId id="288" r:id="rId21"/>
    <p:sldId id="289" r:id="rId22"/>
    <p:sldId id="284" r:id="rId23"/>
    <p:sldId id="273" r:id="rId24"/>
    <p:sldId id="277" r:id="rId25"/>
    <p:sldId id="292" r:id="rId26"/>
    <p:sldId id="278" r:id="rId27"/>
    <p:sldId id="282" r:id="rId28"/>
    <p:sldId id="279" r:id="rId29"/>
    <p:sldId id="280" r:id="rId30"/>
    <p:sldId id="295" r:id="rId31"/>
    <p:sldId id="296" r:id="rId32"/>
    <p:sldId id="297" r:id="rId33"/>
    <p:sldId id="298" r:id="rId34"/>
    <p:sldId id="299" r:id="rId35"/>
    <p:sldId id="300" r:id="rId36"/>
    <p:sldId id="301" r:id="rId37"/>
    <p:sldId id="302" r:id="rId38"/>
    <p:sldId id="266" r:id="rId39"/>
    <p:sldId id="285" r:id="rId40"/>
  </p:sldIdLst>
  <p:sldSz cx="12192000" cy="6858000"/>
  <p:notesSz cx="6858000" cy="9144000"/>
  <p:defaultTextStyle>
    <a:defPPr>
      <a:defRPr lang="nb-N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BAEEAD9-1827-4316-B52E-4163521A765F}" v="95" dt="2022-03-23T12:15:31.969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152" autoAdjust="0"/>
    <p:restoredTop sz="94660"/>
  </p:normalViewPr>
  <p:slideViewPr>
    <p:cSldViewPr snapToGrid="0">
      <p:cViewPr varScale="1">
        <p:scale>
          <a:sx n="78" d="100"/>
          <a:sy n="78" d="100"/>
        </p:scale>
        <p:origin x="874" y="7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microsoft.com/office/2015/10/relationships/revisionInfo" Target="revisionInfo.xml"/><Relationship Id="rId20" Type="http://schemas.openxmlformats.org/officeDocument/2006/relationships/slide" Target="slides/slide19.xml"/><Relationship Id="rId41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op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3" name="Plassholder for dato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6AE1ED3-8868-4E8D-99B4-644296C4C58E}" type="datetimeFigureOut">
              <a:rPr lang="nb-NO" smtClean="0"/>
              <a:t>24.03.2022</a:t>
            </a:fld>
            <a:endParaRPr lang="nb-NO"/>
          </a:p>
        </p:txBody>
      </p:sp>
      <p:sp>
        <p:nvSpPr>
          <p:cNvPr id="4" name="Plassholder for lysbil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b-NO"/>
          </a:p>
        </p:txBody>
      </p:sp>
      <p:sp>
        <p:nvSpPr>
          <p:cNvPr id="5" name="Plassholder for nota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AB23FA1-3FC5-4EC9-8E48-B09854603E64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51588284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AB23FA1-3FC5-4EC9-8E48-B09854603E64}" type="slidenum">
              <a:rPr lang="nb-NO" smtClean="0"/>
              <a:t>17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11856599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AB23FA1-3FC5-4EC9-8E48-B09854603E64}" type="slidenum">
              <a:rPr lang="nb-NO" smtClean="0"/>
              <a:t>20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98993250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 dirty="0" err="1"/>
              <a:t>Interannual</a:t>
            </a:r>
            <a:r>
              <a:rPr lang="nb-NO" dirty="0"/>
              <a:t> </a:t>
            </a:r>
            <a:r>
              <a:rPr lang="nb-NO" dirty="0" err="1"/>
              <a:t>variability</a:t>
            </a:r>
            <a:r>
              <a:rPr lang="nb-NO" dirty="0"/>
              <a:t>? Large </a:t>
            </a:r>
            <a:r>
              <a:rPr lang="nb-NO" dirty="0" err="1"/>
              <a:t>domains</a:t>
            </a:r>
            <a:r>
              <a:rPr lang="nb-NO" dirty="0"/>
              <a:t>? </a:t>
            </a:r>
            <a:r>
              <a:rPr lang="nb-NO" dirty="0" err="1"/>
              <a:t>Advection</a:t>
            </a:r>
            <a:r>
              <a:rPr lang="nb-NO" dirty="0"/>
              <a:t>? </a:t>
            </a:r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AB23FA1-3FC5-4EC9-8E48-B09854603E64}" type="slidenum">
              <a:rPr lang="nb-NO" smtClean="0"/>
              <a:t>21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74314892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AB23FA1-3FC5-4EC9-8E48-B09854603E64}" type="slidenum">
              <a:rPr lang="nb-NO" smtClean="0"/>
              <a:t>26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84364190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AB23FA1-3FC5-4EC9-8E48-B09854603E64}" type="slidenum">
              <a:rPr lang="nb-NO" smtClean="0"/>
              <a:t>29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61021710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AA33CA46-3D16-4965-9DE0-6916BCDFA9E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Undertittel 2">
            <a:extLst>
              <a:ext uri="{FF2B5EF4-FFF2-40B4-BE49-F238E27FC236}">
                <a16:creationId xmlns:a16="http://schemas.microsoft.com/office/drawing/2014/main" id="{E36C43F0-1452-4D43-9F25-319EBAEC52A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b-NO"/>
              <a:t>Klikk for å redigere undertittelstil i malen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89B90146-8736-407B-B715-964FAD6EE4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E177D6-0531-45FA-B759-8EABFB582F63}" type="datetimeFigureOut">
              <a:rPr lang="nb-NO" smtClean="0"/>
              <a:t>24.03.2022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D231D683-43D8-4F0F-9C14-2665E05FA3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0FF1336C-B536-4CFE-8E77-EA88FFF3E2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15DC41-B2C0-4346-AE8F-229D86FE1793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8068727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Loddret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518C9BE0-A445-4E65-B92F-45EC38D884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loddrett tekst 2">
            <a:extLst>
              <a:ext uri="{FF2B5EF4-FFF2-40B4-BE49-F238E27FC236}">
                <a16:creationId xmlns:a16="http://schemas.microsoft.com/office/drawing/2014/main" id="{415DF784-DBD3-48DC-AB79-3B3402D91CE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D1750000-5458-4E52-84CC-FAB7DD9974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E177D6-0531-45FA-B759-8EABFB582F63}" type="datetimeFigureOut">
              <a:rPr lang="nb-NO" smtClean="0"/>
              <a:t>24.03.2022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BEA32B90-BDA6-43B5-9F91-23E1FB1389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6542993D-6A1B-4D21-BEA3-B686A83E89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15DC41-B2C0-4346-AE8F-229D86FE1793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0016974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drett tit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drett tittel 1">
            <a:extLst>
              <a:ext uri="{FF2B5EF4-FFF2-40B4-BE49-F238E27FC236}">
                <a16:creationId xmlns:a16="http://schemas.microsoft.com/office/drawing/2014/main" id="{88731991-C028-42E9-868D-B4B52745F21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loddrett tekst 2">
            <a:extLst>
              <a:ext uri="{FF2B5EF4-FFF2-40B4-BE49-F238E27FC236}">
                <a16:creationId xmlns:a16="http://schemas.microsoft.com/office/drawing/2014/main" id="{7BE1777E-B4A5-4A11-AE17-64E6A22F86D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80E94B85-EF3D-4AFA-8F13-180ADC62F8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E177D6-0531-45FA-B759-8EABFB582F63}" type="datetimeFigureOut">
              <a:rPr lang="nb-NO" smtClean="0"/>
              <a:t>24.03.2022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BD9E00A9-72E9-4258-B528-4125A4F660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09488EAF-F79F-4E49-AC4C-1B0A8EE71E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15DC41-B2C0-4346-AE8F-229D86FE1793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1199255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7208ECE6-CD2E-46FB-87D0-80DDC05CC6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38B47CEF-C49C-4207-969D-B5FA5817F8C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BA9CB183-7A98-4CDC-90D3-1FEB9EA11B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E177D6-0531-45FA-B759-8EABFB582F63}" type="datetimeFigureOut">
              <a:rPr lang="nb-NO" smtClean="0"/>
              <a:t>24.03.2022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C256EBF6-2443-463F-B2C0-F47EE02931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60BB2E0E-1740-4681-B671-2A3B28A2B3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15DC41-B2C0-4346-AE8F-229D86FE1793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7030381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Del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E43EFFD1-7768-4D7C-8CC0-DDB354261D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F3515948-0BD1-4A61-8EF2-2DBC7649D4E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4C60B64D-55D7-442B-9070-022FE99808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E177D6-0531-45FA-B759-8EABFB582F63}" type="datetimeFigureOut">
              <a:rPr lang="nb-NO" smtClean="0"/>
              <a:t>24.03.2022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3F48DB16-F120-4604-8074-DC2F01FCA5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7D3E2F8C-5F98-412C-909C-87335A3410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15DC41-B2C0-4346-AE8F-229D86FE1793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649965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C469A22A-B04E-4D5F-90BA-E22A5ACA39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2E9DBDBD-5BDE-452C-8AFB-A43D94A2566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innhold 3">
            <a:extLst>
              <a:ext uri="{FF2B5EF4-FFF2-40B4-BE49-F238E27FC236}">
                <a16:creationId xmlns:a16="http://schemas.microsoft.com/office/drawing/2014/main" id="{D87E6FE9-E627-490A-A300-7CAD2A33EB2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5" name="Plassholder for dato 4">
            <a:extLst>
              <a:ext uri="{FF2B5EF4-FFF2-40B4-BE49-F238E27FC236}">
                <a16:creationId xmlns:a16="http://schemas.microsoft.com/office/drawing/2014/main" id="{3B2BFB65-466D-4B1C-83FD-302EB38120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E177D6-0531-45FA-B759-8EABFB582F63}" type="datetimeFigureOut">
              <a:rPr lang="nb-NO" smtClean="0"/>
              <a:t>24.03.2022</a:t>
            </a:fld>
            <a:endParaRPr lang="nb-NO"/>
          </a:p>
        </p:txBody>
      </p:sp>
      <p:sp>
        <p:nvSpPr>
          <p:cNvPr id="6" name="Plassholder for bunntekst 5">
            <a:extLst>
              <a:ext uri="{FF2B5EF4-FFF2-40B4-BE49-F238E27FC236}">
                <a16:creationId xmlns:a16="http://schemas.microsoft.com/office/drawing/2014/main" id="{4FD8501E-3954-4208-AD7D-0274DC5FE6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>
            <a:extLst>
              <a:ext uri="{FF2B5EF4-FFF2-40B4-BE49-F238E27FC236}">
                <a16:creationId xmlns:a16="http://schemas.microsoft.com/office/drawing/2014/main" id="{3C6E27A1-DB7F-44CD-AF25-A2BED58FF6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15DC41-B2C0-4346-AE8F-229D86FE1793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5924947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41D9095B-D994-4ED2-AB73-673D2CBFC4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B6A75834-EF03-45E9-AA1B-81CFDE4F174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4" name="Plassholder for innhold 3">
            <a:extLst>
              <a:ext uri="{FF2B5EF4-FFF2-40B4-BE49-F238E27FC236}">
                <a16:creationId xmlns:a16="http://schemas.microsoft.com/office/drawing/2014/main" id="{003238D2-E3B9-4AF4-8F1F-813F6F9278A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5" name="Plassholder for tekst 4">
            <a:extLst>
              <a:ext uri="{FF2B5EF4-FFF2-40B4-BE49-F238E27FC236}">
                <a16:creationId xmlns:a16="http://schemas.microsoft.com/office/drawing/2014/main" id="{0232C57A-9BA5-497B-912C-581DF7C77A6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6" name="Plassholder for innhold 5">
            <a:extLst>
              <a:ext uri="{FF2B5EF4-FFF2-40B4-BE49-F238E27FC236}">
                <a16:creationId xmlns:a16="http://schemas.microsoft.com/office/drawing/2014/main" id="{43103578-927E-4E37-B7D1-4E1496E266A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7" name="Plassholder for dato 6">
            <a:extLst>
              <a:ext uri="{FF2B5EF4-FFF2-40B4-BE49-F238E27FC236}">
                <a16:creationId xmlns:a16="http://schemas.microsoft.com/office/drawing/2014/main" id="{44E55C12-4195-4291-9926-6F01579FB3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E177D6-0531-45FA-B759-8EABFB582F63}" type="datetimeFigureOut">
              <a:rPr lang="nb-NO" smtClean="0"/>
              <a:t>24.03.2022</a:t>
            </a:fld>
            <a:endParaRPr lang="nb-NO"/>
          </a:p>
        </p:txBody>
      </p:sp>
      <p:sp>
        <p:nvSpPr>
          <p:cNvPr id="8" name="Plassholder for bunntekst 7">
            <a:extLst>
              <a:ext uri="{FF2B5EF4-FFF2-40B4-BE49-F238E27FC236}">
                <a16:creationId xmlns:a16="http://schemas.microsoft.com/office/drawing/2014/main" id="{B44A9347-1CD6-40FC-9F74-11CB3292F0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9" name="Plassholder for lysbildenummer 8">
            <a:extLst>
              <a:ext uri="{FF2B5EF4-FFF2-40B4-BE49-F238E27FC236}">
                <a16:creationId xmlns:a16="http://schemas.microsoft.com/office/drawing/2014/main" id="{6FF299F9-0684-4C26-BE72-B9E204E1C6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15DC41-B2C0-4346-AE8F-229D86FE1793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632417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FAA8319F-4916-4341-B9F4-0C398488CF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dato 2">
            <a:extLst>
              <a:ext uri="{FF2B5EF4-FFF2-40B4-BE49-F238E27FC236}">
                <a16:creationId xmlns:a16="http://schemas.microsoft.com/office/drawing/2014/main" id="{5181F1E0-73FA-4A6E-8446-E8538DC8E6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E177D6-0531-45FA-B759-8EABFB582F63}" type="datetimeFigureOut">
              <a:rPr lang="nb-NO" smtClean="0"/>
              <a:t>24.03.2022</a:t>
            </a:fld>
            <a:endParaRPr lang="nb-NO"/>
          </a:p>
        </p:txBody>
      </p:sp>
      <p:sp>
        <p:nvSpPr>
          <p:cNvPr id="4" name="Plassholder for bunntekst 3">
            <a:extLst>
              <a:ext uri="{FF2B5EF4-FFF2-40B4-BE49-F238E27FC236}">
                <a16:creationId xmlns:a16="http://schemas.microsoft.com/office/drawing/2014/main" id="{749DADA5-F289-4286-B266-3979D525AA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5" name="Plassholder for lysbildenummer 4">
            <a:extLst>
              <a:ext uri="{FF2B5EF4-FFF2-40B4-BE49-F238E27FC236}">
                <a16:creationId xmlns:a16="http://schemas.microsoft.com/office/drawing/2014/main" id="{6143B2B7-9C6D-4801-B4ED-C81FAF2D1B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15DC41-B2C0-4346-AE8F-229D86FE1793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1404568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dato 1">
            <a:extLst>
              <a:ext uri="{FF2B5EF4-FFF2-40B4-BE49-F238E27FC236}">
                <a16:creationId xmlns:a16="http://schemas.microsoft.com/office/drawing/2014/main" id="{89EC5733-96CE-4778-BB65-E5C21BEAE6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E177D6-0531-45FA-B759-8EABFB582F63}" type="datetimeFigureOut">
              <a:rPr lang="nb-NO" smtClean="0"/>
              <a:t>24.03.2022</a:t>
            </a:fld>
            <a:endParaRPr lang="nb-NO"/>
          </a:p>
        </p:txBody>
      </p:sp>
      <p:sp>
        <p:nvSpPr>
          <p:cNvPr id="3" name="Plassholder for bunntekst 2">
            <a:extLst>
              <a:ext uri="{FF2B5EF4-FFF2-40B4-BE49-F238E27FC236}">
                <a16:creationId xmlns:a16="http://schemas.microsoft.com/office/drawing/2014/main" id="{5F56D061-372F-4F07-93AC-2F2F996416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lysbildenummer 3">
            <a:extLst>
              <a:ext uri="{FF2B5EF4-FFF2-40B4-BE49-F238E27FC236}">
                <a16:creationId xmlns:a16="http://schemas.microsoft.com/office/drawing/2014/main" id="{F6BDEAA0-EDA1-4438-A707-CEC97CC35E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15DC41-B2C0-4346-AE8F-229D86FE1793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6631445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hold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C3E2F572-A4F0-4897-93E6-48BC4D4494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7488E303-F0D1-49B4-A870-F560CE9F92C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tekst 3">
            <a:extLst>
              <a:ext uri="{FF2B5EF4-FFF2-40B4-BE49-F238E27FC236}">
                <a16:creationId xmlns:a16="http://schemas.microsoft.com/office/drawing/2014/main" id="{A6B0D871-0728-4DFF-A2A5-7C2AC9C1EBE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5" name="Plassholder for dato 4">
            <a:extLst>
              <a:ext uri="{FF2B5EF4-FFF2-40B4-BE49-F238E27FC236}">
                <a16:creationId xmlns:a16="http://schemas.microsoft.com/office/drawing/2014/main" id="{25C16424-DEE2-4C71-AFCC-E645D33053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E177D6-0531-45FA-B759-8EABFB582F63}" type="datetimeFigureOut">
              <a:rPr lang="nb-NO" smtClean="0"/>
              <a:t>24.03.2022</a:t>
            </a:fld>
            <a:endParaRPr lang="nb-NO"/>
          </a:p>
        </p:txBody>
      </p:sp>
      <p:sp>
        <p:nvSpPr>
          <p:cNvPr id="6" name="Plassholder for bunntekst 5">
            <a:extLst>
              <a:ext uri="{FF2B5EF4-FFF2-40B4-BE49-F238E27FC236}">
                <a16:creationId xmlns:a16="http://schemas.microsoft.com/office/drawing/2014/main" id="{5EE370A9-862A-4B91-9511-2349A35B37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>
            <a:extLst>
              <a:ext uri="{FF2B5EF4-FFF2-40B4-BE49-F238E27FC236}">
                <a16:creationId xmlns:a16="http://schemas.microsoft.com/office/drawing/2014/main" id="{30D32421-2035-43EC-BCBD-EA95516389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15DC41-B2C0-4346-AE8F-229D86FE1793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0695101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e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E592D653-1076-41B4-9391-918B5B3B43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bilde 2">
            <a:extLst>
              <a:ext uri="{FF2B5EF4-FFF2-40B4-BE49-F238E27FC236}">
                <a16:creationId xmlns:a16="http://schemas.microsoft.com/office/drawing/2014/main" id="{069568C2-6507-49FD-8AD5-592244E331B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b-NO"/>
          </a:p>
        </p:txBody>
      </p:sp>
      <p:sp>
        <p:nvSpPr>
          <p:cNvPr id="4" name="Plassholder for tekst 3">
            <a:extLst>
              <a:ext uri="{FF2B5EF4-FFF2-40B4-BE49-F238E27FC236}">
                <a16:creationId xmlns:a16="http://schemas.microsoft.com/office/drawing/2014/main" id="{0809FADD-8193-4FBE-88F8-CBEC45FC448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5" name="Plassholder for dato 4">
            <a:extLst>
              <a:ext uri="{FF2B5EF4-FFF2-40B4-BE49-F238E27FC236}">
                <a16:creationId xmlns:a16="http://schemas.microsoft.com/office/drawing/2014/main" id="{CC54101B-834E-4602-94D8-25AD589635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E177D6-0531-45FA-B759-8EABFB582F63}" type="datetimeFigureOut">
              <a:rPr lang="nb-NO" smtClean="0"/>
              <a:t>24.03.2022</a:t>
            </a:fld>
            <a:endParaRPr lang="nb-NO"/>
          </a:p>
        </p:txBody>
      </p:sp>
      <p:sp>
        <p:nvSpPr>
          <p:cNvPr id="6" name="Plassholder for bunntekst 5">
            <a:extLst>
              <a:ext uri="{FF2B5EF4-FFF2-40B4-BE49-F238E27FC236}">
                <a16:creationId xmlns:a16="http://schemas.microsoft.com/office/drawing/2014/main" id="{99236419-3223-4002-BF65-F85B9E4A9F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>
            <a:extLst>
              <a:ext uri="{FF2B5EF4-FFF2-40B4-BE49-F238E27FC236}">
                <a16:creationId xmlns:a16="http://schemas.microsoft.com/office/drawing/2014/main" id="{6A459015-7326-4AC5-BBC7-ED11F65042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15DC41-B2C0-4346-AE8F-229D86FE1793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4948976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ittel 1">
            <a:extLst>
              <a:ext uri="{FF2B5EF4-FFF2-40B4-BE49-F238E27FC236}">
                <a16:creationId xmlns:a16="http://schemas.microsoft.com/office/drawing/2014/main" id="{210CD6EE-D5C2-41DF-B305-CFF0538557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A351261F-F905-4EF6-9A10-ED318177F04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849B14BB-1EDF-479A-BA94-D721BEB82E1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E177D6-0531-45FA-B759-8EABFB582F63}" type="datetimeFigureOut">
              <a:rPr lang="nb-NO" smtClean="0"/>
              <a:t>24.03.2022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DFF8B0A1-DE5C-47C4-9315-CB5557C579C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D2333D25-89CA-40FE-8321-1DEF56D616D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15DC41-B2C0-4346-AE8F-229D86FE1793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6082317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6F5A5072-7B47-4D32-B52A-4EBBF590B8A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9715DAF0-AE1B-46C9-8A6B-DB2AA05AB91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-2" y="-22693"/>
            <a:ext cx="12191999" cy="4374129"/>
          </a:xfrm>
          <a:prstGeom prst="rect">
            <a:avLst/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rgbClr val="000000"/>
              </a:gs>
            </a:gsLst>
            <a:lin ang="15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6016219D-510E-4184-9090-6D5578A87B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3908719" y="-3931841"/>
            <a:ext cx="4374557" cy="12192000"/>
          </a:xfrm>
          <a:prstGeom prst="rect">
            <a:avLst/>
          </a:prstGeom>
          <a:gradFill>
            <a:gsLst>
              <a:gs pos="40000">
                <a:schemeClr val="accent1">
                  <a:alpha val="0"/>
                </a:schemeClr>
              </a:gs>
              <a:gs pos="100000">
                <a:schemeClr val="accent1">
                  <a:lumMod val="75000"/>
                  <a:alpha val="52000"/>
                </a:schemeClr>
              </a:gs>
            </a:gsLst>
            <a:lin ang="2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AFF4A713-7B75-4B21-90D7-5AB19547C7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4136696" y="-3703868"/>
            <a:ext cx="4374128" cy="11736479"/>
          </a:xfrm>
          <a:prstGeom prst="rect">
            <a:avLst/>
          </a:prstGeom>
          <a:gradFill>
            <a:gsLst>
              <a:gs pos="17000">
                <a:schemeClr val="accent1">
                  <a:alpha val="0"/>
                </a:schemeClr>
              </a:gs>
              <a:gs pos="100000">
                <a:srgbClr val="000000">
                  <a:alpha val="37000"/>
                </a:srgb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DC631C0B-6DA6-4E57-8231-CE32B3434A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5" y="-22690"/>
            <a:ext cx="8542485" cy="4374126"/>
          </a:xfrm>
          <a:prstGeom prst="rect">
            <a:avLst/>
          </a:prstGeom>
          <a:gradFill>
            <a:gsLst>
              <a:gs pos="0">
                <a:schemeClr val="accent1">
                  <a:lumMod val="50000"/>
                  <a:alpha val="0"/>
                </a:schemeClr>
              </a:gs>
              <a:gs pos="100000">
                <a:srgbClr val="000000">
                  <a:alpha val="25000"/>
                </a:srgbClr>
              </a:gs>
            </a:gsLst>
            <a:lin ang="18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C29501E6-A978-4A61-9689-9085AF97A53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2508972">
            <a:off x="5945431" y="-1032053"/>
            <a:ext cx="4990147" cy="4439131"/>
          </a:xfrm>
          <a:custGeom>
            <a:avLst/>
            <a:gdLst>
              <a:gd name="connsiteX0" fmla="*/ 4990147 w 4990147"/>
              <a:gd name="connsiteY0" fmla="*/ 2229378 h 4439131"/>
              <a:gd name="connsiteX1" fmla="*/ 917384 w 4990147"/>
              <a:gd name="connsiteY1" fmla="*/ 4439131 h 4439131"/>
              <a:gd name="connsiteX2" fmla="*/ 910814 w 4990147"/>
              <a:gd name="connsiteY2" fmla="*/ 4434219 h 4439131"/>
              <a:gd name="connsiteX3" fmla="*/ 0 w 4990147"/>
              <a:gd name="connsiteY3" fmla="*/ 2502877 h 4439131"/>
              <a:gd name="connsiteX4" fmla="*/ 2502877 w 4990147"/>
              <a:gd name="connsiteY4" fmla="*/ 0 h 4439131"/>
              <a:gd name="connsiteX5" fmla="*/ 4954904 w 4990147"/>
              <a:gd name="connsiteY5" fmla="*/ 1998460 h 44391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990147" h="4439131">
                <a:moveTo>
                  <a:pt x="4990147" y="2229378"/>
                </a:moveTo>
                <a:lnTo>
                  <a:pt x="917384" y="4439131"/>
                </a:lnTo>
                <a:lnTo>
                  <a:pt x="910814" y="4434219"/>
                </a:lnTo>
                <a:cubicBezTo>
                  <a:pt x="354557" y="3975154"/>
                  <a:pt x="0" y="3280421"/>
                  <a:pt x="0" y="2502877"/>
                </a:cubicBezTo>
                <a:cubicBezTo>
                  <a:pt x="0" y="1120576"/>
                  <a:pt x="1120576" y="0"/>
                  <a:pt x="2502877" y="0"/>
                </a:cubicBezTo>
                <a:cubicBezTo>
                  <a:pt x="3712390" y="0"/>
                  <a:pt x="4721520" y="857941"/>
                  <a:pt x="4954904" y="1998460"/>
                </a:cubicBezTo>
                <a:close/>
              </a:path>
            </a:pathLst>
          </a:custGeom>
          <a:gradFill>
            <a:gsLst>
              <a:gs pos="0">
                <a:schemeClr val="accent1">
                  <a:alpha val="22000"/>
                </a:schemeClr>
              </a:gs>
              <a:gs pos="87000">
                <a:schemeClr val="accent1">
                  <a:lumMod val="60000"/>
                  <a:lumOff val="40000"/>
                  <a:alpha val="200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" name="Tittel 1">
            <a:extLst>
              <a:ext uri="{FF2B5EF4-FFF2-40B4-BE49-F238E27FC236}">
                <a16:creationId xmlns:a16="http://schemas.microsoft.com/office/drawing/2014/main" id="{547C0A66-7699-4AAA-9501-53F94136E5F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14824" y="735106"/>
            <a:ext cx="10053763" cy="2928470"/>
          </a:xfrm>
        </p:spPr>
        <p:txBody>
          <a:bodyPr anchor="b">
            <a:normAutofit/>
          </a:bodyPr>
          <a:lstStyle/>
          <a:p>
            <a:pPr algn="l"/>
            <a:r>
              <a:rPr lang="nb-NO" sz="4800" b="1" dirty="0">
                <a:solidFill>
                  <a:srgbClr val="FFFFFF"/>
                </a:solidFill>
              </a:rPr>
              <a:t>Overturning in </a:t>
            </a:r>
            <a:r>
              <a:rPr lang="nb-NO" sz="4800" b="1" dirty="0" err="1">
                <a:solidFill>
                  <a:srgbClr val="FFFFFF"/>
                </a:solidFill>
              </a:rPr>
              <a:t>the</a:t>
            </a:r>
            <a:r>
              <a:rPr lang="nb-NO" sz="4800" b="1" dirty="0">
                <a:solidFill>
                  <a:srgbClr val="FFFFFF"/>
                </a:solidFill>
              </a:rPr>
              <a:t> Nordic Seas from 2002 to 2017 in </a:t>
            </a:r>
            <a:r>
              <a:rPr lang="nb-NO" sz="4800" b="1" dirty="0" err="1">
                <a:solidFill>
                  <a:srgbClr val="FFFFFF"/>
                </a:solidFill>
              </a:rPr>
              <a:t>the</a:t>
            </a:r>
            <a:r>
              <a:rPr lang="nb-NO" sz="4800" b="1" dirty="0">
                <a:solidFill>
                  <a:srgbClr val="FFFFFF"/>
                </a:solidFill>
              </a:rPr>
              <a:t> Arctic Subpolar </a:t>
            </a:r>
            <a:r>
              <a:rPr lang="nb-NO" sz="4800" b="1" dirty="0" err="1">
                <a:solidFill>
                  <a:srgbClr val="FFFFFF"/>
                </a:solidFill>
              </a:rPr>
              <a:t>gyre</a:t>
            </a:r>
            <a:r>
              <a:rPr lang="nb-NO" sz="4800" b="1" dirty="0">
                <a:solidFill>
                  <a:srgbClr val="FFFFFF"/>
                </a:solidFill>
              </a:rPr>
              <a:t> sTate </a:t>
            </a:r>
            <a:r>
              <a:rPr lang="nb-NO" sz="4800" b="1" dirty="0" err="1">
                <a:solidFill>
                  <a:srgbClr val="FFFFFF"/>
                </a:solidFill>
              </a:rPr>
              <a:t>Estimate</a:t>
            </a:r>
            <a:r>
              <a:rPr lang="nb-NO" sz="4800" b="1" dirty="0">
                <a:solidFill>
                  <a:srgbClr val="FFFFFF"/>
                </a:solidFill>
              </a:rPr>
              <a:t> (ASTE) </a:t>
            </a:r>
          </a:p>
        </p:txBody>
      </p:sp>
      <p:sp>
        <p:nvSpPr>
          <p:cNvPr id="3" name="Undertittel 2">
            <a:extLst>
              <a:ext uri="{FF2B5EF4-FFF2-40B4-BE49-F238E27FC236}">
                <a16:creationId xmlns:a16="http://schemas.microsoft.com/office/drawing/2014/main" id="{23642C28-B5BD-4030-A7CD-0A45E5A9723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350682" y="4870824"/>
            <a:ext cx="10005951" cy="1458258"/>
          </a:xfrm>
        </p:spPr>
        <p:txBody>
          <a:bodyPr anchor="ctr">
            <a:normAutofit/>
          </a:bodyPr>
          <a:lstStyle/>
          <a:p>
            <a:pPr algn="l"/>
            <a:r>
              <a:rPr lang="nb-NO" dirty="0"/>
              <a:t>Birgit Rinde</a:t>
            </a:r>
          </a:p>
          <a:p>
            <a:pPr algn="l"/>
            <a:r>
              <a:rPr lang="nb-NO" dirty="0"/>
              <a:t>Supervisors: Kjetil Våge &amp; Ailin Brakstad </a:t>
            </a:r>
          </a:p>
        </p:txBody>
      </p:sp>
    </p:spTree>
    <p:extLst>
      <p:ext uri="{BB962C8B-B14F-4D97-AF65-F5344CB8AC3E}">
        <p14:creationId xmlns:p14="http://schemas.microsoft.com/office/powerpoint/2010/main" val="391710866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de 4">
            <a:extLst>
              <a:ext uri="{FF2B5EF4-FFF2-40B4-BE49-F238E27FC236}">
                <a16:creationId xmlns:a16="http://schemas.microsoft.com/office/drawing/2014/main" id="{99B6DB6B-C3F4-43F5-92ED-E2F82189B92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887" t="12948" r="13065" b="7325"/>
          <a:stretch/>
        </p:blipFill>
        <p:spPr>
          <a:xfrm>
            <a:off x="11762" y="361335"/>
            <a:ext cx="12180238" cy="6135329"/>
          </a:xfrm>
          <a:prstGeom prst="rect">
            <a:avLst/>
          </a:prstGeom>
        </p:spPr>
      </p:pic>
      <p:sp>
        <p:nvSpPr>
          <p:cNvPr id="6" name="Ellipse 5">
            <a:extLst>
              <a:ext uri="{FF2B5EF4-FFF2-40B4-BE49-F238E27FC236}">
                <a16:creationId xmlns:a16="http://schemas.microsoft.com/office/drawing/2014/main" id="{D06781F0-A8E8-43BF-B522-06B8ACF7A214}"/>
              </a:ext>
            </a:extLst>
          </p:cNvPr>
          <p:cNvSpPr/>
          <p:nvPr/>
        </p:nvSpPr>
        <p:spPr>
          <a:xfrm>
            <a:off x="5704115" y="32657"/>
            <a:ext cx="7663542" cy="5529943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6061631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de 4" descr="Et bilde som inneholder kart&#10;&#10;Automatisk generert beskrivelse">
            <a:extLst>
              <a:ext uri="{FF2B5EF4-FFF2-40B4-BE49-F238E27FC236}">
                <a16:creationId xmlns:a16="http://schemas.microsoft.com/office/drawing/2014/main" id="{772979EC-A981-4D92-9C12-26ACB28A643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920" r="21452" b="6654"/>
          <a:stretch/>
        </p:blipFill>
        <p:spPr>
          <a:xfrm>
            <a:off x="1995805" y="0"/>
            <a:ext cx="8200390" cy="6858001"/>
          </a:xfrm>
          <a:prstGeom prst="rect">
            <a:avLst/>
          </a:prstGeom>
        </p:spPr>
      </p:pic>
      <p:sp>
        <p:nvSpPr>
          <p:cNvPr id="6" name="TekstSylinder 5">
            <a:extLst>
              <a:ext uri="{FF2B5EF4-FFF2-40B4-BE49-F238E27FC236}">
                <a16:creationId xmlns:a16="http://schemas.microsoft.com/office/drawing/2014/main" id="{3C0059DB-8036-4CA2-922D-6E78CC2BD9A9}"/>
              </a:ext>
            </a:extLst>
          </p:cNvPr>
          <p:cNvSpPr txBox="1"/>
          <p:nvPr/>
        </p:nvSpPr>
        <p:spPr>
          <a:xfrm>
            <a:off x="501445" y="1209368"/>
            <a:ext cx="1907458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b="1" dirty="0" err="1"/>
              <a:t>Greenland</a:t>
            </a:r>
            <a:r>
              <a:rPr lang="nb-NO" b="1" dirty="0"/>
              <a:t> Sea: </a:t>
            </a:r>
            <a:r>
              <a:rPr lang="nb-NO" dirty="0"/>
              <a:t>Too </a:t>
            </a:r>
            <a:r>
              <a:rPr lang="nb-NO" dirty="0" err="1"/>
              <a:t>light</a:t>
            </a:r>
            <a:r>
              <a:rPr lang="nb-NO" dirty="0"/>
              <a:t> by 0.2 kg/m3</a:t>
            </a:r>
          </a:p>
          <a:p>
            <a:endParaRPr lang="nb-NO" dirty="0"/>
          </a:p>
          <a:p>
            <a:r>
              <a:rPr lang="nb-NO" b="1" dirty="0" err="1"/>
              <a:t>Iceland</a:t>
            </a:r>
            <a:r>
              <a:rPr lang="nb-NO" b="1" dirty="0"/>
              <a:t> Sea:</a:t>
            </a:r>
          </a:p>
          <a:p>
            <a:r>
              <a:rPr lang="nb-NO" dirty="0"/>
              <a:t>Too </a:t>
            </a:r>
            <a:r>
              <a:rPr lang="nb-NO" dirty="0" err="1"/>
              <a:t>light</a:t>
            </a:r>
            <a:r>
              <a:rPr lang="nb-NO" dirty="0"/>
              <a:t> by 0.5 kg/m3</a:t>
            </a:r>
          </a:p>
        </p:txBody>
      </p:sp>
    </p:spTree>
    <p:extLst>
      <p:ext uri="{BB962C8B-B14F-4D97-AF65-F5344CB8AC3E}">
        <p14:creationId xmlns:p14="http://schemas.microsoft.com/office/powerpoint/2010/main" val="200389165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lassholder for innhold 4">
            <a:extLst>
              <a:ext uri="{FF2B5EF4-FFF2-40B4-BE49-F238E27FC236}">
                <a16:creationId xmlns:a16="http://schemas.microsoft.com/office/drawing/2014/main" id="{F7308680-46A0-4E42-9CD6-22DA9705AA3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37" b="2508"/>
          <a:stretch/>
        </p:blipFill>
        <p:spPr>
          <a:xfrm>
            <a:off x="103239" y="0"/>
            <a:ext cx="11828206" cy="6700684"/>
          </a:xfrm>
          <a:prstGeom prst="rect">
            <a:avLst/>
          </a:prstGeom>
        </p:spPr>
      </p:pic>
      <p:sp>
        <p:nvSpPr>
          <p:cNvPr id="6" name="Rektangel 5">
            <a:extLst>
              <a:ext uri="{FF2B5EF4-FFF2-40B4-BE49-F238E27FC236}">
                <a16:creationId xmlns:a16="http://schemas.microsoft.com/office/drawing/2014/main" id="{0E5DD0A2-5650-4154-B556-F2611C12E2E0}"/>
              </a:ext>
            </a:extLst>
          </p:cNvPr>
          <p:cNvSpPr/>
          <p:nvPr/>
        </p:nvSpPr>
        <p:spPr>
          <a:xfrm>
            <a:off x="11179277" y="167148"/>
            <a:ext cx="658762" cy="21631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7" name="TekstSylinder 6">
            <a:extLst>
              <a:ext uri="{FF2B5EF4-FFF2-40B4-BE49-F238E27FC236}">
                <a16:creationId xmlns:a16="http://schemas.microsoft.com/office/drawing/2014/main" id="{55264273-F954-4E63-9071-E1E42AD9873C}"/>
              </a:ext>
            </a:extLst>
          </p:cNvPr>
          <p:cNvSpPr txBox="1"/>
          <p:nvPr/>
        </p:nvSpPr>
        <p:spPr>
          <a:xfrm>
            <a:off x="1651819" y="1343629"/>
            <a:ext cx="9832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dirty="0"/>
              <a:t>DS</a:t>
            </a:r>
          </a:p>
        </p:txBody>
      </p:sp>
      <p:sp>
        <p:nvSpPr>
          <p:cNvPr id="8" name="TekstSylinder 7">
            <a:extLst>
              <a:ext uri="{FF2B5EF4-FFF2-40B4-BE49-F238E27FC236}">
                <a16:creationId xmlns:a16="http://schemas.microsoft.com/office/drawing/2014/main" id="{B94A47EF-CD23-4A4B-8AB8-D48CC1CD71F7}"/>
              </a:ext>
            </a:extLst>
          </p:cNvPr>
          <p:cNvSpPr txBox="1"/>
          <p:nvPr/>
        </p:nvSpPr>
        <p:spPr>
          <a:xfrm>
            <a:off x="7133303" y="1359903"/>
            <a:ext cx="23695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dirty="0"/>
              <a:t>IFR</a:t>
            </a:r>
          </a:p>
        </p:txBody>
      </p:sp>
      <p:sp>
        <p:nvSpPr>
          <p:cNvPr id="9" name="TekstSylinder 8">
            <a:extLst>
              <a:ext uri="{FF2B5EF4-FFF2-40B4-BE49-F238E27FC236}">
                <a16:creationId xmlns:a16="http://schemas.microsoft.com/office/drawing/2014/main" id="{7E2734EF-8B92-40EE-9820-EA01DF597E64}"/>
              </a:ext>
            </a:extLst>
          </p:cNvPr>
          <p:cNvSpPr txBox="1"/>
          <p:nvPr/>
        </p:nvSpPr>
        <p:spPr>
          <a:xfrm>
            <a:off x="9316065" y="2146511"/>
            <a:ext cx="29890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dirty="0"/>
              <a:t>FSC</a:t>
            </a:r>
          </a:p>
        </p:txBody>
      </p:sp>
      <p:sp>
        <p:nvSpPr>
          <p:cNvPr id="12" name="TekstSylinder 11">
            <a:extLst>
              <a:ext uri="{FF2B5EF4-FFF2-40B4-BE49-F238E27FC236}">
                <a16:creationId xmlns:a16="http://schemas.microsoft.com/office/drawing/2014/main" id="{18E16B34-CA96-4B8D-9741-A727A45E58C7}"/>
              </a:ext>
            </a:extLst>
          </p:cNvPr>
          <p:cNvSpPr txBox="1"/>
          <p:nvPr/>
        </p:nvSpPr>
        <p:spPr>
          <a:xfrm>
            <a:off x="1804219" y="4509616"/>
            <a:ext cx="9832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dirty="0"/>
              <a:t>DS</a:t>
            </a:r>
          </a:p>
        </p:txBody>
      </p:sp>
      <p:sp>
        <p:nvSpPr>
          <p:cNvPr id="13" name="TekstSylinder 12">
            <a:extLst>
              <a:ext uri="{FF2B5EF4-FFF2-40B4-BE49-F238E27FC236}">
                <a16:creationId xmlns:a16="http://schemas.microsoft.com/office/drawing/2014/main" id="{2FFC8B6C-C937-4CBF-9483-29BE260F239C}"/>
              </a:ext>
            </a:extLst>
          </p:cNvPr>
          <p:cNvSpPr txBox="1"/>
          <p:nvPr/>
        </p:nvSpPr>
        <p:spPr>
          <a:xfrm>
            <a:off x="7133303" y="4723158"/>
            <a:ext cx="7767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dirty="0"/>
              <a:t>IFR</a:t>
            </a:r>
          </a:p>
        </p:txBody>
      </p:sp>
      <p:sp>
        <p:nvSpPr>
          <p:cNvPr id="14" name="TekstSylinder 13">
            <a:extLst>
              <a:ext uri="{FF2B5EF4-FFF2-40B4-BE49-F238E27FC236}">
                <a16:creationId xmlns:a16="http://schemas.microsoft.com/office/drawing/2014/main" id="{FDA248DB-767D-41D1-B2B6-5EF2448E6F24}"/>
              </a:ext>
            </a:extLst>
          </p:cNvPr>
          <p:cNvSpPr txBox="1"/>
          <p:nvPr/>
        </p:nvSpPr>
        <p:spPr>
          <a:xfrm>
            <a:off x="9316065" y="5496855"/>
            <a:ext cx="105205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dirty="0"/>
              <a:t>FSC</a:t>
            </a:r>
          </a:p>
        </p:txBody>
      </p:sp>
    </p:spTree>
    <p:extLst>
      <p:ext uri="{BB962C8B-B14F-4D97-AF65-F5344CB8AC3E}">
        <p14:creationId xmlns:p14="http://schemas.microsoft.com/office/powerpoint/2010/main" val="141105000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Bilde 5">
            <a:extLst>
              <a:ext uri="{FF2B5EF4-FFF2-40B4-BE49-F238E27FC236}">
                <a16:creationId xmlns:a16="http://schemas.microsoft.com/office/drawing/2014/main" id="{072D6259-E5AC-426E-BFED-0DA130B6C1C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887" t="15094" r="13065" b="3807"/>
          <a:stretch/>
        </p:blipFill>
        <p:spPr>
          <a:xfrm>
            <a:off x="0" y="587459"/>
            <a:ext cx="12192000" cy="6270541"/>
          </a:xfrm>
          <a:prstGeom prst="rect">
            <a:avLst/>
          </a:prstGeom>
        </p:spPr>
      </p:pic>
      <p:sp>
        <p:nvSpPr>
          <p:cNvPr id="7" name="TekstSylinder 6">
            <a:extLst>
              <a:ext uri="{FF2B5EF4-FFF2-40B4-BE49-F238E27FC236}">
                <a16:creationId xmlns:a16="http://schemas.microsoft.com/office/drawing/2014/main" id="{E46D3CB6-8DE6-4D1E-ABB1-672913413C6E}"/>
              </a:ext>
            </a:extLst>
          </p:cNvPr>
          <p:cNvSpPr txBox="1"/>
          <p:nvPr/>
        </p:nvSpPr>
        <p:spPr>
          <a:xfrm>
            <a:off x="4075822" y="2684"/>
            <a:ext cx="404035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b-NO" sz="3200" dirty="0"/>
              <a:t>Mixed-</a:t>
            </a:r>
            <a:r>
              <a:rPr lang="nb-NO" sz="3200" dirty="0" err="1"/>
              <a:t>layer</a:t>
            </a:r>
            <a:r>
              <a:rPr lang="nb-NO" sz="3200" dirty="0"/>
              <a:t> </a:t>
            </a:r>
            <a:r>
              <a:rPr lang="nb-NO" sz="3200" dirty="0" err="1"/>
              <a:t>depth</a:t>
            </a:r>
            <a:endParaRPr lang="nb-NO" sz="3200" dirty="0"/>
          </a:p>
        </p:txBody>
      </p:sp>
      <p:sp>
        <p:nvSpPr>
          <p:cNvPr id="4" name="Ellipse 3">
            <a:extLst>
              <a:ext uri="{FF2B5EF4-FFF2-40B4-BE49-F238E27FC236}">
                <a16:creationId xmlns:a16="http://schemas.microsoft.com/office/drawing/2014/main" id="{5C92CEAC-2264-412E-8C9F-A0E2E9A2B8AE}"/>
              </a:ext>
            </a:extLst>
          </p:cNvPr>
          <p:cNvSpPr/>
          <p:nvPr/>
        </p:nvSpPr>
        <p:spPr>
          <a:xfrm>
            <a:off x="5562600" y="283029"/>
            <a:ext cx="7663542" cy="5529943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2" name="Ellipse 1">
            <a:extLst>
              <a:ext uri="{FF2B5EF4-FFF2-40B4-BE49-F238E27FC236}">
                <a16:creationId xmlns:a16="http://schemas.microsoft.com/office/drawing/2014/main" id="{7296B648-86DC-4664-B3CD-1729865DB99F}"/>
              </a:ext>
            </a:extLst>
          </p:cNvPr>
          <p:cNvSpPr/>
          <p:nvPr/>
        </p:nvSpPr>
        <p:spPr>
          <a:xfrm>
            <a:off x="2595715" y="2133600"/>
            <a:ext cx="914400" cy="914400"/>
          </a:xfrm>
          <a:prstGeom prst="ellipse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5354141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de 4">
            <a:extLst>
              <a:ext uri="{FF2B5EF4-FFF2-40B4-BE49-F238E27FC236}">
                <a16:creationId xmlns:a16="http://schemas.microsoft.com/office/drawing/2014/main" id="{9E730C6C-8011-49AA-A140-EB08CD710AB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86" r="8049"/>
          <a:stretch/>
        </p:blipFill>
        <p:spPr>
          <a:xfrm>
            <a:off x="0" y="-83459"/>
            <a:ext cx="12192000" cy="7024918"/>
          </a:xfrm>
          <a:prstGeom prst="rect">
            <a:avLst/>
          </a:prstGeom>
        </p:spPr>
      </p:pic>
      <p:sp>
        <p:nvSpPr>
          <p:cNvPr id="2" name="Rektangel 1">
            <a:extLst>
              <a:ext uri="{FF2B5EF4-FFF2-40B4-BE49-F238E27FC236}">
                <a16:creationId xmlns:a16="http://schemas.microsoft.com/office/drawing/2014/main" id="{FD7D2869-1A06-460E-A6D5-33980DEEC1F4}"/>
              </a:ext>
            </a:extLst>
          </p:cNvPr>
          <p:cNvSpPr/>
          <p:nvPr/>
        </p:nvSpPr>
        <p:spPr>
          <a:xfrm>
            <a:off x="0" y="3429000"/>
            <a:ext cx="12192000" cy="3429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1856634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de 4">
            <a:extLst>
              <a:ext uri="{FF2B5EF4-FFF2-40B4-BE49-F238E27FC236}">
                <a16:creationId xmlns:a16="http://schemas.microsoft.com/office/drawing/2014/main" id="{5322EDF7-0804-48D5-8F1C-4D713F75C2B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19" r="7339"/>
          <a:stretch/>
        </p:blipFill>
        <p:spPr>
          <a:xfrm>
            <a:off x="12470" y="0"/>
            <a:ext cx="1216706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751594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lassholder for innhold 4">
            <a:extLst>
              <a:ext uri="{FF2B5EF4-FFF2-40B4-BE49-F238E27FC236}">
                <a16:creationId xmlns:a16="http://schemas.microsoft.com/office/drawing/2014/main" id="{7C8C2BD7-D319-41DB-AF4D-D19EC0986B3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2417"/>
            <a:ext cx="12192000" cy="6593165"/>
          </a:xfrm>
        </p:spPr>
      </p:pic>
    </p:spTree>
    <p:extLst>
      <p:ext uri="{BB962C8B-B14F-4D97-AF65-F5344CB8AC3E}">
        <p14:creationId xmlns:p14="http://schemas.microsoft.com/office/powerpoint/2010/main" val="196031784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72734664-17D5-4A5C-B2B4-622266F818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97976"/>
            <a:ext cx="10515600" cy="1325563"/>
          </a:xfrm>
        </p:spPr>
        <p:txBody>
          <a:bodyPr/>
          <a:lstStyle/>
          <a:p>
            <a:r>
              <a:rPr lang="nb-NO" dirty="0" err="1"/>
              <a:t>Conclusion</a:t>
            </a:r>
            <a:r>
              <a:rPr lang="nb-NO" dirty="0"/>
              <a:t>: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1A4451E2-6909-43B6-92B3-5516FEE804E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51999"/>
            <a:ext cx="10515600" cy="4351338"/>
          </a:xfrm>
        </p:spPr>
        <p:txBody>
          <a:bodyPr>
            <a:normAutofit lnSpcReduction="10000"/>
          </a:bodyPr>
          <a:lstStyle/>
          <a:p>
            <a:r>
              <a:rPr lang="nb-NO" dirty="0"/>
              <a:t>ASTE is </a:t>
            </a:r>
            <a:r>
              <a:rPr lang="nb-NO" dirty="0" err="1"/>
              <a:t>biased</a:t>
            </a:r>
            <a:r>
              <a:rPr lang="nb-NO" dirty="0"/>
              <a:t> </a:t>
            </a:r>
            <a:r>
              <a:rPr lang="nb-NO" dirty="0" err="1"/>
              <a:t>warm</a:t>
            </a:r>
            <a:r>
              <a:rPr lang="nb-NO" dirty="0"/>
              <a:t> and </a:t>
            </a:r>
            <a:r>
              <a:rPr lang="nb-NO" dirty="0" err="1"/>
              <a:t>fresh</a:t>
            </a:r>
            <a:r>
              <a:rPr lang="nb-NO" dirty="0"/>
              <a:t> </a:t>
            </a:r>
            <a:r>
              <a:rPr lang="nb-NO" dirty="0" err="1"/>
              <a:t>down</a:t>
            </a:r>
            <a:r>
              <a:rPr lang="nb-NO" dirty="0"/>
              <a:t> to 1000 m, </a:t>
            </a:r>
            <a:r>
              <a:rPr lang="nb-NO" dirty="0" err="1"/>
              <a:t>especially</a:t>
            </a:r>
            <a:r>
              <a:rPr lang="nb-NO" dirty="0"/>
              <a:t> in </a:t>
            </a:r>
            <a:r>
              <a:rPr lang="nb-NO" dirty="0" err="1"/>
              <a:t>the</a:t>
            </a:r>
            <a:r>
              <a:rPr lang="nb-NO" dirty="0"/>
              <a:t> </a:t>
            </a:r>
            <a:r>
              <a:rPr lang="nb-NO" dirty="0" err="1"/>
              <a:t>Greenland</a:t>
            </a:r>
            <a:r>
              <a:rPr lang="nb-NO" dirty="0"/>
              <a:t> and </a:t>
            </a:r>
            <a:r>
              <a:rPr lang="nb-NO" dirty="0" err="1"/>
              <a:t>Iceland</a:t>
            </a:r>
            <a:r>
              <a:rPr lang="nb-NO" dirty="0"/>
              <a:t> Seas</a:t>
            </a:r>
          </a:p>
          <a:p>
            <a:r>
              <a:rPr lang="nb-NO" dirty="0"/>
              <a:t>Thus, ASTE is </a:t>
            </a:r>
            <a:r>
              <a:rPr lang="nb-NO" dirty="0" err="1"/>
              <a:t>biased</a:t>
            </a:r>
            <a:r>
              <a:rPr lang="nb-NO" dirty="0"/>
              <a:t> </a:t>
            </a:r>
            <a:r>
              <a:rPr lang="nb-NO" dirty="0" err="1"/>
              <a:t>low</a:t>
            </a:r>
            <a:r>
              <a:rPr lang="nb-NO" dirty="0"/>
              <a:t> in </a:t>
            </a:r>
            <a:r>
              <a:rPr lang="nb-NO" dirty="0" err="1"/>
              <a:t>density</a:t>
            </a:r>
            <a:r>
              <a:rPr lang="nb-NO" dirty="0"/>
              <a:t> (</a:t>
            </a:r>
            <a:r>
              <a:rPr lang="nb-NO" dirty="0" err="1"/>
              <a:t>around</a:t>
            </a:r>
            <a:r>
              <a:rPr lang="nb-NO" dirty="0"/>
              <a:t> 0.1 – 0.5 kg/m3 in </a:t>
            </a:r>
            <a:r>
              <a:rPr lang="nb-NO" dirty="0" err="1"/>
              <a:t>the</a:t>
            </a:r>
            <a:r>
              <a:rPr lang="nb-NO" dirty="0"/>
              <a:t> </a:t>
            </a:r>
            <a:r>
              <a:rPr lang="nb-NO" dirty="0" err="1"/>
              <a:t>upper</a:t>
            </a:r>
            <a:r>
              <a:rPr lang="nb-NO" dirty="0"/>
              <a:t> western Nordic Seas)</a:t>
            </a:r>
          </a:p>
          <a:p>
            <a:r>
              <a:rPr lang="nb-NO" dirty="0"/>
              <a:t>Mixed-</a:t>
            </a:r>
            <a:r>
              <a:rPr lang="nb-NO" dirty="0" err="1"/>
              <a:t>layer</a:t>
            </a:r>
            <a:r>
              <a:rPr lang="nb-NO" dirty="0"/>
              <a:t> </a:t>
            </a:r>
            <a:r>
              <a:rPr lang="nb-NO" dirty="0" err="1"/>
              <a:t>depths</a:t>
            </a:r>
            <a:r>
              <a:rPr lang="nb-NO" dirty="0"/>
              <a:t> </a:t>
            </a:r>
            <a:r>
              <a:rPr lang="nb-NO" dirty="0" err="1"/>
              <a:t>are</a:t>
            </a:r>
            <a:r>
              <a:rPr lang="nb-NO" dirty="0"/>
              <a:t> </a:t>
            </a:r>
            <a:r>
              <a:rPr lang="nb-NO" dirty="0" err="1"/>
              <a:t>generally</a:t>
            </a:r>
            <a:r>
              <a:rPr lang="nb-NO" dirty="0"/>
              <a:t> </a:t>
            </a:r>
            <a:r>
              <a:rPr lang="nb-NO" dirty="0" err="1"/>
              <a:t>too</a:t>
            </a:r>
            <a:r>
              <a:rPr lang="nb-NO" dirty="0"/>
              <a:t> </a:t>
            </a:r>
            <a:r>
              <a:rPr lang="nb-NO" dirty="0" err="1"/>
              <a:t>deep</a:t>
            </a:r>
            <a:r>
              <a:rPr lang="nb-NO" dirty="0"/>
              <a:t> over </a:t>
            </a:r>
            <a:r>
              <a:rPr lang="nb-NO" dirty="0" err="1"/>
              <a:t>too</a:t>
            </a:r>
            <a:r>
              <a:rPr lang="nb-NO" dirty="0"/>
              <a:t> </a:t>
            </a:r>
            <a:r>
              <a:rPr lang="nb-NO" dirty="0" err="1"/>
              <a:t>large</a:t>
            </a:r>
            <a:r>
              <a:rPr lang="nb-NO" dirty="0"/>
              <a:t> an area, </a:t>
            </a:r>
            <a:r>
              <a:rPr lang="nb-NO" dirty="0" err="1"/>
              <a:t>but</a:t>
            </a:r>
            <a:r>
              <a:rPr lang="nb-NO" dirty="0"/>
              <a:t> </a:t>
            </a:r>
            <a:r>
              <a:rPr lang="nb-NO" dirty="0" err="1"/>
              <a:t>too</a:t>
            </a:r>
            <a:r>
              <a:rPr lang="nb-NO" dirty="0"/>
              <a:t> </a:t>
            </a:r>
            <a:r>
              <a:rPr lang="nb-NO" dirty="0" err="1"/>
              <a:t>shallow</a:t>
            </a:r>
            <a:r>
              <a:rPr lang="nb-NO" dirty="0"/>
              <a:t> in </a:t>
            </a:r>
            <a:r>
              <a:rPr lang="nb-NO" dirty="0" err="1"/>
              <a:t>the</a:t>
            </a:r>
            <a:r>
              <a:rPr lang="nb-NO" dirty="0"/>
              <a:t> </a:t>
            </a:r>
            <a:r>
              <a:rPr lang="nb-NO" dirty="0" err="1"/>
              <a:t>Greenland</a:t>
            </a:r>
            <a:r>
              <a:rPr lang="nb-NO" dirty="0"/>
              <a:t> Sea and in </a:t>
            </a:r>
            <a:r>
              <a:rPr lang="nb-NO" dirty="0" err="1"/>
              <a:t>the</a:t>
            </a:r>
            <a:r>
              <a:rPr lang="nb-NO" dirty="0"/>
              <a:t> Lofoten </a:t>
            </a:r>
            <a:r>
              <a:rPr lang="nb-NO" dirty="0" err="1"/>
              <a:t>Basin</a:t>
            </a:r>
            <a:r>
              <a:rPr lang="nb-NO" dirty="0"/>
              <a:t> Eddy</a:t>
            </a:r>
          </a:p>
          <a:p>
            <a:r>
              <a:rPr lang="nb-NO" sz="2800" dirty="0" err="1"/>
              <a:t>Overflow</a:t>
            </a:r>
            <a:r>
              <a:rPr lang="nb-NO" sz="2800" dirty="0"/>
              <a:t> waters </a:t>
            </a:r>
            <a:r>
              <a:rPr lang="nb-NO" sz="2800" dirty="0" err="1"/>
              <a:t>are</a:t>
            </a:r>
            <a:r>
              <a:rPr lang="nb-NO" sz="2800" dirty="0"/>
              <a:t> </a:t>
            </a:r>
            <a:r>
              <a:rPr lang="nb-NO" sz="2800" dirty="0" err="1"/>
              <a:t>biased</a:t>
            </a:r>
            <a:r>
              <a:rPr lang="nb-NO" sz="2800" dirty="0"/>
              <a:t> </a:t>
            </a:r>
            <a:r>
              <a:rPr lang="nb-NO" sz="2800" dirty="0" err="1"/>
              <a:t>low</a:t>
            </a:r>
            <a:r>
              <a:rPr lang="nb-NO" sz="2800" dirty="0"/>
              <a:t> in </a:t>
            </a:r>
            <a:r>
              <a:rPr lang="nb-NO" sz="2800" dirty="0" err="1"/>
              <a:t>density</a:t>
            </a:r>
            <a:r>
              <a:rPr lang="nb-NO" sz="2800" dirty="0"/>
              <a:t>, and </a:t>
            </a:r>
            <a:r>
              <a:rPr lang="nb-NO" sz="2800" dirty="0" err="1"/>
              <a:t>the</a:t>
            </a:r>
            <a:r>
              <a:rPr lang="nb-NO" sz="2800" dirty="0"/>
              <a:t> </a:t>
            </a:r>
            <a:r>
              <a:rPr lang="nb-NO" sz="2800" dirty="0" err="1"/>
              <a:t>volume</a:t>
            </a:r>
            <a:r>
              <a:rPr lang="nb-NO" sz="2800" dirty="0"/>
              <a:t> </a:t>
            </a:r>
            <a:r>
              <a:rPr lang="nb-NO" sz="2800" dirty="0" err="1"/>
              <a:t>they</a:t>
            </a:r>
            <a:r>
              <a:rPr lang="nb-NO" sz="2800" dirty="0"/>
              <a:t> </a:t>
            </a:r>
            <a:r>
              <a:rPr lang="nb-NO" sz="2800" dirty="0" err="1"/>
              <a:t>constitute</a:t>
            </a:r>
            <a:r>
              <a:rPr lang="nb-NO" sz="2800" dirty="0"/>
              <a:t> is </a:t>
            </a:r>
            <a:r>
              <a:rPr lang="nb-NO" sz="2800" dirty="0" err="1"/>
              <a:t>small</a:t>
            </a:r>
            <a:r>
              <a:rPr lang="nb-NO" sz="2800" dirty="0"/>
              <a:t> </a:t>
            </a:r>
            <a:r>
              <a:rPr lang="nb-NO" sz="2800" dirty="0" err="1"/>
              <a:t>compared</a:t>
            </a:r>
            <a:r>
              <a:rPr lang="nb-NO" sz="2800" dirty="0"/>
              <a:t> to </a:t>
            </a:r>
            <a:r>
              <a:rPr lang="nb-NO" sz="2800" dirty="0" err="1"/>
              <a:t>observations</a:t>
            </a:r>
            <a:endParaRPr lang="nb-NO" dirty="0"/>
          </a:p>
          <a:p>
            <a:pPr marL="0" indent="0">
              <a:buNone/>
            </a:pPr>
            <a:endParaRPr lang="nb-NO" sz="2800" dirty="0">
              <a:solidFill>
                <a:srgbClr val="7030A0"/>
              </a:solidFill>
            </a:endParaRPr>
          </a:p>
          <a:p>
            <a:pPr marL="0" indent="0">
              <a:buNone/>
            </a:pPr>
            <a:r>
              <a:rPr lang="nb-NO" sz="2800" dirty="0">
                <a:solidFill>
                  <a:srgbClr val="7030A0"/>
                </a:solidFill>
              </a:rPr>
              <a:t>Representative </a:t>
            </a:r>
            <a:r>
              <a:rPr lang="nb-NO" dirty="0">
                <a:solidFill>
                  <a:srgbClr val="7030A0"/>
                </a:solidFill>
              </a:rPr>
              <a:t>for</a:t>
            </a:r>
            <a:r>
              <a:rPr lang="nb-NO" sz="2800" dirty="0">
                <a:solidFill>
                  <a:srgbClr val="7030A0"/>
                </a:solidFill>
              </a:rPr>
              <a:t> a </a:t>
            </a:r>
            <a:r>
              <a:rPr lang="nb-NO" sz="2800" dirty="0" err="1">
                <a:solidFill>
                  <a:srgbClr val="7030A0"/>
                </a:solidFill>
              </a:rPr>
              <a:t>future</a:t>
            </a:r>
            <a:r>
              <a:rPr lang="nb-NO" dirty="0">
                <a:solidFill>
                  <a:srgbClr val="7030A0"/>
                </a:solidFill>
              </a:rPr>
              <a:t> </a:t>
            </a:r>
            <a:r>
              <a:rPr lang="nb-NO" dirty="0" err="1">
                <a:solidFill>
                  <a:srgbClr val="7030A0"/>
                </a:solidFill>
              </a:rPr>
              <a:t>warmer</a:t>
            </a:r>
            <a:r>
              <a:rPr lang="nb-NO" dirty="0">
                <a:solidFill>
                  <a:srgbClr val="7030A0"/>
                </a:solidFill>
              </a:rPr>
              <a:t> </a:t>
            </a:r>
            <a:r>
              <a:rPr lang="nb-NO" dirty="0" err="1">
                <a:solidFill>
                  <a:srgbClr val="7030A0"/>
                </a:solidFill>
              </a:rPr>
              <a:t>climate</a:t>
            </a:r>
            <a:endParaRPr lang="nb-NO" sz="2800" dirty="0">
              <a:solidFill>
                <a:srgbClr val="7030A0"/>
              </a:solidFill>
            </a:endParaRPr>
          </a:p>
          <a:p>
            <a:endParaRPr lang="nb-NO" dirty="0"/>
          </a:p>
          <a:p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94848104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kstSylinder 3">
            <a:extLst>
              <a:ext uri="{FF2B5EF4-FFF2-40B4-BE49-F238E27FC236}">
                <a16:creationId xmlns:a16="http://schemas.microsoft.com/office/drawing/2014/main" id="{36C4132B-A83F-4C5B-BBD0-2F0F7E45C5C6}"/>
              </a:ext>
            </a:extLst>
          </p:cNvPr>
          <p:cNvSpPr txBox="1"/>
          <p:nvPr/>
        </p:nvSpPr>
        <p:spPr>
          <a:xfrm>
            <a:off x="2556387" y="2625213"/>
            <a:ext cx="7079226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b-NO" sz="4400" dirty="0"/>
              <a:t>Water </a:t>
            </a:r>
            <a:r>
              <a:rPr lang="nb-NO" sz="4400" dirty="0" err="1"/>
              <a:t>mass</a:t>
            </a:r>
            <a:r>
              <a:rPr lang="nb-NO" sz="4400" dirty="0"/>
              <a:t> </a:t>
            </a:r>
            <a:r>
              <a:rPr lang="nb-NO" sz="4400" dirty="0" err="1"/>
              <a:t>transformation</a:t>
            </a:r>
            <a:r>
              <a:rPr lang="nb-NO" sz="4400" dirty="0"/>
              <a:t> in </a:t>
            </a:r>
            <a:r>
              <a:rPr lang="nb-NO" sz="4400" dirty="0" err="1"/>
              <a:t>the</a:t>
            </a:r>
            <a:r>
              <a:rPr lang="nb-NO" sz="4400" dirty="0"/>
              <a:t> </a:t>
            </a:r>
            <a:r>
              <a:rPr lang="nb-NO" sz="4400" dirty="0" err="1"/>
              <a:t>four</a:t>
            </a:r>
            <a:r>
              <a:rPr lang="nb-NO" sz="4400" dirty="0"/>
              <a:t> </a:t>
            </a:r>
            <a:r>
              <a:rPr lang="nb-NO" sz="4400" dirty="0" err="1"/>
              <a:t>main</a:t>
            </a:r>
            <a:r>
              <a:rPr lang="nb-NO" sz="4400" dirty="0"/>
              <a:t> </a:t>
            </a:r>
            <a:r>
              <a:rPr lang="nb-NO" sz="4400" dirty="0" err="1"/>
              <a:t>basins</a:t>
            </a:r>
            <a:r>
              <a:rPr lang="nb-NO" sz="4400" dirty="0"/>
              <a:t> </a:t>
            </a:r>
            <a:r>
              <a:rPr lang="nb-NO" sz="4400" dirty="0" err="1"/>
              <a:t>of</a:t>
            </a:r>
            <a:r>
              <a:rPr lang="nb-NO" sz="4400" dirty="0"/>
              <a:t> </a:t>
            </a:r>
            <a:r>
              <a:rPr lang="nb-NO" sz="4400" dirty="0" err="1"/>
              <a:t>the</a:t>
            </a:r>
            <a:r>
              <a:rPr lang="nb-NO" sz="4400" dirty="0"/>
              <a:t> Nordic Seas </a:t>
            </a:r>
          </a:p>
        </p:txBody>
      </p:sp>
    </p:spTree>
    <p:extLst>
      <p:ext uri="{BB962C8B-B14F-4D97-AF65-F5344CB8AC3E}">
        <p14:creationId xmlns:p14="http://schemas.microsoft.com/office/powerpoint/2010/main" val="380932952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kstSylinder 14">
            <a:extLst>
              <a:ext uri="{FF2B5EF4-FFF2-40B4-BE49-F238E27FC236}">
                <a16:creationId xmlns:a16="http://schemas.microsoft.com/office/drawing/2014/main" id="{3E8AA187-5BA1-4224-A234-809BF26BC3B1}"/>
              </a:ext>
            </a:extLst>
          </p:cNvPr>
          <p:cNvSpPr txBox="1"/>
          <p:nvPr/>
        </p:nvSpPr>
        <p:spPr>
          <a:xfrm>
            <a:off x="5427406" y="2438793"/>
            <a:ext cx="175997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1600" b="1" dirty="0" err="1">
                <a:solidFill>
                  <a:schemeClr val="bg1"/>
                </a:solidFill>
              </a:rPr>
              <a:t>Greenland</a:t>
            </a:r>
            <a:endParaRPr lang="nb-NO" sz="1600" b="1" dirty="0">
              <a:solidFill>
                <a:schemeClr val="bg1"/>
              </a:solidFill>
            </a:endParaRPr>
          </a:p>
          <a:p>
            <a:r>
              <a:rPr lang="nb-NO" sz="1600" b="1" dirty="0">
                <a:solidFill>
                  <a:schemeClr val="bg1"/>
                </a:solidFill>
              </a:rPr>
              <a:t> Sea</a:t>
            </a:r>
          </a:p>
        </p:txBody>
      </p:sp>
      <p:sp>
        <p:nvSpPr>
          <p:cNvPr id="16" name="TekstSylinder 15">
            <a:extLst>
              <a:ext uri="{FF2B5EF4-FFF2-40B4-BE49-F238E27FC236}">
                <a16:creationId xmlns:a16="http://schemas.microsoft.com/office/drawing/2014/main" id="{0AD56D5D-E3FE-4561-86BF-FDBA14D7A79C}"/>
              </a:ext>
            </a:extLst>
          </p:cNvPr>
          <p:cNvSpPr txBox="1"/>
          <p:nvPr/>
        </p:nvSpPr>
        <p:spPr>
          <a:xfrm>
            <a:off x="6066503" y="3203033"/>
            <a:ext cx="102255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b="1" dirty="0">
                <a:solidFill>
                  <a:schemeClr val="bg1"/>
                </a:solidFill>
              </a:rPr>
              <a:t>Lofoten</a:t>
            </a:r>
          </a:p>
          <a:p>
            <a:r>
              <a:rPr lang="nb-NO" b="1" dirty="0" err="1">
                <a:solidFill>
                  <a:schemeClr val="bg1"/>
                </a:solidFill>
              </a:rPr>
              <a:t>Basin</a:t>
            </a:r>
            <a:endParaRPr lang="nb-NO" b="1" dirty="0">
              <a:solidFill>
                <a:schemeClr val="bg1"/>
              </a:solidFill>
            </a:endParaRPr>
          </a:p>
        </p:txBody>
      </p:sp>
      <p:sp>
        <p:nvSpPr>
          <p:cNvPr id="17" name="TekstSylinder 16">
            <a:extLst>
              <a:ext uri="{FF2B5EF4-FFF2-40B4-BE49-F238E27FC236}">
                <a16:creationId xmlns:a16="http://schemas.microsoft.com/office/drawing/2014/main" id="{C84D4224-449A-4713-931B-BB3ACA0CC43A}"/>
              </a:ext>
            </a:extLst>
          </p:cNvPr>
          <p:cNvSpPr txBox="1"/>
          <p:nvPr/>
        </p:nvSpPr>
        <p:spPr>
          <a:xfrm>
            <a:off x="4660492" y="3490434"/>
            <a:ext cx="9045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b="1" dirty="0" err="1">
                <a:solidFill>
                  <a:schemeClr val="bg1"/>
                </a:solidFill>
              </a:rPr>
              <a:t>Iceland</a:t>
            </a:r>
            <a:r>
              <a:rPr lang="nb-NO" b="1" dirty="0">
                <a:solidFill>
                  <a:schemeClr val="bg1"/>
                </a:solidFill>
              </a:rPr>
              <a:t> </a:t>
            </a:r>
          </a:p>
          <a:p>
            <a:r>
              <a:rPr lang="nb-NO" b="1" dirty="0">
                <a:solidFill>
                  <a:schemeClr val="bg1"/>
                </a:solidFill>
              </a:rPr>
              <a:t>Sea</a:t>
            </a:r>
          </a:p>
        </p:txBody>
      </p:sp>
      <p:sp>
        <p:nvSpPr>
          <p:cNvPr id="18" name="TekstSylinder 17">
            <a:extLst>
              <a:ext uri="{FF2B5EF4-FFF2-40B4-BE49-F238E27FC236}">
                <a16:creationId xmlns:a16="http://schemas.microsoft.com/office/drawing/2014/main" id="{3264220E-E7BA-4E82-9061-534545F46BA5}"/>
              </a:ext>
            </a:extLst>
          </p:cNvPr>
          <p:cNvSpPr txBox="1"/>
          <p:nvPr/>
        </p:nvSpPr>
        <p:spPr>
          <a:xfrm>
            <a:off x="5427406" y="4208293"/>
            <a:ext cx="15239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b="1" dirty="0">
                <a:solidFill>
                  <a:schemeClr val="bg1"/>
                </a:solidFill>
              </a:rPr>
              <a:t>Norwegian </a:t>
            </a:r>
          </a:p>
          <a:p>
            <a:r>
              <a:rPr lang="nb-NO" b="1" dirty="0" err="1">
                <a:solidFill>
                  <a:schemeClr val="bg1"/>
                </a:solidFill>
              </a:rPr>
              <a:t>Basin</a:t>
            </a:r>
            <a:endParaRPr lang="nb-NO" b="1" dirty="0">
              <a:solidFill>
                <a:schemeClr val="bg1"/>
              </a:solidFill>
            </a:endParaRPr>
          </a:p>
        </p:txBody>
      </p:sp>
      <p:pic>
        <p:nvPicPr>
          <p:cNvPr id="5" name="Bilde 4">
            <a:extLst>
              <a:ext uri="{FF2B5EF4-FFF2-40B4-BE49-F238E27FC236}">
                <a16:creationId xmlns:a16="http://schemas.microsoft.com/office/drawing/2014/main" id="{E593EA7C-7853-4BC6-88FE-5329748A70C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193" r="21532" b="4975"/>
          <a:stretch/>
        </p:blipFill>
        <p:spPr>
          <a:xfrm>
            <a:off x="2019773" y="0"/>
            <a:ext cx="815245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356593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09588DA8-065E-4F6F-8EFD-43104AB2E0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C4285719-470E-454C-AF62-8323075F1F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2">
            <a:extLst>
              <a:ext uri="{FF2B5EF4-FFF2-40B4-BE49-F238E27FC236}">
                <a16:creationId xmlns:a16="http://schemas.microsoft.com/office/drawing/2014/main" id="{CD9FE4EF-C4D8-49A0-B2FF-81D8DB7D8A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4" y="1410082"/>
            <a:ext cx="6858000" cy="4037836"/>
          </a:xfrm>
          <a:prstGeom prst="rect">
            <a:avLst/>
          </a:prstGeom>
          <a:gradFill>
            <a:gsLst>
              <a:gs pos="800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4300840D-0A0B-4512-BACA-B439D5B9C5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5" y="1420219"/>
            <a:ext cx="6857999" cy="4037839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alpha val="46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D2B78728-A580-49A7-84F9-6EF6F583AD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767923" y="3588085"/>
            <a:ext cx="2501979" cy="4037841"/>
          </a:xfrm>
          <a:prstGeom prst="rect">
            <a:avLst/>
          </a:prstGeom>
          <a:gradFill>
            <a:gsLst>
              <a:gs pos="2000">
                <a:schemeClr val="accent1">
                  <a:alpha val="29000"/>
                </a:schemeClr>
              </a:gs>
              <a:gs pos="100000">
                <a:srgbClr val="000000">
                  <a:alpha val="30000"/>
                </a:srgb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9" name="Freeform: Shape 18">
            <a:extLst>
              <a:ext uri="{FF2B5EF4-FFF2-40B4-BE49-F238E27FC236}">
                <a16:creationId xmlns:a16="http://schemas.microsoft.com/office/drawing/2014/main" id="{38FAA1A1-D861-433F-88FA-1E9D6FD31D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635413">
            <a:off x="-501737" y="969718"/>
            <a:ext cx="3900357" cy="4178958"/>
          </a:xfrm>
          <a:custGeom>
            <a:avLst/>
            <a:gdLst>
              <a:gd name="connsiteX0" fmla="*/ 2432225 w 3900357"/>
              <a:gd name="connsiteY0" fmla="*/ 93939 h 4178958"/>
              <a:gd name="connsiteX1" fmla="*/ 3900357 w 3900357"/>
              <a:gd name="connsiteY1" fmla="*/ 2089479 h 4178958"/>
              <a:gd name="connsiteX2" fmla="*/ 1810878 w 3900357"/>
              <a:gd name="connsiteY2" fmla="*/ 4178958 h 4178958"/>
              <a:gd name="connsiteX3" fmla="*/ 78249 w 3900357"/>
              <a:gd name="connsiteY3" fmla="*/ 3257727 h 4178958"/>
              <a:gd name="connsiteX4" fmla="*/ 0 w 3900357"/>
              <a:gd name="connsiteY4" fmla="*/ 3128923 h 4178958"/>
              <a:gd name="connsiteX5" fmla="*/ 831324 w 3900357"/>
              <a:gd name="connsiteY5" fmla="*/ 244281 h 4178958"/>
              <a:gd name="connsiteX6" fmla="*/ 997559 w 3900357"/>
              <a:gd name="connsiteY6" fmla="*/ 164202 h 4178958"/>
              <a:gd name="connsiteX7" fmla="*/ 1810878 w 3900357"/>
              <a:gd name="connsiteY7" fmla="*/ 0 h 4178958"/>
              <a:gd name="connsiteX8" fmla="*/ 2432225 w 3900357"/>
              <a:gd name="connsiteY8" fmla="*/ 93939 h 4178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900357" h="4178958">
                <a:moveTo>
                  <a:pt x="2432225" y="93939"/>
                </a:moveTo>
                <a:cubicBezTo>
                  <a:pt x="3282786" y="358491"/>
                  <a:pt x="3900357" y="1151865"/>
                  <a:pt x="3900357" y="2089479"/>
                </a:cubicBezTo>
                <a:cubicBezTo>
                  <a:pt x="3900357" y="3243466"/>
                  <a:pt x="2964865" y="4178958"/>
                  <a:pt x="1810878" y="4178958"/>
                </a:cubicBezTo>
                <a:cubicBezTo>
                  <a:pt x="1089636" y="4178958"/>
                  <a:pt x="453744" y="3813531"/>
                  <a:pt x="78249" y="3257727"/>
                </a:cubicBezTo>
                <a:lnTo>
                  <a:pt x="0" y="3128923"/>
                </a:lnTo>
                <a:lnTo>
                  <a:pt x="831324" y="244281"/>
                </a:lnTo>
                <a:lnTo>
                  <a:pt x="997559" y="164202"/>
                </a:lnTo>
                <a:cubicBezTo>
                  <a:pt x="1247540" y="58468"/>
                  <a:pt x="1522381" y="0"/>
                  <a:pt x="1810878" y="0"/>
                </a:cubicBezTo>
                <a:cubicBezTo>
                  <a:pt x="2027251" y="0"/>
                  <a:pt x="2235942" y="32888"/>
                  <a:pt x="2432225" y="93939"/>
                </a:cubicBezTo>
                <a:close/>
              </a:path>
            </a:pathLst>
          </a:custGeom>
          <a:gradFill>
            <a:gsLst>
              <a:gs pos="29000">
                <a:srgbClr val="000000">
                  <a:alpha val="0"/>
                </a:srgbClr>
              </a:gs>
              <a:gs pos="100000">
                <a:schemeClr val="accent1">
                  <a:alpha val="43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8D71EDA1-87BF-4D5D-AB79-F346FD1927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93" y="1399943"/>
            <a:ext cx="6858003" cy="4037835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lumMod val="60000"/>
                  <a:lumOff val="40000"/>
                  <a:alpha val="11000"/>
                </a:schemeClr>
              </a:gs>
            </a:gsLst>
            <a:lin ang="7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tel 1">
            <a:extLst>
              <a:ext uri="{FF2B5EF4-FFF2-40B4-BE49-F238E27FC236}">
                <a16:creationId xmlns:a16="http://schemas.microsoft.com/office/drawing/2014/main" id="{D04EA3A5-3695-43FB-80E7-823DC6D6D4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06190" y="2313182"/>
            <a:ext cx="2025446" cy="2251912"/>
          </a:xfrm>
        </p:spPr>
        <p:txBody>
          <a:bodyPr anchor="b">
            <a:normAutofit/>
          </a:bodyPr>
          <a:lstStyle/>
          <a:p>
            <a:pPr algn="ctr"/>
            <a:r>
              <a:rPr lang="nb-NO" sz="4800" b="1" dirty="0">
                <a:solidFill>
                  <a:srgbClr val="FFFFFF"/>
                </a:solidFill>
              </a:rPr>
              <a:t>Scope </a:t>
            </a:r>
            <a:r>
              <a:rPr lang="nb-NO" sz="4800" b="1" dirty="0" err="1">
                <a:solidFill>
                  <a:srgbClr val="FFFFFF"/>
                </a:solidFill>
              </a:rPr>
              <a:t>of</a:t>
            </a:r>
            <a:r>
              <a:rPr lang="nb-NO" sz="4800" b="1" dirty="0">
                <a:solidFill>
                  <a:srgbClr val="FFFFFF"/>
                </a:solidFill>
              </a:rPr>
              <a:t> </a:t>
            </a:r>
            <a:r>
              <a:rPr lang="nb-NO" sz="4800" b="1" dirty="0" err="1">
                <a:solidFill>
                  <a:srgbClr val="FFFFFF"/>
                </a:solidFill>
              </a:rPr>
              <a:t>thesis</a:t>
            </a:r>
            <a:endParaRPr lang="nb-NO" sz="4800" b="1" dirty="0">
              <a:solidFill>
                <a:srgbClr val="FFFFFF"/>
              </a:solidFill>
            </a:endParaRPr>
          </a:p>
        </p:txBody>
      </p:sp>
      <p:sp>
        <p:nvSpPr>
          <p:cNvPr id="22" name="Plassholder for innhold 2">
            <a:extLst>
              <a:ext uri="{FF2B5EF4-FFF2-40B4-BE49-F238E27FC236}">
                <a16:creationId xmlns:a16="http://schemas.microsoft.com/office/drawing/2014/main" id="{A1BAE623-A733-44C7-8922-BF351CAC3FB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37826" y="10138"/>
            <a:ext cx="8154173" cy="6837724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nb-NO" sz="3600" b="1" dirty="0"/>
              <a:t>1. </a:t>
            </a:r>
            <a:r>
              <a:rPr lang="nb-NO" sz="3600" b="1" dirty="0" err="1"/>
              <a:t>Validate</a:t>
            </a:r>
            <a:r>
              <a:rPr lang="nb-NO" sz="3600" b="1" dirty="0"/>
              <a:t> ASTE in </a:t>
            </a:r>
            <a:r>
              <a:rPr lang="nb-NO" sz="3600" b="1" dirty="0" err="1"/>
              <a:t>the</a:t>
            </a:r>
            <a:r>
              <a:rPr lang="nb-NO" sz="3600" b="1" dirty="0"/>
              <a:t> Nordic Seas: </a:t>
            </a:r>
            <a:r>
              <a:rPr lang="nb-NO" sz="3600" dirty="0" err="1"/>
              <a:t>how</a:t>
            </a:r>
            <a:r>
              <a:rPr lang="nb-NO" sz="3600" dirty="0"/>
              <a:t> </a:t>
            </a:r>
            <a:r>
              <a:rPr lang="nb-NO" sz="3600" dirty="0" err="1"/>
              <a:t>well</a:t>
            </a:r>
            <a:r>
              <a:rPr lang="nb-NO" sz="3600" dirty="0"/>
              <a:t> is it </a:t>
            </a:r>
            <a:r>
              <a:rPr lang="nb-NO" sz="3600" dirty="0" err="1"/>
              <a:t>reproducing</a:t>
            </a:r>
            <a:r>
              <a:rPr lang="nb-NO" sz="3600" dirty="0"/>
              <a:t> </a:t>
            </a:r>
            <a:r>
              <a:rPr lang="nb-NO" sz="3600" dirty="0" err="1"/>
              <a:t>the</a:t>
            </a:r>
            <a:r>
              <a:rPr lang="nb-NO" sz="3600" dirty="0"/>
              <a:t> </a:t>
            </a:r>
            <a:r>
              <a:rPr lang="nb-NO" sz="3600" dirty="0" err="1"/>
              <a:t>features</a:t>
            </a:r>
            <a:r>
              <a:rPr lang="nb-NO" sz="3600" dirty="0"/>
              <a:t> </a:t>
            </a:r>
            <a:r>
              <a:rPr lang="nb-NO" sz="3600" dirty="0" err="1"/>
              <a:t>of</a:t>
            </a:r>
            <a:r>
              <a:rPr lang="nb-NO" sz="3600" dirty="0"/>
              <a:t> </a:t>
            </a:r>
            <a:r>
              <a:rPr lang="nb-NO" sz="3600" dirty="0" err="1"/>
              <a:t>the</a:t>
            </a:r>
            <a:r>
              <a:rPr lang="nb-NO" sz="3600" dirty="0"/>
              <a:t> Nordic Seas? </a:t>
            </a:r>
            <a:endParaRPr lang="nb-NO" sz="3600" b="1" dirty="0"/>
          </a:p>
          <a:p>
            <a:pPr marL="0" indent="0">
              <a:buNone/>
            </a:pPr>
            <a:endParaRPr lang="nb-NO" sz="2000" dirty="0"/>
          </a:p>
          <a:p>
            <a:pPr marL="0" indent="0">
              <a:buNone/>
            </a:pPr>
            <a:r>
              <a:rPr lang="nb-NO" sz="3600" b="1" dirty="0"/>
              <a:t>2. </a:t>
            </a:r>
            <a:r>
              <a:rPr lang="nb-NO" sz="3600" b="1" dirty="0" err="1"/>
              <a:t>Use</a:t>
            </a:r>
            <a:r>
              <a:rPr lang="nb-NO" sz="3600" b="1" dirty="0"/>
              <a:t> ASTE to </a:t>
            </a:r>
            <a:r>
              <a:rPr lang="nb-NO" sz="3600" b="1" dirty="0" err="1"/>
              <a:t>gain</a:t>
            </a:r>
            <a:r>
              <a:rPr lang="nb-NO" sz="3600" b="1" dirty="0"/>
              <a:t> </a:t>
            </a:r>
            <a:r>
              <a:rPr lang="nb-NO" sz="3600" b="1" dirty="0" err="1"/>
              <a:t>insight</a:t>
            </a:r>
            <a:r>
              <a:rPr lang="nb-NO" sz="3600" b="1" dirty="0"/>
              <a:t> </a:t>
            </a:r>
            <a:r>
              <a:rPr lang="nb-NO" sz="3600" b="1" dirty="0" err="1"/>
              <a:t>into</a:t>
            </a:r>
            <a:r>
              <a:rPr lang="nb-NO" sz="3600" b="1" dirty="0"/>
              <a:t> overturning: </a:t>
            </a:r>
            <a:r>
              <a:rPr lang="nb-NO" sz="3600" dirty="0" err="1"/>
              <a:t>how</a:t>
            </a:r>
            <a:r>
              <a:rPr lang="nb-NO" sz="3600" dirty="0"/>
              <a:t> </a:t>
            </a:r>
            <a:r>
              <a:rPr lang="nb-NO" sz="3600" dirty="0" err="1"/>
              <a:t>much</a:t>
            </a:r>
            <a:r>
              <a:rPr lang="nb-NO" sz="3600" dirty="0"/>
              <a:t> </a:t>
            </a:r>
            <a:r>
              <a:rPr lang="nb-NO" sz="3600" dirty="0" err="1"/>
              <a:t>dense</a:t>
            </a:r>
            <a:r>
              <a:rPr lang="nb-NO" sz="3600" dirty="0"/>
              <a:t> water is </a:t>
            </a:r>
            <a:r>
              <a:rPr lang="nb-NO" sz="3600" dirty="0" err="1"/>
              <a:t>formed</a:t>
            </a:r>
            <a:r>
              <a:rPr lang="nb-NO" sz="3600" dirty="0"/>
              <a:t>, </a:t>
            </a:r>
            <a:r>
              <a:rPr lang="nb-NO" sz="3600" dirty="0" err="1"/>
              <a:t>where</a:t>
            </a:r>
            <a:r>
              <a:rPr lang="nb-NO" sz="3600" dirty="0"/>
              <a:t> is it </a:t>
            </a:r>
            <a:r>
              <a:rPr lang="nb-NO" sz="3600" dirty="0" err="1"/>
              <a:t>formed</a:t>
            </a:r>
            <a:r>
              <a:rPr lang="nb-NO" sz="3600" dirty="0"/>
              <a:t>, and </a:t>
            </a:r>
            <a:r>
              <a:rPr lang="nb-NO" sz="3600" dirty="0" err="1"/>
              <a:t>through</a:t>
            </a:r>
            <a:r>
              <a:rPr lang="nb-NO" sz="3600" dirty="0"/>
              <a:t> </a:t>
            </a:r>
            <a:r>
              <a:rPr lang="nb-NO" sz="3600" dirty="0" err="1"/>
              <a:t>what</a:t>
            </a:r>
            <a:r>
              <a:rPr lang="nb-NO" sz="3600" dirty="0"/>
              <a:t> </a:t>
            </a:r>
            <a:r>
              <a:rPr lang="nb-NO" sz="3600" dirty="0" err="1"/>
              <a:t>pathways</a:t>
            </a:r>
            <a:r>
              <a:rPr lang="nb-NO" sz="3600" dirty="0"/>
              <a:t> </a:t>
            </a:r>
            <a:r>
              <a:rPr lang="nb-NO" sz="3600" dirty="0" err="1"/>
              <a:t>does</a:t>
            </a:r>
            <a:r>
              <a:rPr lang="nb-NO" sz="3600" dirty="0"/>
              <a:t> it travel? </a:t>
            </a:r>
            <a:endParaRPr lang="nb-NO" sz="3600" b="1" dirty="0"/>
          </a:p>
        </p:txBody>
      </p:sp>
    </p:spTree>
    <p:extLst>
      <p:ext uri="{BB962C8B-B14F-4D97-AF65-F5344CB8AC3E}">
        <p14:creationId xmlns:p14="http://schemas.microsoft.com/office/powerpoint/2010/main" val="30700041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de 4">
            <a:extLst>
              <a:ext uri="{FF2B5EF4-FFF2-40B4-BE49-F238E27FC236}">
                <a16:creationId xmlns:a16="http://schemas.microsoft.com/office/drawing/2014/main" id="{AABC9773-20EA-418D-BCCF-1D34065A67D3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69" t="2581" r="2235" b="4086"/>
          <a:stretch/>
        </p:blipFill>
        <p:spPr>
          <a:xfrm>
            <a:off x="0" y="0"/>
            <a:ext cx="6096000" cy="6865910"/>
          </a:xfrm>
          <a:prstGeom prst="rect">
            <a:avLst/>
          </a:prstGeom>
        </p:spPr>
      </p:pic>
      <p:pic>
        <p:nvPicPr>
          <p:cNvPr id="7" name="Bilde 6">
            <a:extLst>
              <a:ext uri="{FF2B5EF4-FFF2-40B4-BE49-F238E27FC236}">
                <a16:creationId xmlns:a16="http://schemas.microsoft.com/office/drawing/2014/main" id="{9FFE279B-7970-4CF5-89E6-D3539565FC69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76" r="3285" b="4394"/>
          <a:stretch/>
        </p:blipFill>
        <p:spPr>
          <a:xfrm>
            <a:off x="6182591" y="-1"/>
            <a:ext cx="6009409" cy="6865910"/>
          </a:xfrm>
          <a:prstGeom prst="rect">
            <a:avLst/>
          </a:prstGeom>
        </p:spPr>
      </p:pic>
      <p:sp>
        <p:nvSpPr>
          <p:cNvPr id="4" name="Rektangel 3">
            <a:extLst>
              <a:ext uri="{FF2B5EF4-FFF2-40B4-BE49-F238E27FC236}">
                <a16:creationId xmlns:a16="http://schemas.microsoft.com/office/drawing/2014/main" id="{0102263C-7AD3-4268-8396-4BFCE5D2E0B8}"/>
              </a:ext>
            </a:extLst>
          </p:cNvPr>
          <p:cNvSpPr/>
          <p:nvPr/>
        </p:nvSpPr>
        <p:spPr>
          <a:xfrm>
            <a:off x="6182590" y="0"/>
            <a:ext cx="6009410" cy="6858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864635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de 4">
            <a:extLst>
              <a:ext uri="{FF2B5EF4-FFF2-40B4-BE49-F238E27FC236}">
                <a16:creationId xmlns:a16="http://schemas.microsoft.com/office/drawing/2014/main" id="{73F55601-C3E3-4C57-85C8-1DEF76D3F6E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516" t="2877" r="8629"/>
          <a:stretch/>
        </p:blipFill>
        <p:spPr>
          <a:xfrm>
            <a:off x="81152" y="-1"/>
            <a:ext cx="12029696" cy="6858001"/>
          </a:xfrm>
          <a:prstGeom prst="rect">
            <a:avLst/>
          </a:prstGeom>
        </p:spPr>
      </p:pic>
      <p:sp>
        <p:nvSpPr>
          <p:cNvPr id="6" name="Ellipse 5">
            <a:extLst>
              <a:ext uri="{FF2B5EF4-FFF2-40B4-BE49-F238E27FC236}">
                <a16:creationId xmlns:a16="http://schemas.microsoft.com/office/drawing/2014/main" id="{6B55BDCB-88F2-4F2B-83D2-9B77445476E4}"/>
              </a:ext>
            </a:extLst>
          </p:cNvPr>
          <p:cNvSpPr/>
          <p:nvPr/>
        </p:nvSpPr>
        <p:spPr>
          <a:xfrm rot="1814677">
            <a:off x="7812480" y="312007"/>
            <a:ext cx="1956454" cy="4645175"/>
          </a:xfrm>
          <a:prstGeom prst="ellipse">
            <a:avLst/>
          </a:prstGeom>
          <a:noFill/>
          <a:ln w="76200">
            <a:solidFill>
              <a:srgbClr val="92D05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7" name="TekstSylinder 6">
            <a:extLst>
              <a:ext uri="{FF2B5EF4-FFF2-40B4-BE49-F238E27FC236}">
                <a16:creationId xmlns:a16="http://schemas.microsoft.com/office/drawing/2014/main" id="{54F3144A-64C5-4BA0-ACD8-C911BF5E8FC2}"/>
              </a:ext>
            </a:extLst>
          </p:cNvPr>
          <p:cNvSpPr txBox="1"/>
          <p:nvPr/>
        </p:nvSpPr>
        <p:spPr>
          <a:xfrm>
            <a:off x="11638899" y="206476"/>
            <a:ext cx="47194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4400" b="1" dirty="0">
                <a:solidFill>
                  <a:schemeClr val="accent6"/>
                </a:solidFill>
              </a:rPr>
              <a:t>?</a:t>
            </a:r>
          </a:p>
        </p:txBody>
      </p:sp>
      <p:sp>
        <p:nvSpPr>
          <p:cNvPr id="8" name="TekstSylinder 7">
            <a:extLst>
              <a:ext uri="{FF2B5EF4-FFF2-40B4-BE49-F238E27FC236}">
                <a16:creationId xmlns:a16="http://schemas.microsoft.com/office/drawing/2014/main" id="{AC9BA43F-C3C9-4F70-826D-8E76BD34F4DF}"/>
              </a:ext>
            </a:extLst>
          </p:cNvPr>
          <p:cNvSpPr txBox="1"/>
          <p:nvPr/>
        </p:nvSpPr>
        <p:spPr>
          <a:xfrm>
            <a:off x="1740309" y="1484670"/>
            <a:ext cx="168131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b="1" dirty="0"/>
              <a:t>Main </a:t>
            </a:r>
            <a:r>
              <a:rPr lang="nb-NO" b="1" dirty="0" err="1"/>
              <a:t>product</a:t>
            </a:r>
            <a:r>
              <a:rPr lang="nb-NO" b="1" dirty="0"/>
              <a:t>: </a:t>
            </a:r>
            <a:r>
              <a:rPr lang="nb-NO" dirty="0"/>
              <a:t>27.80 – 27.92 kg/m3</a:t>
            </a:r>
          </a:p>
        </p:txBody>
      </p:sp>
    </p:spTree>
    <p:extLst>
      <p:ext uri="{BB962C8B-B14F-4D97-AF65-F5344CB8AC3E}">
        <p14:creationId xmlns:p14="http://schemas.microsoft.com/office/powerpoint/2010/main" val="12832889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9D3A1C9F-ED3E-436F-91F0-930B01CC56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err="1"/>
              <a:t>Next</a:t>
            </a:r>
            <a:r>
              <a:rPr lang="nb-NO" dirty="0"/>
              <a:t> </a:t>
            </a:r>
            <a:r>
              <a:rPr lang="nb-NO" dirty="0" err="1"/>
              <a:t>steps</a:t>
            </a:r>
            <a:r>
              <a:rPr lang="nb-NO" dirty="0"/>
              <a:t>: 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08C4F35A-9B93-4DCB-B6B4-2783ABDA367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b-NO" dirty="0" err="1"/>
              <a:t>Investigate</a:t>
            </a:r>
            <a:r>
              <a:rPr lang="nb-NO" dirty="0"/>
              <a:t> </a:t>
            </a:r>
            <a:r>
              <a:rPr lang="nb-NO" dirty="0" err="1"/>
              <a:t>exchange</a:t>
            </a:r>
            <a:r>
              <a:rPr lang="nb-NO" dirty="0"/>
              <a:t> </a:t>
            </a:r>
            <a:r>
              <a:rPr lang="nb-NO" dirty="0" err="1"/>
              <a:t>between</a:t>
            </a:r>
            <a:r>
              <a:rPr lang="nb-NO" dirty="0"/>
              <a:t> </a:t>
            </a:r>
            <a:r>
              <a:rPr lang="nb-NO" dirty="0" err="1"/>
              <a:t>basins</a:t>
            </a:r>
            <a:endParaRPr lang="nb-NO" dirty="0"/>
          </a:p>
          <a:p>
            <a:r>
              <a:rPr lang="nb-NO" dirty="0" err="1"/>
              <a:t>What</a:t>
            </a:r>
            <a:r>
              <a:rPr lang="nb-NO" dirty="0"/>
              <a:t> </a:t>
            </a:r>
            <a:r>
              <a:rPr lang="nb-NO" dirty="0" err="1"/>
              <a:t>are</a:t>
            </a:r>
            <a:r>
              <a:rPr lang="nb-NO" dirty="0"/>
              <a:t> </a:t>
            </a:r>
            <a:r>
              <a:rPr lang="nb-NO" dirty="0" err="1"/>
              <a:t>the</a:t>
            </a:r>
            <a:r>
              <a:rPr lang="nb-NO" dirty="0"/>
              <a:t> </a:t>
            </a:r>
            <a:r>
              <a:rPr lang="nb-NO" dirty="0" err="1"/>
              <a:t>main</a:t>
            </a:r>
            <a:r>
              <a:rPr lang="nb-NO" dirty="0"/>
              <a:t> </a:t>
            </a:r>
            <a:r>
              <a:rPr lang="nb-NO" dirty="0" err="1"/>
              <a:t>dense</a:t>
            </a:r>
            <a:r>
              <a:rPr lang="nb-NO" dirty="0"/>
              <a:t> water </a:t>
            </a:r>
            <a:r>
              <a:rPr lang="nb-NO" dirty="0" err="1"/>
              <a:t>pathways</a:t>
            </a:r>
            <a:r>
              <a:rPr lang="nb-NO" dirty="0"/>
              <a:t> in and </a:t>
            </a:r>
            <a:r>
              <a:rPr lang="nb-NO" dirty="0" err="1"/>
              <a:t>out</a:t>
            </a:r>
            <a:r>
              <a:rPr lang="nb-NO" dirty="0"/>
              <a:t> </a:t>
            </a:r>
            <a:r>
              <a:rPr lang="nb-NO" dirty="0" err="1"/>
              <a:t>of</a:t>
            </a:r>
            <a:r>
              <a:rPr lang="nb-NO" dirty="0"/>
              <a:t> </a:t>
            </a:r>
            <a:r>
              <a:rPr lang="nb-NO" dirty="0" err="1"/>
              <a:t>the</a:t>
            </a:r>
            <a:r>
              <a:rPr lang="nb-NO" dirty="0"/>
              <a:t> </a:t>
            </a:r>
            <a:r>
              <a:rPr lang="nb-NO" dirty="0" err="1"/>
              <a:t>basins</a:t>
            </a:r>
            <a:r>
              <a:rPr lang="nb-NO" dirty="0"/>
              <a:t>? </a:t>
            </a:r>
          </a:p>
          <a:p>
            <a:r>
              <a:rPr lang="nb-NO" dirty="0" err="1"/>
              <a:t>Closed</a:t>
            </a:r>
            <a:r>
              <a:rPr lang="nb-NO" dirty="0"/>
              <a:t> </a:t>
            </a:r>
            <a:r>
              <a:rPr lang="nb-NO" dirty="0" err="1"/>
              <a:t>volume</a:t>
            </a:r>
            <a:r>
              <a:rPr lang="nb-NO" dirty="0"/>
              <a:t>, heat and </a:t>
            </a:r>
            <a:r>
              <a:rPr lang="nb-NO" dirty="0" err="1"/>
              <a:t>freshwater</a:t>
            </a:r>
            <a:r>
              <a:rPr lang="nb-NO" dirty="0"/>
              <a:t> </a:t>
            </a:r>
            <a:r>
              <a:rPr lang="nb-NO" dirty="0" err="1"/>
              <a:t>budgets</a:t>
            </a:r>
            <a:r>
              <a:rPr lang="nb-NO" dirty="0"/>
              <a:t>?</a:t>
            </a:r>
          </a:p>
          <a:p>
            <a:endParaRPr lang="nb-NO" dirty="0"/>
          </a:p>
          <a:p>
            <a:r>
              <a:rPr lang="nb-NO" dirty="0" err="1"/>
              <a:t>Suggestions</a:t>
            </a:r>
            <a:r>
              <a:rPr lang="nb-NO" dirty="0"/>
              <a:t>?  </a:t>
            </a:r>
          </a:p>
        </p:txBody>
      </p:sp>
    </p:spTree>
    <p:extLst>
      <p:ext uri="{BB962C8B-B14F-4D97-AF65-F5344CB8AC3E}">
        <p14:creationId xmlns:p14="http://schemas.microsoft.com/office/powerpoint/2010/main" val="90012048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5A920F8B-CAB6-4583-A596-C631E11F22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15280" y="2766218"/>
            <a:ext cx="8561439" cy="1325563"/>
          </a:xfrm>
        </p:spPr>
        <p:txBody>
          <a:bodyPr/>
          <a:lstStyle/>
          <a:p>
            <a:pPr algn="ctr"/>
            <a:r>
              <a:rPr lang="nb-NO" dirty="0" err="1"/>
              <a:t>Supplementary</a:t>
            </a:r>
            <a:r>
              <a:rPr lang="nb-NO" dirty="0"/>
              <a:t> </a:t>
            </a:r>
            <a:r>
              <a:rPr lang="nb-NO" dirty="0" err="1"/>
              <a:t>Figures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79988484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ilde 6">
            <a:extLst>
              <a:ext uri="{FF2B5EF4-FFF2-40B4-BE49-F238E27FC236}">
                <a16:creationId xmlns:a16="http://schemas.microsoft.com/office/drawing/2014/main" id="{24D7E241-082C-40C8-91AE-451FDAD3824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07" b="3943"/>
          <a:stretch/>
        </p:blipFill>
        <p:spPr>
          <a:xfrm>
            <a:off x="2880183" y="0"/>
            <a:ext cx="643163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637794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de 4">
            <a:extLst>
              <a:ext uri="{FF2B5EF4-FFF2-40B4-BE49-F238E27FC236}">
                <a16:creationId xmlns:a16="http://schemas.microsoft.com/office/drawing/2014/main" id="{4465C27A-D6FC-4DFA-B30B-56588C27EED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436" r="8547"/>
          <a:stretch/>
        </p:blipFill>
        <p:spPr>
          <a:xfrm>
            <a:off x="242688" y="0"/>
            <a:ext cx="11706623" cy="6858000"/>
          </a:xfrm>
          <a:prstGeom prst="rect">
            <a:avLst/>
          </a:prstGeom>
        </p:spPr>
      </p:pic>
      <p:sp>
        <p:nvSpPr>
          <p:cNvPr id="6" name="Ellipse 5">
            <a:extLst>
              <a:ext uri="{FF2B5EF4-FFF2-40B4-BE49-F238E27FC236}">
                <a16:creationId xmlns:a16="http://schemas.microsoft.com/office/drawing/2014/main" id="{CBF00EE2-8E1D-4950-8B7E-14986E4A129B}"/>
              </a:ext>
            </a:extLst>
          </p:cNvPr>
          <p:cNvSpPr/>
          <p:nvPr/>
        </p:nvSpPr>
        <p:spPr>
          <a:xfrm rot="5219203">
            <a:off x="5024904" y="3156524"/>
            <a:ext cx="1458125" cy="3875875"/>
          </a:xfrm>
          <a:prstGeom prst="ellipse">
            <a:avLst/>
          </a:prstGeom>
          <a:noFill/>
          <a:ln w="76200">
            <a:solidFill>
              <a:srgbClr val="92D05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nb-NO" dirty="0"/>
          </a:p>
        </p:txBody>
      </p:sp>
      <p:sp>
        <p:nvSpPr>
          <p:cNvPr id="7" name="TekstSylinder 6">
            <a:extLst>
              <a:ext uri="{FF2B5EF4-FFF2-40B4-BE49-F238E27FC236}">
                <a16:creationId xmlns:a16="http://schemas.microsoft.com/office/drawing/2014/main" id="{FAD45E62-8915-478E-B0D2-FE0F2D9954DB}"/>
              </a:ext>
            </a:extLst>
          </p:cNvPr>
          <p:cNvSpPr txBox="1"/>
          <p:nvPr/>
        </p:nvSpPr>
        <p:spPr>
          <a:xfrm>
            <a:off x="1740309" y="1484670"/>
            <a:ext cx="168131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b="1" dirty="0"/>
              <a:t>Main </a:t>
            </a:r>
            <a:r>
              <a:rPr lang="nb-NO" b="1" dirty="0" err="1"/>
              <a:t>product</a:t>
            </a:r>
            <a:r>
              <a:rPr lang="nb-NO" b="1" dirty="0"/>
              <a:t>: </a:t>
            </a:r>
            <a:r>
              <a:rPr lang="nb-NO" dirty="0"/>
              <a:t>27.62 – 27.78 kg/m3</a:t>
            </a:r>
          </a:p>
        </p:txBody>
      </p:sp>
      <p:sp>
        <p:nvSpPr>
          <p:cNvPr id="8" name="TekstSylinder 7">
            <a:extLst>
              <a:ext uri="{FF2B5EF4-FFF2-40B4-BE49-F238E27FC236}">
                <a16:creationId xmlns:a16="http://schemas.microsoft.com/office/drawing/2014/main" id="{7934E603-C8E1-46B6-B5BF-E94ECEE43EE6}"/>
              </a:ext>
            </a:extLst>
          </p:cNvPr>
          <p:cNvSpPr txBox="1"/>
          <p:nvPr/>
        </p:nvSpPr>
        <p:spPr>
          <a:xfrm>
            <a:off x="11383260" y="2408000"/>
            <a:ext cx="47194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4400" b="1" dirty="0">
                <a:solidFill>
                  <a:schemeClr val="accent6"/>
                </a:solidFill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385162143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Bilde 8">
            <a:extLst>
              <a:ext uri="{FF2B5EF4-FFF2-40B4-BE49-F238E27FC236}">
                <a16:creationId xmlns:a16="http://schemas.microsoft.com/office/drawing/2014/main" id="{30C20382-C1BA-41A6-8D96-CB1E823E417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19" t="1629" r="3489" b="4148"/>
          <a:stretch/>
        </p:blipFill>
        <p:spPr>
          <a:xfrm>
            <a:off x="2984799" y="0"/>
            <a:ext cx="622240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959336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e 2">
            <a:extLst>
              <a:ext uri="{FF2B5EF4-FFF2-40B4-BE49-F238E27FC236}">
                <a16:creationId xmlns:a16="http://schemas.microsoft.com/office/drawing/2014/main" id="{6268815A-C6E7-4F9C-9E41-3DAAA44E43D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515" t="2542" r="8711"/>
          <a:stretch/>
        </p:blipFill>
        <p:spPr>
          <a:xfrm>
            <a:off x="107775" y="0"/>
            <a:ext cx="11976449" cy="6858000"/>
          </a:xfrm>
          <a:prstGeom prst="rect">
            <a:avLst/>
          </a:prstGeom>
        </p:spPr>
      </p:pic>
      <p:sp>
        <p:nvSpPr>
          <p:cNvPr id="10" name="Ellipse 9">
            <a:extLst>
              <a:ext uri="{FF2B5EF4-FFF2-40B4-BE49-F238E27FC236}">
                <a16:creationId xmlns:a16="http://schemas.microsoft.com/office/drawing/2014/main" id="{46E2C210-7EA7-4C86-A90F-21B7D58E34BD}"/>
              </a:ext>
            </a:extLst>
          </p:cNvPr>
          <p:cNvSpPr/>
          <p:nvPr/>
        </p:nvSpPr>
        <p:spPr>
          <a:xfrm rot="3312015">
            <a:off x="5282257" y="927456"/>
            <a:ext cx="2542672" cy="4436373"/>
          </a:xfrm>
          <a:prstGeom prst="ellipse">
            <a:avLst/>
          </a:prstGeom>
          <a:noFill/>
          <a:ln w="76200">
            <a:solidFill>
              <a:srgbClr val="92D05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nb-NO" dirty="0"/>
          </a:p>
        </p:txBody>
      </p:sp>
      <p:sp>
        <p:nvSpPr>
          <p:cNvPr id="11" name="TekstSylinder 10">
            <a:extLst>
              <a:ext uri="{FF2B5EF4-FFF2-40B4-BE49-F238E27FC236}">
                <a16:creationId xmlns:a16="http://schemas.microsoft.com/office/drawing/2014/main" id="{83320A02-7E3A-47B2-A613-8FE3F931964A}"/>
              </a:ext>
            </a:extLst>
          </p:cNvPr>
          <p:cNvSpPr txBox="1"/>
          <p:nvPr/>
        </p:nvSpPr>
        <p:spPr>
          <a:xfrm>
            <a:off x="1740309" y="1484670"/>
            <a:ext cx="168131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b="1" dirty="0"/>
              <a:t>Main </a:t>
            </a:r>
            <a:r>
              <a:rPr lang="nb-NO" b="1" dirty="0" err="1"/>
              <a:t>product</a:t>
            </a:r>
            <a:r>
              <a:rPr lang="nb-NO" b="1" dirty="0"/>
              <a:t>: </a:t>
            </a:r>
            <a:r>
              <a:rPr lang="nb-NO" dirty="0"/>
              <a:t>27.66 – 27.82 kg/m3</a:t>
            </a:r>
          </a:p>
        </p:txBody>
      </p:sp>
    </p:spTree>
    <p:extLst>
      <p:ext uri="{BB962C8B-B14F-4D97-AF65-F5344CB8AC3E}">
        <p14:creationId xmlns:p14="http://schemas.microsoft.com/office/powerpoint/2010/main" val="158781360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lassholder for innhold 4">
            <a:extLst>
              <a:ext uri="{FF2B5EF4-FFF2-40B4-BE49-F238E27FC236}">
                <a16:creationId xmlns:a16="http://schemas.microsoft.com/office/drawing/2014/main" id="{7271D593-9F7C-4250-A8B2-80759AF96FB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68" t="4015" r="6512" b="5233"/>
          <a:stretch/>
        </p:blipFill>
        <p:spPr>
          <a:xfrm>
            <a:off x="255636" y="634180"/>
            <a:ext cx="5919021" cy="6223820"/>
          </a:xfrm>
        </p:spPr>
      </p:pic>
      <p:pic>
        <p:nvPicPr>
          <p:cNvPr id="7" name="Bilde 6">
            <a:extLst>
              <a:ext uri="{FF2B5EF4-FFF2-40B4-BE49-F238E27FC236}">
                <a16:creationId xmlns:a16="http://schemas.microsoft.com/office/drawing/2014/main" id="{8E5E7C84-AD13-4F9A-BA14-170C2E04E4D5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26" t="4158" r="4441" b="5089"/>
          <a:stretch/>
        </p:blipFill>
        <p:spPr>
          <a:xfrm>
            <a:off x="6449961" y="634180"/>
            <a:ext cx="5742039" cy="6223820"/>
          </a:xfrm>
          <a:prstGeom prst="rect">
            <a:avLst/>
          </a:prstGeom>
        </p:spPr>
      </p:pic>
      <p:sp>
        <p:nvSpPr>
          <p:cNvPr id="8" name="TekstSylinder 7">
            <a:extLst>
              <a:ext uri="{FF2B5EF4-FFF2-40B4-BE49-F238E27FC236}">
                <a16:creationId xmlns:a16="http://schemas.microsoft.com/office/drawing/2014/main" id="{641156F6-7B39-4381-BAF0-4BAF1CD2DFE0}"/>
              </a:ext>
            </a:extLst>
          </p:cNvPr>
          <p:cNvSpPr txBox="1"/>
          <p:nvPr/>
        </p:nvSpPr>
        <p:spPr>
          <a:xfrm>
            <a:off x="8416413" y="95553"/>
            <a:ext cx="265471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dirty="0"/>
              <a:t>The </a:t>
            </a:r>
            <a:r>
              <a:rPr lang="nb-NO" dirty="0" err="1"/>
              <a:t>Iceland</a:t>
            </a:r>
            <a:r>
              <a:rPr lang="nb-NO" dirty="0"/>
              <a:t> Sea</a:t>
            </a:r>
          </a:p>
        </p:txBody>
      </p:sp>
      <p:sp>
        <p:nvSpPr>
          <p:cNvPr id="9" name="TekstSylinder 8">
            <a:extLst>
              <a:ext uri="{FF2B5EF4-FFF2-40B4-BE49-F238E27FC236}">
                <a16:creationId xmlns:a16="http://schemas.microsoft.com/office/drawing/2014/main" id="{E3BF2F4B-9B3A-4E26-BF87-717918DAF938}"/>
              </a:ext>
            </a:extLst>
          </p:cNvPr>
          <p:cNvSpPr txBox="1"/>
          <p:nvPr/>
        </p:nvSpPr>
        <p:spPr>
          <a:xfrm>
            <a:off x="2207342" y="95553"/>
            <a:ext cx="265471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dirty="0"/>
              <a:t>The </a:t>
            </a:r>
            <a:r>
              <a:rPr lang="nb-NO" dirty="0" err="1"/>
              <a:t>Greenland</a:t>
            </a:r>
            <a:r>
              <a:rPr lang="nb-NO" dirty="0"/>
              <a:t> Sea</a:t>
            </a:r>
          </a:p>
        </p:txBody>
      </p:sp>
    </p:spTree>
    <p:extLst>
      <p:ext uri="{BB962C8B-B14F-4D97-AF65-F5344CB8AC3E}">
        <p14:creationId xmlns:p14="http://schemas.microsoft.com/office/powerpoint/2010/main" val="166751192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de 4">
            <a:extLst>
              <a:ext uri="{FF2B5EF4-FFF2-40B4-BE49-F238E27FC236}">
                <a16:creationId xmlns:a16="http://schemas.microsoft.com/office/drawing/2014/main" id="{21EB108E-E992-460B-9F62-94E756F72B1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90" t="4588" r="4685" b="5950"/>
          <a:stretch/>
        </p:blipFill>
        <p:spPr>
          <a:xfrm>
            <a:off x="0" y="698090"/>
            <a:ext cx="5643716" cy="6135329"/>
          </a:xfrm>
          <a:prstGeom prst="rect">
            <a:avLst/>
          </a:prstGeom>
        </p:spPr>
      </p:pic>
      <p:pic>
        <p:nvPicPr>
          <p:cNvPr id="7" name="Bilde 6">
            <a:extLst>
              <a:ext uri="{FF2B5EF4-FFF2-40B4-BE49-F238E27FC236}">
                <a16:creationId xmlns:a16="http://schemas.microsoft.com/office/drawing/2014/main" id="{D1C13528-D0F5-433E-81DD-30C24FC5DFAF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57" t="3584" r="4822" b="5664"/>
          <a:stretch/>
        </p:blipFill>
        <p:spPr>
          <a:xfrm>
            <a:off x="5889523" y="609600"/>
            <a:ext cx="6302477" cy="6223819"/>
          </a:xfrm>
          <a:prstGeom prst="rect">
            <a:avLst/>
          </a:prstGeom>
        </p:spPr>
      </p:pic>
      <p:sp>
        <p:nvSpPr>
          <p:cNvPr id="8" name="TekstSylinder 7">
            <a:extLst>
              <a:ext uri="{FF2B5EF4-FFF2-40B4-BE49-F238E27FC236}">
                <a16:creationId xmlns:a16="http://schemas.microsoft.com/office/drawing/2014/main" id="{617EA190-5C82-435A-86E7-B76CFC7269EE}"/>
              </a:ext>
            </a:extLst>
          </p:cNvPr>
          <p:cNvSpPr txBox="1"/>
          <p:nvPr/>
        </p:nvSpPr>
        <p:spPr>
          <a:xfrm>
            <a:off x="2207342" y="95553"/>
            <a:ext cx="265471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dirty="0"/>
              <a:t>The Lofoten </a:t>
            </a:r>
            <a:r>
              <a:rPr lang="nb-NO" dirty="0" err="1"/>
              <a:t>Basin</a:t>
            </a:r>
            <a:r>
              <a:rPr lang="nb-NO" dirty="0"/>
              <a:t> </a:t>
            </a:r>
          </a:p>
        </p:txBody>
      </p:sp>
      <p:sp>
        <p:nvSpPr>
          <p:cNvPr id="9" name="TekstSylinder 8">
            <a:extLst>
              <a:ext uri="{FF2B5EF4-FFF2-40B4-BE49-F238E27FC236}">
                <a16:creationId xmlns:a16="http://schemas.microsoft.com/office/drawing/2014/main" id="{FA7E218A-FD39-4C82-900C-18FB5C0994F8}"/>
              </a:ext>
            </a:extLst>
          </p:cNvPr>
          <p:cNvSpPr txBox="1"/>
          <p:nvPr/>
        </p:nvSpPr>
        <p:spPr>
          <a:xfrm>
            <a:off x="7973961" y="95553"/>
            <a:ext cx="265471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dirty="0"/>
              <a:t>The Norwegian </a:t>
            </a:r>
            <a:r>
              <a:rPr lang="nb-NO" dirty="0" err="1"/>
              <a:t>Basin</a:t>
            </a:r>
            <a:r>
              <a:rPr lang="nb-NO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82669761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334B1DCC-82A2-46F9-BD6E-53F50E1FE2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35629"/>
            <a:ext cx="1551039" cy="1325563"/>
          </a:xfrm>
        </p:spPr>
        <p:txBody>
          <a:bodyPr/>
          <a:lstStyle/>
          <a:p>
            <a:r>
              <a:rPr lang="nb-NO" sz="4800" b="1" dirty="0"/>
              <a:t>ASTE</a:t>
            </a:r>
            <a:endParaRPr lang="nb-NO" b="1" dirty="0"/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9D77EFC2-369E-4D1D-A4E8-32048EE8E53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94968" y="1504335"/>
            <a:ext cx="11058832" cy="4672628"/>
          </a:xfrm>
        </p:spPr>
        <p:txBody>
          <a:bodyPr>
            <a:normAutofit fontScale="85000" lnSpcReduction="20000"/>
          </a:bodyPr>
          <a:lstStyle/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en-US" sz="2800" dirty="0">
                <a:solidFill>
                  <a:srgbClr val="7030A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“a data-constrained ocean-sea ice model-data synthesis” </a:t>
            </a:r>
            <a:endParaRPr lang="nb-NO" sz="2800" dirty="0">
              <a:solidFill>
                <a:srgbClr val="7030A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Based on ECCO 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State estimate</a:t>
            </a:r>
            <a:r>
              <a:rPr lang="en-US" sz="2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constrained by (a billion) satellite - and in situ observations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2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</a:t>
            </a:r>
            <a:r>
              <a:rPr lang="en-US" sz="2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trictly obedient to physical laws (thus free of any artificial and un-physical sources and sinks)</a:t>
            </a:r>
            <a:endParaRPr lang="nb-NO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2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Nominal resolution of 1/3</a:t>
            </a:r>
            <a:r>
              <a:rPr lang="en-US" sz="2800" baseline="30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 </a:t>
            </a:r>
            <a:r>
              <a:rPr lang="en-US" sz="2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(about 16 km in the Nordic Seas)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2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50 unevenly spaced vertical levels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2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</a:t>
            </a:r>
            <a:r>
              <a:rPr lang="en-US" sz="2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ime span from 2002 to 2017. </a:t>
            </a:r>
            <a:endParaRPr lang="nb-NO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2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Generally good performance in the Arctic and in the Barents Sea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en-US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endParaRPr lang="en-US" sz="2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5092576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lassholder for innhold 4">
            <a:extLst>
              <a:ext uri="{FF2B5EF4-FFF2-40B4-BE49-F238E27FC236}">
                <a16:creationId xmlns:a16="http://schemas.microsoft.com/office/drawing/2014/main" id="{7EC3A799-F538-4F87-8CC6-0A3F27B9FC6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295" r="13099"/>
          <a:stretch/>
        </p:blipFill>
        <p:spPr>
          <a:xfrm>
            <a:off x="700244" y="0"/>
            <a:ext cx="10791512" cy="6858000"/>
          </a:xfrm>
        </p:spPr>
      </p:pic>
    </p:spTree>
    <p:extLst>
      <p:ext uri="{BB962C8B-B14F-4D97-AF65-F5344CB8AC3E}">
        <p14:creationId xmlns:p14="http://schemas.microsoft.com/office/powerpoint/2010/main" val="12939330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lassholder for innhold 4">
            <a:extLst>
              <a:ext uri="{FF2B5EF4-FFF2-40B4-BE49-F238E27FC236}">
                <a16:creationId xmlns:a16="http://schemas.microsoft.com/office/drawing/2014/main" id="{DE3FAF6D-E347-4187-8197-4CF197144E9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165" r="13202"/>
          <a:stretch/>
        </p:blipFill>
        <p:spPr>
          <a:xfrm>
            <a:off x="691666" y="0"/>
            <a:ext cx="10808667" cy="6858000"/>
          </a:xfrm>
        </p:spPr>
      </p:pic>
    </p:spTree>
    <p:extLst>
      <p:ext uri="{BB962C8B-B14F-4D97-AF65-F5344CB8AC3E}">
        <p14:creationId xmlns:p14="http://schemas.microsoft.com/office/powerpoint/2010/main" val="1623351793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lassholder for innhold 4">
            <a:extLst>
              <a:ext uri="{FF2B5EF4-FFF2-40B4-BE49-F238E27FC236}">
                <a16:creationId xmlns:a16="http://schemas.microsoft.com/office/drawing/2014/main" id="{D52561DD-7857-4ABA-8E1C-FC3FE7B4708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022" t="20795" r="8522" b="20634"/>
          <a:stretch/>
        </p:blipFill>
        <p:spPr>
          <a:xfrm>
            <a:off x="-9693" y="1268185"/>
            <a:ext cx="12201693" cy="4321629"/>
          </a:xfrm>
        </p:spPr>
      </p:pic>
    </p:spTree>
    <p:extLst>
      <p:ext uri="{BB962C8B-B14F-4D97-AF65-F5344CB8AC3E}">
        <p14:creationId xmlns:p14="http://schemas.microsoft.com/office/powerpoint/2010/main" val="2099937400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lassholder for innhold 4">
            <a:extLst>
              <a:ext uri="{FF2B5EF4-FFF2-40B4-BE49-F238E27FC236}">
                <a16:creationId xmlns:a16="http://schemas.microsoft.com/office/drawing/2014/main" id="{504E1F2C-EA99-434B-B2C3-7100DE85B67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917" r="20551"/>
          <a:stretch/>
        </p:blipFill>
        <p:spPr>
          <a:xfrm>
            <a:off x="2155371" y="39022"/>
            <a:ext cx="7881257" cy="6818978"/>
          </a:xfrm>
        </p:spPr>
      </p:pic>
    </p:spTree>
    <p:extLst>
      <p:ext uri="{BB962C8B-B14F-4D97-AF65-F5344CB8AC3E}">
        <p14:creationId xmlns:p14="http://schemas.microsoft.com/office/powerpoint/2010/main" val="178734929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lassholder for innhold 4">
            <a:extLst>
              <a:ext uri="{FF2B5EF4-FFF2-40B4-BE49-F238E27FC236}">
                <a16:creationId xmlns:a16="http://schemas.microsoft.com/office/drawing/2014/main" id="{6BADBA4D-3899-46C9-B28E-24EF658B442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956" r="19350" b="5113"/>
          <a:stretch/>
        </p:blipFill>
        <p:spPr>
          <a:xfrm>
            <a:off x="1756543" y="0"/>
            <a:ext cx="8678914" cy="6858000"/>
          </a:xfrm>
        </p:spPr>
      </p:pic>
    </p:spTree>
    <p:extLst>
      <p:ext uri="{BB962C8B-B14F-4D97-AF65-F5344CB8AC3E}">
        <p14:creationId xmlns:p14="http://schemas.microsoft.com/office/powerpoint/2010/main" val="620069212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lassholder for innhold 4">
            <a:extLst>
              <a:ext uri="{FF2B5EF4-FFF2-40B4-BE49-F238E27FC236}">
                <a16:creationId xmlns:a16="http://schemas.microsoft.com/office/drawing/2014/main" id="{FF003ADF-5E8C-4003-985B-5FFD1E237B0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2074" y="0"/>
            <a:ext cx="5907851" cy="6858000"/>
          </a:xfrm>
        </p:spPr>
      </p:pic>
    </p:spTree>
    <p:extLst>
      <p:ext uri="{BB962C8B-B14F-4D97-AF65-F5344CB8AC3E}">
        <p14:creationId xmlns:p14="http://schemas.microsoft.com/office/powerpoint/2010/main" val="3972549505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lassholder for innhold 4">
            <a:extLst>
              <a:ext uri="{FF2B5EF4-FFF2-40B4-BE49-F238E27FC236}">
                <a16:creationId xmlns:a16="http://schemas.microsoft.com/office/drawing/2014/main" id="{D0A08329-D5A0-4EF8-9176-092FFE15E83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45229" y="-4460"/>
            <a:ext cx="5911692" cy="6862459"/>
          </a:xfrm>
        </p:spPr>
      </p:pic>
    </p:spTree>
    <p:extLst>
      <p:ext uri="{BB962C8B-B14F-4D97-AF65-F5344CB8AC3E}">
        <p14:creationId xmlns:p14="http://schemas.microsoft.com/office/powerpoint/2010/main" val="2430283056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lassholder for innhold 4">
            <a:extLst>
              <a:ext uri="{FF2B5EF4-FFF2-40B4-BE49-F238E27FC236}">
                <a16:creationId xmlns:a16="http://schemas.microsoft.com/office/drawing/2014/main" id="{961CDAB6-2A59-4E38-A2D9-75E0CD42928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7886" y="33452"/>
            <a:ext cx="5879034" cy="6824548"/>
          </a:xfrm>
        </p:spPr>
      </p:pic>
    </p:spTree>
    <p:extLst>
      <p:ext uri="{BB962C8B-B14F-4D97-AF65-F5344CB8AC3E}">
        <p14:creationId xmlns:p14="http://schemas.microsoft.com/office/powerpoint/2010/main" val="1051979724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de 4">
            <a:extLst>
              <a:ext uri="{FF2B5EF4-FFF2-40B4-BE49-F238E27FC236}">
                <a16:creationId xmlns:a16="http://schemas.microsoft.com/office/drawing/2014/main" id="{02AD87BF-2930-4D38-AB3B-A6E5902C157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09" y="0"/>
            <a:ext cx="1199778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7245502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BD0AF9AD-615D-466E-B7A8-EBB4885C05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err="1"/>
              <a:t>Comments</a:t>
            </a:r>
            <a:r>
              <a:rPr lang="nb-NO" dirty="0"/>
              <a:t>: 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89E33E81-AD1E-4F15-B124-7670858982F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>
                <a:solidFill>
                  <a:schemeClr val="accent6"/>
                </a:solidFill>
              </a:rPr>
              <a:t>Put error bars on bar charts, and be specific of partitioning</a:t>
            </a:r>
            <a:r>
              <a:rPr lang="en-US" dirty="0">
                <a:solidFill>
                  <a:srgbClr val="FF0000"/>
                </a:solidFill>
              </a:rPr>
              <a:t> </a:t>
            </a:r>
          </a:p>
          <a:p>
            <a:r>
              <a:rPr lang="nb-NO" dirty="0" err="1"/>
              <a:t>After</a:t>
            </a:r>
            <a:r>
              <a:rPr lang="nb-NO" dirty="0"/>
              <a:t> </a:t>
            </a:r>
            <a:r>
              <a:rPr lang="nb-NO" dirty="0" err="1"/>
              <a:t>your</a:t>
            </a:r>
            <a:r>
              <a:rPr lang="nb-NO" dirty="0"/>
              <a:t> </a:t>
            </a:r>
            <a:r>
              <a:rPr lang="nb-NO" dirty="0" err="1"/>
              <a:t>validation</a:t>
            </a:r>
            <a:r>
              <a:rPr lang="nb-NO" dirty="0"/>
              <a:t>, </a:t>
            </a:r>
            <a:r>
              <a:rPr lang="nb-NO" dirty="0" err="1"/>
              <a:t>explain</a:t>
            </a:r>
            <a:r>
              <a:rPr lang="nb-NO" dirty="0"/>
              <a:t> more </a:t>
            </a:r>
            <a:r>
              <a:rPr lang="nb-NO" dirty="0" err="1"/>
              <a:t>about</a:t>
            </a:r>
            <a:r>
              <a:rPr lang="nb-NO" dirty="0"/>
              <a:t> </a:t>
            </a:r>
            <a:r>
              <a:rPr lang="nb-NO" dirty="0" err="1"/>
              <a:t>the</a:t>
            </a:r>
            <a:r>
              <a:rPr lang="nb-NO" dirty="0"/>
              <a:t> </a:t>
            </a:r>
            <a:r>
              <a:rPr lang="nb-NO" dirty="0" err="1"/>
              <a:t>motivation</a:t>
            </a:r>
            <a:r>
              <a:rPr lang="nb-NO" dirty="0"/>
              <a:t> for </a:t>
            </a:r>
            <a:r>
              <a:rPr lang="nb-NO" dirty="0" err="1"/>
              <a:t>future</a:t>
            </a:r>
            <a:r>
              <a:rPr lang="nb-NO" dirty="0"/>
              <a:t> </a:t>
            </a:r>
            <a:r>
              <a:rPr lang="nb-NO" dirty="0" err="1"/>
              <a:t>work</a:t>
            </a:r>
            <a:endParaRPr lang="nb-NO" dirty="0"/>
          </a:p>
          <a:p>
            <a:r>
              <a:rPr lang="nb-NO" dirty="0" err="1"/>
              <a:t>Check</a:t>
            </a:r>
            <a:r>
              <a:rPr lang="nb-NO" dirty="0"/>
              <a:t> </a:t>
            </a:r>
            <a:r>
              <a:rPr lang="nb-NO" dirty="0" err="1"/>
              <a:t>resolution</a:t>
            </a:r>
            <a:r>
              <a:rPr lang="nb-NO" dirty="0"/>
              <a:t> </a:t>
            </a:r>
            <a:r>
              <a:rPr lang="nb-NO" dirty="0" err="1"/>
              <a:t>of</a:t>
            </a:r>
            <a:r>
              <a:rPr lang="nb-NO" dirty="0"/>
              <a:t> </a:t>
            </a:r>
            <a:r>
              <a:rPr lang="nb-NO" dirty="0" err="1"/>
              <a:t>velocity</a:t>
            </a:r>
            <a:r>
              <a:rPr lang="nb-NO" dirty="0"/>
              <a:t> </a:t>
            </a:r>
            <a:r>
              <a:rPr lang="nb-NO" dirty="0" err="1"/>
              <a:t>observations</a:t>
            </a:r>
            <a:endParaRPr lang="nb-NO" dirty="0"/>
          </a:p>
          <a:p>
            <a:r>
              <a:rPr lang="nb-NO" dirty="0"/>
              <a:t>Stagger! </a:t>
            </a:r>
          </a:p>
          <a:p>
            <a:r>
              <a:rPr lang="nb-NO" dirty="0"/>
              <a:t>Tell </a:t>
            </a:r>
            <a:r>
              <a:rPr lang="nb-NO" dirty="0" err="1"/>
              <a:t>them</a:t>
            </a:r>
            <a:r>
              <a:rPr lang="nb-NO" dirty="0"/>
              <a:t> </a:t>
            </a:r>
            <a:r>
              <a:rPr lang="nb-NO" dirty="0" err="1"/>
              <a:t>about</a:t>
            </a:r>
            <a:r>
              <a:rPr lang="nb-NO" dirty="0"/>
              <a:t> </a:t>
            </a:r>
            <a:r>
              <a:rPr lang="nb-NO" dirty="0" err="1"/>
              <a:t>what</a:t>
            </a:r>
            <a:r>
              <a:rPr lang="nb-NO" dirty="0"/>
              <a:t> </a:t>
            </a:r>
            <a:r>
              <a:rPr lang="nb-NO" dirty="0" err="1"/>
              <a:t>values</a:t>
            </a:r>
            <a:r>
              <a:rPr lang="nb-NO" dirty="0"/>
              <a:t> </a:t>
            </a:r>
            <a:r>
              <a:rPr lang="nb-NO" dirty="0" err="1"/>
              <a:t>we</a:t>
            </a:r>
            <a:r>
              <a:rPr lang="nb-NO" dirty="0"/>
              <a:t> </a:t>
            </a:r>
            <a:r>
              <a:rPr lang="nb-NO" dirty="0" err="1"/>
              <a:t>expect</a:t>
            </a:r>
            <a:r>
              <a:rPr lang="nb-NO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99163142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2B495EDE-6137-4CC0-AC88-B26517168A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766218"/>
            <a:ext cx="10515600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nb-NO" sz="8000" dirty="0" err="1"/>
              <a:t>Validation</a:t>
            </a:r>
            <a:r>
              <a:rPr lang="nb-NO" sz="8000" dirty="0"/>
              <a:t>: </a:t>
            </a:r>
            <a:r>
              <a:rPr lang="nb-NO" sz="8000" dirty="0" err="1"/>
              <a:t>how</a:t>
            </a:r>
            <a:r>
              <a:rPr lang="nb-NO" sz="8000" dirty="0"/>
              <a:t> </a:t>
            </a:r>
            <a:r>
              <a:rPr lang="nb-NO" sz="8000" dirty="0" err="1"/>
              <a:t>well</a:t>
            </a:r>
            <a:r>
              <a:rPr lang="nb-NO" sz="8000" dirty="0"/>
              <a:t> </a:t>
            </a:r>
            <a:r>
              <a:rPr lang="nb-NO" sz="8000" dirty="0" err="1"/>
              <a:t>does</a:t>
            </a:r>
            <a:r>
              <a:rPr lang="nb-NO" sz="8000" dirty="0"/>
              <a:t> ASTE reproduce </a:t>
            </a:r>
            <a:r>
              <a:rPr lang="nb-NO" sz="8000" dirty="0" err="1"/>
              <a:t>the</a:t>
            </a:r>
            <a:r>
              <a:rPr lang="nb-NO" sz="8000" dirty="0"/>
              <a:t> </a:t>
            </a:r>
            <a:r>
              <a:rPr lang="nb-NO" sz="8000" dirty="0" err="1"/>
              <a:t>main</a:t>
            </a:r>
            <a:r>
              <a:rPr lang="nb-NO" sz="8000" dirty="0"/>
              <a:t> </a:t>
            </a:r>
            <a:r>
              <a:rPr lang="nb-NO" sz="8000" dirty="0" err="1"/>
              <a:t>features</a:t>
            </a:r>
            <a:r>
              <a:rPr lang="nb-NO" sz="8000" dirty="0"/>
              <a:t> </a:t>
            </a:r>
            <a:r>
              <a:rPr lang="nb-NO" sz="8000" dirty="0" err="1"/>
              <a:t>of</a:t>
            </a:r>
            <a:r>
              <a:rPr lang="nb-NO" sz="8000" dirty="0"/>
              <a:t> </a:t>
            </a:r>
            <a:r>
              <a:rPr lang="nb-NO" sz="8000" dirty="0" err="1"/>
              <a:t>the</a:t>
            </a:r>
            <a:r>
              <a:rPr lang="nb-NO" sz="8000" dirty="0"/>
              <a:t> Nordic Seas? 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93996350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kstSylinder 5">
            <a:extLst>
              <a:ext uri="{FF2B5EF4-FFF2-40B4-BE49-F238E27FC236}">
                <a16:creationId xmlns:a16="http://schemas.microsoft.com/office/drawing/2014/main" id="{9E4978A8-0FD8-41D4-A693-DB55566CDAAA}"/>
              </a:ext>
            </a:extLst>
          </p:cNvPr>
          <p:cNvSpPr txBox="1"/>
          <p:nvPr/>
        </p:nvSpPr>
        <p:spPr>
          <a:xfrm>
            <a:off x="3264307" y="157316"/>
            <a:ext cx="566338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b-NO" sz="3200" dirty="0"/>
              <a:t>Surface </a:t>
            </a:r>
            <a:r>
              <a:rPr lang="nb-NO" sz="3200" dirty="0" err="1"/>
              <a:t>potential</a:t>
            </a:r>
            <a:r>
              <a:rPr lang="nb-NO" sz="3200" dirty="0"/>
              <a:t> </a:t>
            </a:r>
            <a:r>
              <a:rPr lang="nb-NO" sz="3200" dirty="0" err="1"/>
              <a:t>temperature</a:t>
            </a:r>
            <a:endParaRPr lang="nb-NO" sz="3200" dirty="0"/>
          </a:p>
        </p:txBody>
      </p:sp>
      <p:pic>
        <p:nvPicPr>
          <p:cNvPr id="3" name="Bilde 2">
            <a:extLst>
              <a:ext uri="{FF2B5EF4-FFF2-40B4-BE49-F238E27FC236}">
                <a16:creationId xmlns:a16="http://schemas.microsoft.com/office/drawing/2014/main" id="{FB9B005F-479A-440C-964E-55BAE306034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807" t="11605" r="12660" b="5815"/>
          <a:stretch/>
        </p:blipFill>
        <p:spPr>
          <a:xfrm>
            <a:off x="83499" y="623754"/>
            <a:ext cx="12024995" cy="6234246"/>
          </a:xfrm>
          <a:prstGeom prst="rect">
            <a:avLst/>
          </a:prstGeom>
        </p:spPr>
      </p:pic>
      <p:sp>
        <p:nvSpPr>
          <p:cNvPr id="4" name="Ellipse 3">
            <a:extLst>
              <a:ext uri="{FF2B5EF4-FFF2-40B4-BE49-F238E27FC236}">
                <a16:creationId xmlns:a16="http://schemas.microsoft.com/office/drawing/2014/main" id="{37EE9A89-E4CD-4DEF-9C1B-15783821F62B}"/>
              </a:ext>
            </a:extLst>
          </p:cNvPr>
          <p:cNvSpPr/>
          <p:nvPr/>
        </p:nvSpPr>
        <p:spPr>
          <a:xfrm>
            <a:off x="5712541" y="623754"/>
            <a:ext cx="7207045" cy="5239201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2018059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kstSylinder 5">
            <a:extLst>
              <a:ext uri="{FF2B5EF4-FFF2-40B4-BE49-F238E27FC236}">
                <a16:creationId xmlns:a16="http://schemas.microsoft.com/office/drawing/2014/main" id="{03AB1228-9362-408B-AB36-B7E782DA3E3E}"/>
              </a:ext>
            </a:extLst>
          </p:cNvPr>
          <p:cNvSpPr txBox="1"/>
          <p:nvPr/>
        </p:nvSpPr>
        <p:spPr>
          <a:xfrm>
            <a:off x="3264309" y="245806"/>
            <a:ext cx="566338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b-NO" sz="3200" dirty="0"/>
              <a:t>Surface </a:t>
            </a:r>
            <a:r>
              <a:rPr lang="nb-NO" sz="3200" dirty="0" err="1"/>
              <a:t>salinity</a:t>
            </a:r>
            <a:endParaRPr lang="nb-NO" sz="3200" dirty="0"/>
          </a:p>
        </p:txBody>
      </p:sp>
      <p:pic>
        <p:nvPicPr>
          <p:cNvPr id="3" name="Bilde 2">
            <a:extLst>
              <a:ext uri="{FF2B5EF4-FFF2-40B4-BE49-F238E27FC236}">
                <a16:creationId xmlns:a16="http://schemas.microsoft.com/office/drawing/2014/main" id="{B99533AA-45B8-4681-8C31-D1E48954E5E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370" t="14458" r="12985" b="8836"/>
          <a:stretch/>
        </p:blipFill>
        <p:spPr>
          <a:xfrm>
            <a:off x="11216" y="928904"/>
            <a:ext cx="12169568" cy="5929097"/>
          </a:xfrm>
          <a:prstGeom prst="rect">
            <a:avLst/>
          </a:prstGeom>
        </p:spPr>
      </p:pic>
      <p:sp>
        <p:nvSpPr>
          <p:cNvPr id="4" name="Ellipse 3">
            <a:extLst>
              <a:ext uri="{FF2B5EF4-FFF2-40B4-BE49-F238E27FC236}">
                <a16:creationId xmlns:a16="http://schemas.microsoft.com/office/drawing/2014/main" id="{6500D2F8-F292-4D72-8935-1988C315A1B9}"/>
              </a:ext>
            </a:extLst>
          </p:cNvPr>
          <p:cNvSpPr/>
          <p:nvPr/>
        </p:nvSpPr>
        <p:spPr>
          <a:xfrm>
            <a:off x="5692877" y="928904"/>
            <a:ext cx="7207045" cy="5239201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7647894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kstSylinder 5">
            <a:extLst>
              <a:ext uri="{FF2B5EF4-FFF2-40B4-BE49-F238E27FC236}">
                <a16:creationId xmlns:a16="http://schemas.microsoft.com/office/drawing/2014/main" id="{E17441E8-046D-4FF6-8F83-459AF5122398}"/>
              </a:ext>
            </a:extLst>
          </p:cNvPr>
          <p:cNvSpPr txBox="1"/>
          <p:nvPr/>
        </p:nvSpPr>
        <p:spPr>
          <a:xfrm>
            <a:off x="1671483" y="339137"/>
            <a:ext cx="884903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b-NO" sz="3200" dirty="0"/>
              <a:t>Surface </a:t>
            </a:r>
            <a:r>
              <a:rPr lang="nb-NO" sz="3200" dirty="0" err="1"/>
              <a:t>differences</a:t>
            </a:r>
            <a:r>
              <a:rPr lang="nb-NO" sz="3200" dirty="0"/>
              <a:t> </a:t>
            </a:r>
            <a:r>
              <a:rPr lang="nb-NO" sz="3200" dirty="0" err="1"/>
              <a:t>between</a:t>
            </a:r>
            <a:r>
              <a:rPr lang="nb-NO" sz="3200" dirty="0"/>
              <a:t> ASTE and </a:t>
            </a:r>
            <a:r>
              <a:rPr lang="nb-NO" sz="3200" dirty="0" err="1"/>
              <a:t>observations</a:t>
            </a:r>
            <a:endParaRPr lang="nb-NO" sz="3200" dirty="0"/>
          </a:p>
        </p:txBody>
      </p:sp>
      <p:pic>
        <p:nvPicPr>
          <p:cNvPr id="3" name="Bilde 2">
            <a:extLst>
              <a:ext uri="{FF2B5EF4-FFF2-40B4-BE49-F238E27FC236}">
                <a16:creationId xmlns:a16="http://schemas.microsoft.com/office/drawing/2014/main" id="{9D2754F6-C36B-4BB1-A886-780ECBEC4F7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661" t="20837" r="12984" b="19410"/>
          <a:stretch/>
        </p:blipFill>
        <p:spPr>
          <a:xfrm>
            <a:off x="-12180" y="1578320"/>
            <a:ext cx="12216359" cy="4716946"/>
          </a:xfrm>
          <a:prstGeom prst="rect">
            <a:avLst/>
          </a:prstGeom>
        </p:spPr>
      </p:pic>
      <p:sp>
        <p:nvSpPr>
          <p:cNvPr id="2" name="Rektangel 1">
            <a:extLst>
              <a:ext uri="{FF2B5EF4-FFF2-40B4-BE49-F238E27FC236}">
                <a16:creationId xmlns:a16="http://schemas.microsoft.com/office/drawing/2014/main" id="{9EDDCDEE-6F8D-4280-80EE-026F1D5BF6CB}"/>
              </a:ext>
            </a:extLst>
          </p:cNvPr>
          <p:cNvSpPr/>
          <p:nvPr/>
        </p:nvSpPr>
        <p:spPr>
          <a:xfrm>
            <a:off x="6096000" y="1461407"/>
            <a:ext cx="6036129" cy="494755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1489286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kstSylinder 5">
            <a:extLst>
              <a:ext uri="{FF2B5EF4-FFF2-40B4-BE49-F238E27FC236}">
                <a16:creationId xmlns:a16="http://schemas.microsoft.com/office/drawing/2014/main" id="{99F8C1E2-8370-4549-A862-F76CD1296E17}"/>
              </a:ext>
            </a:extLst>
          </p:cNvPr>
          <p:cNvSpPr txBox="1"/>
          <p:nvPr/>
        </p:nvSpPr>
        <p:spPr>
          <a:xfrm>
            <a:off x="1671483" y="339137"/>
            <a:ext cx="884903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b-NO" sz="3200" dirty="0"/>
              <a:t>500 m</a:t>
            </a:r>
          </a:p>
        </p:txBody>
      </p:sp>
      <p:pic>
        <p:nvPicPr>
          <p:cNvPr id="3" name="Bilde 2">
            <a:extLst>
              <a:ext uri="{FF2B5EF4-FFF2-40B4-BE49-F238E27FC236}">
                <a16:creationId xmlns:a16="http://schemas.microsoft.com/office/drawing/2014/main" id="{0504C88D-79A9-43FC-8E7C-718B6A009F0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662" t="20670" r="12903" b="18570"/>
          <a:stretch/>
        </p:blipFill>
        <p:spPr>
          <a:xfrm>
            <a:off x="-1" y="1038153"/>
            <a:ext cx="12192000" cy="47816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934452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lassholder for innhold 8">
            <a:extLst>
              <a:ext uri="{FF2B5EF4-FFF2-40B4-BE49-F238E27FC236}">
                <a16:creationId xmlns:a16="http://schemas.microsoft.com/office/drawing/2014/main" id="{A3CB6F30-552F-4661-8CA9-01F88F8C458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4174"/>
          <a:stretch/>
        </p:blipFill>
        <p:spPr>
          <a:xfrm>
            <a:off x="0" y="670155"/>
            <a:ext cx="6096000" cy="6087484"/>
          </a:xfrm>
        </p:spPr>
      </p:pic>
      <p:pic>
        <p:nvPicPr>
          <p:cNvPr id="3" name="Bilde 2">
            <a:extLst>
              <a:ext uri="{FF2B5EF4-FFF2-40B4-BE49-F238E27FC236}">
                <a16:creationId xmlns:a16="http://schemas.microsoft.com/office/drawing/2014/main" id="{4127D37A-2590-42D3-B404-622C41396E2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669"/>
          <a:stretch/>
        </p:blipFill>
        <p:spPr>
          <a:xfrm>
            <a:off x="5927118" y="569795"/>
            <a:ext cx="6264882" cy="61878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4809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1698</TotalTime>
  <Words>457</Words>
  <Application>Microsoft Office PowerPoint</Application>
  <PresentationFormat>Widescreen</PresentationFormat>
  <Paragraphs>76</Paragraphs>
  <Slides>39</Slides>
  <Notes>5</Notes>
  <HiddenSlides>0</HiddenSlides>
  <MMClips>0</MMClips>
  <ScaleCrop>false</ScaleCrop>
  <HeadingPairs>
    <vt:vector size="6" baseType="variant">
      <vt:variant>
        <vt:lpstr>Brukte skrifter</vt:lpstr>
      </vt:variant>
      <vt:variant>
        <vt:i4>3</vt:i4>
      </vt:variant>
      <vt:variant>
        <vt:lpstr>Tema</vt:lpstr>
      </vt:variant>
      <vt:variant>
        <vt:i4>1</vt:i4>
      </vt:variant>
      <vt:variant>
        <vt:lpstr>Lysbildetitler</vt:lpstr>
      </vt:variant>
      <vt:variant>
        <vt:i4>39</vt:i4>
      </vt:variant>
    </vt:vector>
  </HeadingPairs>
  <TitlesOfParts>
    <vt:vector size="43" baseType="lpstr">
      <vt:lpstr>Arial</vt:lpstr>
      <vt:lpstr>Calibri</vt:lpstr>
      <vt:lpstr>Calibri Light</vt:lpstr>
      <vt:lpstr>Office-tema</vt:lpstr>
      <vt:lpstr>Overturning in the Nordic Seas from 2002 to 2017 in the Arctic Subpolar gyre sTate Estimate (ASTE) </vt:lpstr>
      <vt:lpstr>Scope of thesis</vt:lpstr>
      <vt:lpstr>ASTE</vt:lpstr>
      <vt:lpstr>Validation: how well does ASTE reproduce the main features of the Nordic Seas? 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Conclusion:</vt:lpstr>
      <vt:lpstr>PowerPoint-presentasjon</vt:lpstr>
      <vt:lpstr>PowerPoint-presentasjon</vt:lpstr>
      <vt:lpstr>PowerPoint-presentasjon</vt:lpstr>
      <vt:lpstr>PowerPoint-presentasjon</vt:lpstr>
      <vt:lpstr>Next steps: </vt:lpstr>
      <vt:lpstr>Supplementary Figures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Comments: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Overturning in the Nordic Seas from 2002 to 2017 in the Arctic Subpolar gyre sTate Estimate (ASTE)</dc:title>
  <dc:creator>Birgit Klem Rønning Rinde</dc:creator>
  <cp:lastModifiedBy>Birgit Klem Rønning Rinde</cp:lastModifiedBy>
  <cp:revision>8</cp:revision>
  <dcterms:created xsi:type="dcterms:W3CDTF">2022-03-21T09:30:42Z</dcterms:created>
  <dcterms:modified xsi:type="dcterms:W3CDTF">2022-03-24T12:46:16Z</dcterms:modified>
</cp:coreProperties>
</file>