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1"/>
  </p:sldMasterIdLst>
  <p:notesMasterIdLst>
    <p:notesMasterId r:id="rId87"/>
  </p:notesMasterIdLst>
  <p:handoutMasterIdLst>
    <p:handoutMasterId r:id="rId88"/>
  </p:handoutMasterIdLst>
  <p:sldIdLst>
    <p:sldId id="256" r:id="rId2"/>
    <p:sldId id="259" r:id="rId3"/>
    <p:sldId id="345" r:id="rId4"/>
    <p:sldId id="404" r:id="rId5"/>
    <p:sldId id="310" r:id="rId6"/>
    <p:sldId id="311" r:id="rId7"/>
    <p:sldId id="260" r:id="rId8"/>
    <p:sldId id="346" r:id="rId9"/>
    <p:sldId id="313" r:id="rId10"/>
    <p:sldId id="347" r:id="rId11"/>
    <p:sldId id="348" r:id="rId12"/>
    <p:sldId id="349" r:id="rId13"/>
    <p:sldId id="350" r:id="rId14"/>
    <p:sldId id="351" r:id="rId15"/>
    <p:sldId id="262" r:id="rId16"/>
    <p:sldId id="352" r:id="rId17"/>
    <p:sldId id="353" r:id="rId18"/>
    <p:sldId id="354" r:id="rId19"/>
    <p:sldId id="355" r:id="rId20"/>
    <p:sldId id="315" r:id="rId21"/>
    <p:sldId id="406" r:id="rId22"/>
    <p:sldId id="356" r:id="rId23"/>
    <p:sldId id="357" r:id="rId24"/>
    <p:sldId id="316" r:id="rId25"/>
    <p:sldId id="358" r:id="rId26"/>
    <p:sldId id="360" r:id="rId27"/>
    <p:sldId id="361" r:id="rId28"/>
    <p:sldId id="263" r:id="rId29"/>
    <p:sldId id="363" r:id="rId30"/>
    <p:sldId id="271" r:id="rId31"/>
    <p:sldId id="364" r:id="rId32"/>
    <p:sldId id="318" r:id="rId33"/>
    <p:sldId id="366" r:id="rId34"/>
    <p:sldId id="407" r:id="rId35"/>
    <p:sldId id="367" r:id="rId36"/>
    <p:sldId id="368" r:id="rId37"/>
    <p:sldId id="321" r:id="rId38"/>
    <p:sldId id="320" r:id="rId39"/>
    <p:sldId id="380" r:id="rId40"/>
    <p:sldId id="382" r:id="rId41"/>
    <p:sldId id="322" r:id="rId42"/>
    <p:sldId id="381" r:id="rId43"/>
    <p:sldId id="272" r:id="rId44"/>
    <p:sldId id="276" r:id="rId45"/>
    <p:sldId id="277" r:id="rId46"/>
    <p:sldId id="278" r:id="rId47"/>
    <p:sldId id="279" r:id="rId48"/>
    <p:sldId id="383" r:id="rId49"/>
    <p:sldId id="384" r:id="rId50"/>
    <p:sldId id="280" r:id="rId51"/>
    <p:sldId id="385" r:id="rId52"/>
    <p:sldId id="329" r:id="rId53"/>
    <p:sldId id="286" r:id="rId54"/>
    <p:sldId id="291" r:id="rId55"/>
    <p:sldId id="386" r:id="rId56"/>
    <p:sldId id="390" r:id="rId57"/>
    <p:sldId id="389" r:id="rId58"/>
    <p:sldId id="284" r:id="rId59"/>
    <p:sldId id="333" r:id="rId60"/>
    <p:sldId id="334" r:id="rId61"/>
    <p:sldId id="335" r:id="rId62"/>
    <p:sldId id="336" r:id="rId63"/>
    <p:sldId id="337" r:id="rId64"/>
    <p:sldId id="392" r:id="rId65"/>
    <p:sldId id="408" r:id="rId66"/>
    <p:sldId id="393" r:id="rId67"/>
    <p:sldId id="395" r:id="rId68"/>
    <p:sldId id="339" r:id="rId69"/>
    <p:sldId id="400" r:id="rId70"/>
    <p:sldId id="405" r:id="rId71"/>
    <p:sldId id="342" r:id="rId72"/>
    <p:sldId id="401" r:id="rId73"/>
    <p:sldId id="402" r:id="rId74"/>
    <p:sldId id="403" r:id="rId75"/>
    <p:sldId id="343" r:id="rId76"/>
    <p:sldId id="344" r:id="rId77"/>
    <p:sldId id="375" r:id="rId78"/>
    <p:sldId id="369" r:id="rId79"/>
    <p:sldId id="370" r:id="rId80"/>
    <p:sldId id="371" r:id="rId81"/>
    <p:sldId id="372" r:id="rId82"/>
    <p:sldId id="373" r:id="rId83"/>
    <p:sldId id="374" r:id="rId84"/>
    <p:sldId id="293" r:id="rId85"/>
    <p:sldId id="290" r:id="rId8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311BF"/>
    <a:srgbClr val="FF9933"/>
    <a:srgbClr val="00FF00"/>
    <a:srgbClr val="FF6600"/>
    <a:srgbClr val="006666"/>
    <a:srgbClr val="808080"/>
    <a:srgbClr val="004D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218" autoAdjust="0"/>
    <p:restoredTop sz="94201" autoAdjust="0"/>
  </p:normalViewPr>
  <p:slideViewPr>
    <p:cSldViewPr snapToGrid="0">
      <p:cViewPr>
        <p:scale>
          <a:sx n="80" d="100"/>
          <a:sy n="80" d="100"/>
        </p:scale>
        <p:origin x="864" y="3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handoutMaster" Target="handoutMasters/handout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EEB63A-66BD-4914-975F-412F83E31029}" type="doc">
      <dgm:prSet loTypeId="urn:microsoft.com/office/officeart/2016/7/layout/BasicTimeline" loCatId="process" qsTypeId="urn:microsoft.com/office/officeart/2005/8/quickstyle/simple1" qsCatId="simple" csTypeId="urn:microsoft.com/office/officeart/2005/8/colors/accent1_2" csCatId="accent1" phldr="1"/>
      <dgm:spPr/>
      <dgm:t>
        <a:bodyPr/>
        <a:lstStyle/>
        <a:p>
          <a:endParaRPr lang="en-US"/>
        </a:p>
      </dgm:t>
    </dgm:pt>
    <dgm:pt modelId="{6ED97276-2773-455F-B4A1-3C7C62CC02AF}">
      <dgm:prSet/>
      <dgm:spPr/>
      <dgm:t>
        <a:bodyPr/>
        <a:lstStyle/>
        <a:p>
          <a:pPr>
            <a:defRPr b="1"/>
          </a:pPr>
          <a:r>
            <a:rPr lang="en-US"/>
            <a:t>Summer 2001</a:t>
          </a:r>
        </a:p>
      </dgm:t>
    </dgm:pt>
    <dgm:pt modelId="{B71CD871-F0F0-4B65-8FE2-F9F9DBDE79FB}" type="parTrans" cxnId="{B3A8CF83-A817-42B0-B5C2-D7C21E8DA9E8}">
      <dgm:prSet/>
      <dgm:spPr/>
      <dgm:t>
        <a:bodyPr/>
        <a:lstStyle/>
        <a:p>
          <a:endParaRPr lang="en-US"/>
        </a:p>
      </dgm:t>
    </dgm:pt>
    <dgm:pt modelId="{280CE0EC-99E2-4EAF-A25E-482867997836}" type="sibTrans" cxnId="{B3A8CF83-A817-42B0-B5C2-D7C21E8DA9E8}">
      <dgm:prSet/>
      <dgm:spPr/>
      <dgm:t>
        <a:bodyPr/>
        <a:lstStyle/>
        <a:p>
          <a:endParaRPr lang="en-US"/>
        </a:p>
      </dgm:t>
    </dgm:pt>
    <dgm:pt modelId="{338E0FC2-7DB7-495F-B5AC-B8BAC8DFDBF4}">
      <dgm:prSet/>
      <dgm:spPr>
        <a:solidFill>
          <a:srgbClr val="00FF00">
            <a:alpha val="90000"/>
          </a:srgbClr>
        </a:solidFill>
      </dgm:spPr>
      <dgm:t>
        <a:bodyPr/>
        <a:lstStyle/>
        <a:p>
          <a:pPr algn="ctr"/>
          <a:r>
            <a:rPr lang="en-US" b="1"/>
            <a:t>Deployed into SCV</a:t>
          </a:r>
        </a:p>
      </dgm:t>
    </dgm:pt>
    <dgm:pt modelId="{216A95CA-6C86-4919-AB07-2464045FD610}" type="parTrans" cxnId="{70B89555-6D15-4406-9E8C-F29548831072}">
      <dgm:prSet/>
      <dgm:spPr/>
      <dgm:t>
        <a:bodyPr/>
        <a:lstStyle/>
        <a:p>
          <a:endParaRPr lang="en-US"/>
        </a:p>
      </dgm:t>
    </dgm:pt>
    <dgm:pt modelId="{674ADB25-E639-4632-9D1D-D584A441E900}" type="sibTrans" cxnId="{70B89555-6D15-4406-9E8C-F29548831072}">
      <dgm:prSet/>
      <dgm:spPr/>
      <dgm:t>
        <a:bodyPr/>
        <a:lstStyle/>
        <a:p>
          <a:endParaRPr lang="en-US"/>
        </a:p>
      </dgm:t>
    </dgm:pt>
    <dgm:pt modelId="{4A4D0F85-E723-44B9-80EE-A99B7FA4C0E9}">
      <dgm:prSet/>
      <dgm:spPr/>
      <dgm:t>
        <a:bodyPr/>
        <a:lstStyle/>
        <a:p>
          <a:pPr>
            <a:defRPr b="1"/>
          </a:pPr>
          <a:r>
            <a:rPr lang="en-US"/>
            <a:t>December 2001</a:t>
          </a:r>
        </a:p>
      </dgm:t>
    </dgm:pt>
    <dgm:pt modelId="{80C3CE6C-FB8F-4C2C-AA7C-AAC3361AFE19}" type="parTrans" cxnId="{73642CD4-352F-4326-8F3D-6B609BE36DAF}">
      <dgm:prSet/>
      <dgm:spPr/>
      <dgm:t>
        <a:bodyPr/>
        <a:lstStyle/>
        <a:p>
          <a:endParaRPr lang="en-US"/>
        </a:p>
      </dgm:t>
    </dgm:pt>
    <dgm:pt modelId="{A0A308DD-350C-4E7C-91F5-4E1835E60B09}" type="sibTrans" cxnId="{73642CD4-352F-4326-8F3D-6B609BE36DAF}">
      <dgm:prSet/>
      <dgm:spPr/>
      <dgm:t>
        <a:bodyPr/>
        <a:lstStyle/>
        <a:p>
          <a:endParaRPr lang="en-US"/>
        </a:p>
      </dgm:t>
    </dgm:pt>
    <dgm:pt modelId="{22C22FC2-703E-4A5D-8319-C02F385592B9}">
      <dgm:prSet/>
      <dgm:spPr/>
      <dgm:t>
        <a:bodyPr/>
        <a:lstStyle/>
        <a:p>
          <a:pPr algn="ctr"/>
          <a:r>
            <a:rPr lang="en-US"/>
            <a:t>Left the SCV</a:t>
          </a:r>
        </a:p>
      </dgm:t>
    </dgm:pt>
    <dgm:pt modelId="{953E6CC1-0078-4D8F-8824-DCAB97B22ADC}" type="parTrans" cxnId="{99D06FD8-402C-4F92-A515-4B95CEBAE7BA}">
      <dgm:prSet/>
      <dgm:spPr/>
      <dgm:t>
        <a:bodyPr/>
        <a:lstStyle/>
        <a:p>
          <a:endParaRPr lang="en-US"/>
        </a:p>
      </dgm:t>
    </dgm:pt>
    <dgm:pt modelId="{9D2C3178-412B-4062-81B8-327657CCC6D4}" type="sibTrans" cxnId="{99D06FD8-402C-4F92-A515-4B95CEBAE7BA}">
      <dgm:prSet/>
      <dgm:spPr/>
      <dgm:t>
        <a:bodyPr/>
        <a:lstStyle/>
        <a:p>
          <a:endParaRPr lang="en-US"/>
        </a:p>
      </dgm:t>
    </dgm:pt>
    <dgm:pt modelId="{744E5A63-71C9-44CF-9A80-E2B61ACBFF5B}">
      <dgm:prSet/>
      <dgm:spPr/>
      <dgm:t>
        <a:bodyPr/>
        <a:lstStyle/>
        <a:p>
          <a:pPr>
            <a:defRPr b="1"/>
          </a:pPr>
          <a:r>
            <a:rPr lang="en-US"/>
            <a:t>Jan/Jul-2002</a:t>
          </a:r>
        </a:p>
      </dgm:t>
    </dgm:pt>
    <dgm:pt modelId="{E2BE4726-F6E2-40F7-A94D-2DD7B01A7ADE}" type="parTrans" cxnId="{C5DE56DF-F4B5-4777-B37D-0839A35E29D4}">
      <dgm:prSet/>
      <dgm:spPr/>
      <dgm:t>
        <a:bodyPr/>
        <a:lstStyle/>
        <a:p>
          <a:endParaRPr lang="en-US"/>
        </a:p>
      </dgm:t>
    </dgm:pt>
    <dgm:pt modelId="{C57368D9-6391-4FC5-8176-9630866D8C5B}" type="sibTrans" cxnId="{C5DE56DF-F4B5-4777-B37D-0839A35E29D4}">
      <dgm:prSet/>
      <dgm:spPr/>
      <dgm:t>
        <a:bodyPr/>
        <a:lstStyle/>
        <a:p>
          <a:endParaRPr lang="en-US"/>
        </a:p>
      </dgm:t>
    </dgm:pt>
    <dgm:pt modelId="{A25C53BE-B897-40B7-898F-F4E2F409405C}">
      <dgm:prSet/>
      <dgm:spPr>
        <a:solidFill>
          <a:srgbClr val="FF9933">
            <a:alpha val="90000"/>
          </a:srgbClr>
        </a:solidFill>
      </dgm:spPr>
      <dgm:t>
        <a:bodyPr/>
        <a:lstStyle/>
        <a:p>
          <a:pPr algn="ctr"/>
          <a:r>
            <a:rPr lang="en-US" b="1"/>
            <a:t>Convection</a:t>
          </a:r>
        </a:p>
      </dgm:t>
    </dgm:pt>
    <dgm:pt modelId="{AE8EF2A8-C7AD-4544-BBB2-55A4168565BF}" type="parTrans" cxnId="{2A713B8D-2CAD-4009-92D0-BB1EBAE5C2F2}">
      <dgm:prSet/>
      <dgm:spPr/>
      <dgm:t>
        <a:bodyPr/>
        <a:lstStyle/>
        <a:p>
          <a:endParaRPr lang="en-US"/>
        </a:p>
      </dgm:t>
    </dgm:pt>
    <dgm:pt modelId="{2BB4C84D-C24D-430C-AADC-942D37F8C6DB}" type="sibTrans" cxnId="{2A713B8D-2CAD-4009-92D0-BB1EBAE5C2F2}">
      <dgm:prSet/>
      <dgm:spPr/>
      <dgm:t>
        <a:bodyPr/>
        <a:lstStyle/>
        <a:p>
          <a:endParaRPr lang="en-US"/>
        </a:p>
      </dgm:t>
    </dgm:pt>
    <dgm:pt modelId="{E5395D9A-5F26-450C-8D4A-58BC24925EC3}">
      <dgm:prSet custT="1"/>
      <dgm:spPr/>
      <dgm:t>
        <a:bodyPr/>
        <a:lstStyle/>
        <a:p>
          <a:pPr>
            <a:defRPr b="1"/>
          </a:pPr>
          <a:r>
            <a:rPr lang="en-US" sz="1400" b="1"/>
            <a:t>Jul-2002</a:t>
          </a:r>
        </a:p>
        <a:p>
          <a:pPr>
            <a:defRPr b="1"/>
          </a:pPr>
          <a:r>
            <a:rPr lang="en-US" sz="1400" b="1"/>
            <a:t>Apr-2003</a:t>
          </a:r>
        </a:p>
      </dgm:t>
    </dgm:pt>
    <dgm:pt modelId="{703D0AE2-009C-475C-9455-B330A464FE21}" type="parTrans" cxnId="{2C1EE6A3-3430-458A-97DF-656FD933B326}">
      <dgm:prSet/>
      <dgm:spPr/>
      <dgm:t>
        <a:bodyPr/>
        <a:lstStyle/>
        <a:p>
          <a:endParaRPr lang="en-US"/>
        </a:p>
      </dgm:t>
    </dgm:pt>
    <dgm:pt modelId="{6F80C60D-62D9-4B50-B6A8-B606B4C9F5D1}" type="sibTrans" cxnId="{2C1EE6A3-3430-458A-97DF-656FD933B326}">
      <dgm:prSet/>
      <dgm:spPr/>
      <dgm:t>
        <a:bodyPr/>
        <a:lstStyle/>
        <a:p>
          <a:endParaRPr lang="en-US"/>
        </a:p>
      </dgm:t>
    </dgm:pt>
    <dgm:pt modelId="{24F4DD99-5FE2-4C25-B30D-F51C426FEF66}">
      <dgm:prSet/>
      <dgm:spPr>
        <a:solidFill>
          <a:srgbClr val="B311BF">
            <a:alpha val="90000"/>
          </a:srgbClr>
        </a:solidFill>
      </dgm:spPr>
      <dgm:t>
        <a:bodyPr/>
        <a:lstStyle/>
        <a:p>
          <a:pPr algn="ctr"/>
          <a:r>
            <a:rPr lang="en-US" b="1">
              <a:solidFill>
                <a:schemeClr val="bg1"/>
              </a:solidFill>
            </a:rPr>
            <a:t>Ambient Greenland Sea water</a:t>
          </a:r>
        </a:p>
      </dgm:t>
    </dgm:pt>
    <dgm:pt modelId="{C8C99DBC-0328-4D0D-9B82-2C4096C0F6E4}" type="parTrans" cxnId="{90BF5263-7706-4B62-8A21-BD91D70F6C74}">
      <dgm:prSet/>
      <dgm:spPr/>
      <dgm:t>
        <a:bodyPr/>
        <a:lstStyle/>
        <a:p>
          <a:endParaRPr lang="en-US"/>
        </a:p>
      </dgm:t>
    </dgm:pt>
    <dgm:pt modelId="{259AD6A2-AE91-4FA8-A1AE-CAC79CB68D7A}" type="sibTrans" cxnId="{90BF5263-7706-4B62-8A21-BD91D70F6C74}">
      <dgm:prSet/>
      <dgm:spPr/>
      <dgm:t>
        <a:bodyPr/>
        <a:lstStyle/>
        <a:p>
          <a:endParaRPr lang="en-US"/>
        </a:p>
      </dgm:t>
    </dgm:pt>
    <dgm:pt modelId="{F7C112AF-1DDD-4A9F-ADFC-9C172A717A99}" type="pres">
      <dgm:prSet presAssocID="{DDEEB63A-66BD-4914-975F-412F83E31029}" presName="root" presStyleCnt="0">
        <dgm:presLayoutVars>
          <dgm:chMax/>
          <dgm:chPref/>
          <dgm:animLvl val="lvl"/>
        </dgm:presLayoutVars>
      </dgm:prSet>
      <dgm:spPr/>
    </dgm:pt>
    <dgm:pt modelId="{345F7E7F-68C5-45BD-9100-F189ABA0C3F1}" type="pres">
      <dgm:prSet presAssocID="{DDEEB63A-66BD-4914-975F-412F83E31029}" presName="divider" presStyleLbl="fgAccFollowNode1" presStyleIdx="0" presStyleCnt="1" custFlipVert="1" custSzY="45720" custScaleX="50164" custLinFactX="6161" custLinFactY="-1611813" custLinFactNeighborX="100000" custLinFactNeighborY="-1700000"/>
      <dgm:spPr>
        <a:solidFill>
          <a:schemeClr val="accent1">
            <a:alpha val="90000"/>
            <a:tint val="40000"/>
            <a:hueOff val="0"/>
            <a:satOff val="0"/>
            <a:lumOff val="0"/>
            <a:alphaOff val="0"/>
          </a:schemeClr>
        </a:solidFill>
        <a:ln w="12700" cap="flat" cmpd="sng" algn="ctr">
          <a:solidFill>
            <a:schemeClr val="bg1">
              <a:alpha val="90000"/>
            </a:schemeClr>
          </a:solidFill>
          <a:prstDash val="solid"/>
          <a:miter lim="800000"/>
          <a:tailEnd type="triangle" w="lg" len="lg"/>
        </a:ln>
        <a:effectLst/>
      </dgm:spPr>
    </dgm:pt>
    <dgm:pt modelId="{8068145E-1F35-46B3-8C2D-C760F27A440A}" type="pres">
      <dgm:prSet presAssocID="{DDEEB63A-66BD-4914-975F-412F83E31029}" presName="nodes" presStyleCnt="0">
        <dgm:presLayoutVars>
          <dgm:chMax/>
          <dgm:chPref/>
          <dgm:animLvl val="lvl"/>
        </dgm:presLayoutVars>
      </dgm:prSet>
      <dgm:spPr/>
    </dgm:pt>
    <dgm:pt modelId="{E522D4E9-CDFB-4C40-9FF2-8240840EAD40}" type="pres">
      <dgm:prSet presAssocID="{6ED97276-2773-455F-B4A1-3C7C62CC02AF}" presName="composite" presStyleCnt="0"/>
      <dgm:spPr/>
    </dgm:pt>
    <dgm:pt modelId="{12BE3F05-E19E-4A64-9EAE-934D2E3C1D2F}" type="pres">
      <dgm:prSet presAssocID="{6ED97276-2773-455F-B4A1-3C7C62CC02AF}" presName="L1TextContainer" presStyleLbl="revTx" presStyleIdx="0" presStyleCnt="4">
        <dgm:presLayoutVars>
          <dgm:chMax val="1"/>
          <dgm:chPref val="1"/>
          <dgm:bulletEnabled val="1"/>
        </dgm:presLayoutVars>
      </dgm:prSet>
      <dgm:spPr/>
    </dgm:pt>
    <dgm:pt modelId="{B62464A7-CCB4-42A2-BF0D-B2B16C8D262F}" type="pres">
      <dgm:prSet presAssocID="{6ED97276-2773-455F-B4A1-3C7C62CC02AF}" presName="L2TextContainerWrapper" presStyleCnt="0">
        <dgm:presLayoutVars>
          <dgm:chMax val="0"/>
          <dgm:chPref val="0"/>
          <dgm:bulletEnabled val="1"/>
        </dgm:presLayoutVars>
      </dgm:prSet>
      <dgm:spPr/>
    </dgm:pt>
    <dgm:pt modelId="{E855A6EB-4B4B-4E10-97CE-C5EA28956B3C}" type="pres">
      <dgm:prSet presAssocID="{6ED97276-2773-455F-B4A1-3C7C62CC02AF}" presName="L2TextContainer" presStyleLbl="bgAcc1" presStyleIdx="0" presStyleCnt="4"/>
      <dgm:spPr/>
    </dgm:pt>
    <dgm:pt modelId="{AAAC4067-B4F1-48F5-BE75-EA73157FB0BC}" type="pres">
      <dgm:prSet presAssocID="{6ED97276-2773-455F-B4A1-3C7C62CC02AF}" presName="FlexibleEmptyPlaceHolder" presStyleCnt="0"/>
      <dgm:spPr/>
    </dgm:pt>
    <dgm:pt modelId="{271A0AFE-0DC2-4EC1-B486-89EC4E0024B1}" type="pres">
      <dgm:prSet presAssocID="{6ED97276-2773-455F-B4A1-3C7C62CC02AF}" presName="ConnectLine" presStyleLbl="sibTrans1D1" presStyleIdx="0" presStyleCnt="4"/>
      <dgm:spPr>
        <a:noFill/>
        <a:ln w="6350" cap="flat" cmpd="sng" algn="ctr">
          <a:solidFill>
            <a:schemeClr val="accent1">
              <a:hueOff val="0"/>
              <a:satOff val="0"/>
              <a:lumOff val="0"/>
              <a:alphaOff val="0"/>
            </a:schemeClr>
          </a:solidFill>
          <a:prstDash val="dash"/>
          <a:miter lim="800000"/>
        </a:ln>
        <a:effectLst/>
      </dgm:spPr>
    </dgm:pt>
    <dgm:pt modelId="{1FBBBD72-A5D3-49BB-8F32-9DB516A71260}" type="pres">
      <dgm:prSet presAssocID="{6ED97276-2773-455F-B4A1-3C7C62CC02AF}" presName="ConnectorPoint" presStyleLbl="alignNode1" presStyleIdx="0" presStyleCnt="4"/>
      <dgm:spPr/>
    </dgm:pt>
    <dgm:pt modelId="{72C15389-F4D3-4452-952D-6151C0FB8A29}" type="pres">
      <dgm:prSet presAssocID="{6ED97276-2773-455F-B4A1-3C7C62CC02AF}" presName="EmptyPlaceHolder" presStyleCnt="0"/>
      <dgm:spPr/>
    </dgm:pt>
    <dgm:pt modelId="{3366EB58-7E1C-4FDB-A053-CA1154BDA23B}" type="pres">
      <dgm:prSet presAssocID="{280CE0EC-99E2-4EAF-A25E-482867997836}" presName="spaceBetweenRectangles" presStyleCnt="0"/>
      <dgm:spPr/>
    </dgm:pt>
    <dgm:pt modelId="{9A599826-370A-4602-AC86-D63D2B286937}" type="pres">
      <dgm:prSet presAssocID="{4A4D0F85-E723-44B9-80EE-A99B7FA4C0E9}" presName="composite" presStyleCnt="0"/>
      <dgm:spPr/>
    </dgm:pt>
    <dgm:pt modelId="{B5B5F7E9-C8C2-4497-ACB7-2906180479B7}" type="pres">
      <dgm:prSet presAssocID="{4A4D0F85-E723-44B9-80EE-A99B7FA4C0E9}" presName="L1TextContainer" presStyleLbl="revTx" presStyleIdx="1" presStyleCnt="4">
        <dgm:presLayoutVars>
          <dgm:chMax val="1"/>
          <dgm:chPref val="1"/>
          <dgm:bulletEnabled val="1"/>
        </dgm:presLayoutVars>
      </dgm:prSet>
      <dgm:spPr/>
    </dgm:pt>
    <dgm:pt modelId="{44CA15E6-9C15-4219-9393-FCC27593DC8F}" type="pres">
      <dgm:prSet presAssocID="{4A4D0F85-E723-44B9-80EE-A99B7FA4C0E9}" presName="L2TextContainerWrapper" presStyleCnt="0">
        <dgm:presLayoutVars>
          <dgm:chMax val="0"/>
          <dgm:chPref val="0"/>
          <dgm:bulletEnabled val="1"/>
        </dgm:presLayoutVars>
      </dgm:prSet>
      <dgm:spPr/>
    </dgm:pt>
    <dgm:pt modelId="{8F177ED1-E938-46FB-8B3F-D4E3675505CD}" type="pres">
      <dgm:prSet presAssocID="{4A4D0F85-E723-44B9-80EE-A99B7FA4C0E9}" presName="L2TextContainer" presStyleLbl="bgAcc1" presStyleIdx="1" presStyleCnt="4" custScaleX="65896" custLinFactNeighborX="26899" custLinFactNeighborY="-1427"/>
      <dgm:spPr/>
    </dgm:pt>
    <dgm:pt modelId="{49436DE4-044A-488F-9200-D754B79067FD}" type="pres">
      <dgm:prSet presAssocID="{4A4D0F85-E723-44B9-80EE-A99B7FA4C0E9}" presName="FlexibleEmptyPlaceHolder" presStyleCnt="0"/>
      <dgm:spPr/>
    </dgm:pt>
    <dgm:pt modelId="{608C8139-4B2F-4200-9C1A-FB666E24FF70}" type="pres">
      <dgm:prSet presAssocID="{4A4D0F85-E723-44B9-80EE-A99B7FA4C0E9}" presName="ConnectLine" presStyleLbl="sibTrans1D1" presStyleIdx="1" presStyleCnt="4"/>
      <dgm:spPr>
        <a:noFill/>
        <a:ln w="6350" cap="flat" cmpd="sng" algn="ctr">
          <a:solidFill>
            <a:schemeClr val="accent1">
              <a:hueOff val="0"/>
              <a:satOff val="0"/>
              <a:lumOff val="0"/>
              <a:alphaOff val="0"/>
            </a:schemeClr>
          </a:solidFill>
          <a:prstDash val="dash"/>
          <a:miter lim="800000"/>
        </a:ln>
        <a:effectLst/>
      </dgm:spPr>
    </dgm:pt>
    <dgm:pt modelId="{2453A046-E710-4F52-9B88-7740B7C50AA2}" type="pres">
      <dgm:prSet presAssocID="{4A4D0F85-E723-44B9-80EE-A99B7FA4C0E9}" presName="ConnectorPoint" presStyleLbl="alignNode1" presStyleIdx="1" presStyleCnt="4"/>
      <dgm:spPr/>
    </dgm:pt>
    <dgm:pt modelId="{701D53F6-F66C-4601-831A-4304307AC2DF}" type="pres">
      <dgm:prSet presAssocID="{4A4D0F85-E723-44B9-80EE-A99B7FA4C0E9}" presName="EmptyPlaceHolder" presStyleCnt="0"/>
      <dgm:spPr/>
    </dgm:pt>
    <dgm:pt modelId="{CCE3413D-1F3B-4E3D-9BF1-6356CD9CDC88}" type="pres">
      <dgm:prSet presAssocID="{A0A308DD-350C-4E7C-91F5-4E1835E60B09}" presName="spaceBetweenRectangles" presStyleCnt="0"/>
      <dgm:spPr/>
    </dgm:pt>
    <dgm:pt modelId="{3E0AA98B-1711-44BC-964C-56FAC3F8491F}" type="pres">
      <dgm:prSet presAssocID="{744E5A63-71C9-44CF-9A80-E2B61ACBFF5B}" presName="composite" presStyleCnt="0"/>
      <dgm:spPr/>
    </dgm:pt>
    <dgm:pt modelId="{ABE31F30-F93A-458E-BA69-75C2FD1C6FCA}" type="pres">
      <dgm:prSet presAssocID="{744E5A63-71C9-44CF-9A80-E2B61ACBFF5B}" presName="L1TextContainer" presStyleLbl="revTx" presStyleIdx="2" presStyleCnt="4">
        <dgm:presLayoutVars>
          <dgm:chMax val="1"/>
          <dgm:chPref val="1"/>
          <dgm:bulletEnabled val="1"/>
        </dgm:presLayoutVars>
      </dgm:prSet>
      <dgm:spPr/>
    </dgm:pt>
    <dgm:pt modelId="{6E17F0F0-5F8F-4664-890E-1D19179905A9}" type="pres">
      <dgm:prSet presAssocID="{744E5A63-71C9-44CF-9A80-E2B61ACBFF5B}" presName="L2TextContainerWrapper" presStyleCnt="0">
        <dgm:presLayoutVars>
          <dgm:chMax val="0"/>
          <dgm:chPref val="0"/>
          <dgm:bulletEnabled val="1"/>
        </dgm:presLayoutVars>
      </dgm:prSet>
      <dgm:spPr/>
    </dgm:pt>
    <dgm:pt modelId="{5A387B0C-8BBC-434A-AE83-F9802E75B804}" type="pres">
      <dgm:prSet presAssocID="{744E5A63-71C9-44CF-9A80-E2B61ACBFF5B}" presName="L2TextContainer" presStyleLbl="bgAcc1" presStyleIdx="2" presStyleCnt="4" custScaleX="69450" custLinFactNeighborX="22998"/>
      <dgm:spPr/>
    </dgm:pt>
    <dgm:pt modelId="{FEFB8AE1-6890-4613-B165-049B53A5B08A}" type="pres">
      <dgm:prSet presAssocID="{744E5A63-71C9-44CF-9A80-E2B61ACBFF5B}" presName="FlexibleEmptyPlaceHolder" presStyleCnt="0"/>
      <dgm:spPr/>
    </dgm:pt>
    <dgm:pt modelId="{79A4EFB6-7BE0-42C7-AE1E-5DA54FA2661B}" type="pres">
      <dgm:prSet presAssocID="{744E5A63-71C9-44CF-9A80-E2B61ACBFF5B}" presName="ConnectLine" presStyleLbl="sibTrans1D1" presStyleIdx="2" presStyleCnt="4"/>
      <dgm:spPr>
        <a:noFill/>
        <a:ln w="6350" cap="flat" cmpd="sng" algn="ctr">
          <a:solidFill>
            <a:schemeClr val="accent1">
              <a:hueOff val="0"/>
              <a:satOff val="0"/>
              <a:lumOff val="0"/>
              <a:alphaOff val="0"/>
            </a:schemeClr>
          </a:solidFill>
          <a:prstDash val="dash"/>
          <a:miter lim="800000"/>
        </a:ln>
        <a:effectLst/>
      </dgm:spPr>
    </dgm:pt>
    <dgm:pt modelId="{9175424C-8030-4E49-9198-58E417691CA4}" type="pres">
      <dgm:prSet presAssocID="{744E5A63-71C9-44CF-9A80-E2B61ACBFF5B}" presName="ConnectorPoint" presStyleLbl="alignNode1" presStyleIdx="2" presStyleCnt="4"/>
      <dgm:spPr/>
    </dgm:pt>
    <dgm:pt modelId="{7E8B6284-C704-46A5-98FF-D4FC6A1457EA}" type="pres">
      <dgm:prSet presAssocID="{744E5A63-71C9-44CF-9A80-E2B61ACBFF5B}" presName="EmptyPlaceHolder" presStyleCnt="0"/>
      <dgm:spPr/>
    </dgm:pt>
    <dgm:pt modelId="{3DD26F01-8ABC-4422-BD18-E1604D2A30DA}" type="pres">
      <dgm:prSet presAssocID="{C57368D9-6391-4FC5-8176-9630866D8C5B}" presName="spaceBetweenRectangles" presStyleCnt="0"/>
      <dgm:spPr/>
    </dgm:pt>
    <dgm:pt modelId="{B2FC8F78-FE02-46BF-9EA8-CDD7A6B129E0}" type="pres">
      <dgm:prSet presAssocID="{E5395D9A-5F26-450C-8D4A-58BC24925EC3}" presName="composite" presStyleCnt="0"/>
      <dgm:spPr/>
    </dgm:pt>
    <dgm:pt modelId="{CF44133A-5514-42AC-911A-9CD99678FBA5}" type="pres">
      <dgm:prSet presAssocID="{E5395D9A-5F26-450C-8D4A-58BC24925EC3}" presName="L1TextContainer" presStyleLbl="revTx" presStyleIdx="3" presStyleCnt="4" custScaleX="77270" custScaleY="187135" custLinFactNeighborX="15410" custLinFactNeighborY="-74722">
        <dgm:presLayoutVars>
          <dgm:chMax val="1"/>
          <dgm:chPref val="1"/>
          <dgm:bulletEnabled val="1"/>
        </dgm:presLayoutVars>
      </dgm:prSet>
      <dgm:spPr/>
    </dgm:pt>
    <dgm:pt modelId="{B20B79F9-409C-45D2-8E08-4DC1C36233C0}" type="pres">
      <dgm:prSet presAssocID="{E5395D9A-5F26-450C-8D4A-58BC24925EC3}" presName="L2TextContainerWrapper" presStyleCnt="0">
        <dgm:presLayoutVars>
          <dgm:chMax val="0"/>
          <dgm:chPref val="0"/>
          <dgm:bulletEnabled val="1"/>
        </dgm:presLayoutVars>
      </dgm:prSet>
      <dgm:spPr/>
    </dgm:pt>
    <dgm:pt modelId="{CE8F726F-BAD5-49A8-839D-A81312793182}" type="pres">
      <dgm:prSet presAssocID="{E5395D9A-5F26-450C-8D4A-58BC24925EC3}" presName="L2TextContainer" presStyleLbl="bgAcc1" presStyleIdx="3" presStyleCnt="4" custLinFactNeighborX="1497" custLinFactNeighborY="11992"/>
      <dgm:spPr/>
    </dgm:pt>
    <dgm:pt modelId="{E579B1F5-7B5E-48E5-865B-0813D63876CD}" type="pres">
      <dgm:prSet presAssocID="{E5395D9A-5F26-450C-8D4A-58BC24925EC3}" presName="FlexibleEmptyPlaceHolder" presStyleCnt="0"/>
      <dgm:spPr/>
    </dgm:pt>
    <dgm:pt modelId="{B882420F-68A8-4C78-906B-4297D1A13D36}" type="pres">
      <dgm:prSet presAssocID="{E5395D9A-5F26-450C-8D4A-58BC24925EC3}" presName="ConnectLine" presStyleLbl="sibTrans1D1" presStyleIdx="3" presStyleCnt="4"/>
      <dgm:spPr>
        <a:noFill/>
        <a:ln w="6350" cap="flat" cmpd="sng" algn="ctr">
          <a:solidFill>
            <a:schemeClr val="accent1">
              <a:hueOff val="0"/>
              <a:satOff val="0"/>
              <a:lumOff val="0"/>
              <a:alphaOff val="0"/>
            </a:schemeClr>
          </a:solidFill>
          <a:prstDash val="dash"/>
          <a:miter lim="800000"/>
        </a:ln>
        <a:effectLst/>
      </dgm:spPr>
    </dgm:pt>
    <dgm:pt modelId="{6D4AA965-3A8C-4E25-BC70-3D06648EA59F}" type="pres">
      <dgm:prSet presAssocID="{E5395D9A-5F26-450C-8D4A-58BC24925EC3}" presName="ConnectorPoint" presStyleLbl="alignNode1" presStyleIdx="3" presStyleCnt="4"/>
      <dgm:spPr/>
    </dgm:pt>
    <dgm:pt modelId="{96C20DE0-FD0A-4332-81C7-EC392C54C8AC}" type="pres">
      <dgm:prSet presAssocID="{E5395D9A-5F26-450C-8D4A-58BC24925EC3}" presName="EmptyPlaceHolder" presStyleCnt="0"/>
      <dgm:spPr/>
    </dgm:pt>
  </dgm:ptLst>
  <dgm:cxnLst>
    <dgm:cxn modelId="{F204FB02-7D84-46F7-B88C-316B37EF0032}" type="presOf" srcId="{338E0FC2-7DB7-495F-B5AC-B8BAC8DFDBF4}" destId="{E855A6EB-4B4B-4E10-97CE-C5EA28956B3C}" srcOrd="0" destOrd="0" presId="urn:microsoft.com/office/officeart/2016/7/layout/BasicTimeline"/>
    <dgm:cxn modelId="{90BF5263-7706-4B62-8A21-BD91D70F6C74}" srcId="{E5395D9A-5F26-450C-8D4A-58BC24925EC3}" destId="{24F4DD99-5FE2-4C25-B30D-F51C426FEF66}" srcOrd="0" destOrd="0" parTransId="{C8C99DBC-0328-4D0D-9B82-2C4096C0F6E4}" sibTransId="{259AD6A2-AE91-4FA8-A1AE-CAC79CB68D7A}"/>
    <dgm:cxn modelId="{80AAD866-8EC7-4572-925E-F88DB5E48835}" type="presOf" srcId="{22C22FC2-703E-4A5D-8319-C02F385592B9}" destId="{8F177ED1-E938-46FB-8B3F-D4E3675505CD}" srcOrd="0" destOrd="0" presId="urn:microsoft.com/office/officeart/2016/7/layout/BasicTimeline"/>
    <dgm:cxn modelId="{E819ED4A-A58C-4BA6-A207-1C55342023AB}" type="presOf" srcId="{24F4DD99-5FE2-4C25-B30D-F51C426FEF66}" destId="{CE8F726F-BAD5-49A8-839D-A81312793182}" srcOrd="0" destOrd="0" presId="urn:microsoft.com/office/officeart/2016/7/layout/BasicTimeline"/>
    <dgm:cxn modelId="{DE1FBA52-A1F3-41ED-8AB7-D42F9AB77921}" type="presOf" srcId="{4A4D0F85-E723-44B9-80EE-A99B7FA4C0E9}" destId="{B5B5F7E9-C8C2-4497-ACB7-2906180479B7}" srcOrd="0" destOrd="0" presId="urn:microsoft.com/office/officeart/2016/7/layout/BasicTimeline"/>
    <dgm:cxn modelId="{70B89555-6D15-4406-9E8C-F29548831072}" srcId="{6ED97276-2773-455F-B4A1-3C7C62CC02AF}" destId="{338E0FC2-7DB7-495F-B5AC-B8BAC8DFDBF4}" srcOrd="0" destOrd="0" parTransId="{216A95CA-6C86-4919-AB07-2464045FD610}" sibTransId="{674ADB25-E639-4632-9D1D-D584A441E900}"/>
    <dgm:cxn modelId="{7F52017B-ADB2-4943-AE39-D61EA158CBA1}" type="presOf" srcId="{744E5A63-71C9-44CF-9A80-E2B61ACBFF5B}" destId="{ABE31F30-F93A-458E-BA69-75C2FD1C6FCA}" srcOrd="0" destOrd="0" presId="urn:microsoft.com/office/officeart/2016/7/layout/BasicTimeline"/>
    <dgm:cxn modelId="{B3A8CF83-A817-42B0-B5C2-D7C21E8DA9E8}" srcId="{DDEEB63A-66BD-4914-975F-412F83E31029}" destId="{6ED97276-2773-455F-B4A1-3C7C62CC02AF}" srcOrd="0" destOrd="0" parTransId="{B71CD871-F0F0-4B65-8FE2-F9F9DBDE79FB}" sibTransId="{280CE0EC-99E2-4EAF-A25E-482867997836}"/>
    <dgm:cxn modelId="{2A713B8D-2CAD-4009-92D0-BB1EBAE5C2F2}" srcId="{744E5A63-71C9-44CF-9A80-E2B61ACBFF5B}" destId="{A25C53BE-B897-40B7-898F-F4E2F409405C}" srcOrd="0" destOrd="0" parTransId="{AE8EF2A8-C7AD-4544-BBB2-55A4168565BF}" sibTransId="{2BB4C84D-C24D-430C-AADC-942D37F8C6DB}"/>
    <dgm:cxn modelId="{5901CCA1-E412-4ED4-A61E-411D2CB29F84}" type="presOf" srcId="{DDEEB63A-66BD-4914-975F-412F83E31029}" destId="{F7C112AF-1DDD-4A9F-ADFC-9C172A717A99}" srcOrd="0" destOrd="0" presId="urn:microsoft.com/office/officeart/2016/7/layout/BasicTimeline"/>
    <dgm:cxn modelId="{2C1EE6A3-3430-458A-97DF-656FD933B326}" srcId="{DDEEB63A-66BD-4914-975F-412F83E31029}" destId="{E5395D9A-5F26-450C-8D4A-58BC24925EC3}" srcOrd="3" destOrd="0" parTransId="{703D0AE2-009C-475C-9455-B330A464FE21}" sibTransId="{6F80C60D-62D9-4B50-B6A8-B606B4C9F5D1}"/>
    <dgm:cxn modelId="{353E38B6-3E44-4E8E-B6AC-FA31917775B8}" type="presOf" srcId="{6ED97276-2773-455F-B4A1-3C7C62CC02AF}" destId="{12BE3F05-E19E-4A64-9EAE-934D2E3C1D2F}" srcOrd="0" destOrd="0" presId="urn:microsoft.com/office/officeart/2016/7/layout/BasicTimeline"/>
    <dgm:cxn modelId="{73642CD4-352F-4326-8F3D-6B609BE36DAF}" srcId="{DDEEB63A-66BD-4914-975F-412F83E31029}" destId="{4A4D0F85-E723-44B9-80EE-A99B7FA4C0E9}" srcOrd="1" destOrd="0" parTransId="{80C3CE6C-FB8F-4C2C-AA7C-AAC3361AFE19}" sibTransId="{A0A308DD-350C-4E7C-91F5-4E1835E60B09}"/>
    <dgm:cxn modelId="{99D06FD8-402C-4F92-A515-4B95CEBAE7BA}" srcId="{4A4D0F85-E723-44B9-80EE-A99B7FA4C0E9}" destId="{22C22FC2-703E-4A5D-8319-C02F385592B9}" srcOrd="0" destOrd="0" parTransId="{953E6CC1-0078-4D8F-8824-DCAB97B22ADC}" sibTransId="{9D2C3178-412B-4062-81B8-327657CCC6D4}"/>
    <dgm:cxn modelId="{C5DE56DF-F4B5-4777-B37D-0839A35E29D4}" srcId="{DDEEB63A-66BD-4914-975F-412F83E31029}" destId="{744E5A63-71C9-44CF-9A80-E2B61ACBFF5B}" srcOrd="2" destOrd="0" parTransId="{E2BE4726-F6E2-40F7-A94D-2DD7B01A7ADE}" sibTransId="{C57368D9-6391-4FC5-8176-9630866D8C5B}"/>
    <dgm:cxn modelId="{805017FC-4852-4508-811B-AD607B5BAFB3}" type="presOf" srcId="{A25C53BE-B897-40B7-898F-F4E2F409405C}" destId="{5A387B0C-8BBC-434A-AE83-F9802E75B804}" srcOrd="0" destOrd="0" presId="urn:microsoft.com/office/officeart/2016/7/layout/BasicTimeline"/>
    <dgm:cxn modelId="{B3F0C1FD-5786-445E-9EC2-B7D2802BD8FA}" type="presOf" srcId="{E5395D9A-5F26-450C-8D4A-58BC24925EC3}" destId="{CF44133A-5514-42AC-911A-9CD99678FBA5}" srcOrd="0" destOrd="0" presId="urn:microsoft.com/office/officeart/2016/7/layout/BasicTimeline"/>
    <dgm:cxn modelId="{B3FFB5AA-F287-4D23-851D-7A5231466FED}" type="presParOf" srcId="{F7C112AF-1DDD-4A9F-ADFC-9C172A717A99}" destId="{345F7E7F-68C5-45BD-9100-F189ABA0C3F1}" srcOrd="0" destOrd="0" presId="urn:microsoft.com/office/officeart/2016/7/layout/BasicTimeline"/>
    <dgm:cxn modelId="{652C17C2-FB97-45F0-A45A-C697E3AD8BD2}" type="presParOf" srcId="{F7C112AF-1DDD-4A9F-ADFC-9C172A717A99}" destId="{8068145E-1F35-46B3-8C2D-C760F27A440A}" srcOrd="1" destOrd="0" presId="urn:microsoft.com/office/officeart/2016/7/layout/BasicTimeline"/>
    <dgm:cxn modelId="{1C065BA4-04A3-4979-BF17-6532142CC241}" type="presParOf" srcId="{8068145E-1F35-46B3-8C2D-C760F27A440A}" destId="{E522D4E9-CDFB-4C40-9FF2-8240840EAD40}" srcOrd="0" destOrd="0" presId="urn:microsoft.com/office/officeart/2016/7/layout/BasicTimeline"/>
    <dgm:cxn modelId="{2BFA8183-08A8-4930-B6D8-81C39AB08764}" type="presParOf" srcId="{E522D4E9-CDFB-4C40-9FF2-8240840EAD40}" destId="{12BE3F05-E19E-4A64-9EAE-934D2E3C1D2F}" srcOrd="0" destOrd="0" presId="urn:microsoft.com/office/officeart/2016/7/layout/BasicTimeline"/>
    <dgm:cxn modelId="{DB7D01A3-8856-41FA-981B-7E99A2F48FDB}" type="presParOf" srcId="{E522D4E9-CDFB-4C40-9FF2-8240840EAD40}" destId="{B62464A7-CCB4-42A2-BF0D-B2B16C8D262F}" srcOrd="1" destOrd="0" presId="urn:microsoft.com/office/officeart/2016/7/layout/BasicTimeline"/>
    <dgm:cxn modelId="{7DF8FBE7-3D4E-450A-B3F2-D0FBD4EFC3DC}" type="presParOf" srcId="{B62464A7-CCB4-42A2-BF0D-B2B16C8D262F}" destId="{E855A6EB-4B4B-4E10-97CE-C5EA28956B3C}" srcOrd="0" destOrd="0" presId="urn:microsoft.com/office/officeart/2016/7/layout/BasicTimeline"/>
    <dgm:cxn modelId="{325109D2-ED1B-4A51-8F99-7097CDE6F097}" type="presParOf" srcId="{B62464A7-CCB4-42A2-BF0D-B2B16C8D262F}" destId="{AAAC4067-B4F1-48F5-BE75-EA73157FB0BC}" srcOrd="1" destOrd="0" presId="urn:microsoft.com/office/officeart/2016/7/layout/BasicTimeline"/>
    <dgm:cxn modelId="{CA6D1EDF-D909-4A74-8D5C-4C2E539A2421}" type="presParOf" srcId="{E522D4E9-CDFB-4C40-9FF2-8240840EAD40}" destId="{271A0AFE-0DC2-4EC1-B486-89EC4E0024B1}" srcOrd="2" destOrd="0" presId="urn:microsoft.com/office/officeart/2016/7/layout/BasicTimeline"/>
    <dgm:cxn modelId="{41FD347B-0633-45E2-9FF3-DF0169AB6118}" type="presParOf" srcId="{E522D4E9-CDFB-4C40-9FF2-8240840EAD40}" destId="{1FBBBD72-A5D3-49BB-8F32-9DB516A71260}" srcOrd="3" destOrd="0" presId="urn:microsoft.com/office/officeart/2016/7/layout/BasicTimeline"/>
    <dgm:cxn modelId="{9987A078-1063-47AD-BBF5-3423EFB98B89}" type="presParOf" srcId="{E522D4E9-CDFB-4C40-9FF2-8240840EAD40}" destId="{72C15389-F4D3-4452-952D-6151C0FB8A29}" srcOrd="4" destOrd="0" presId="urn:microsoft.com/office/officeart/2016/7/layout/BasicTimeline"/>
    <dgm:cxn modelId="{ED19DC6F-A6B8-48C2-BADC-94FA414AC3C9}" type="presParOf" srcId="{8068145E-1F35-46B3-8C2D-C760F27A440A}" destId="{3366EB58-7E1C-4FDB-A053-CA1154BDA23B}" srcOrd="1" destOrd="0" presId="urn:microsoft.com/office/officeart/2016/7/layout/BasicTimeline"/>
    <dgm:cxn modelId="{59EAE6BF-C268-4606-B29D-8F771F2F5FB4}" type="presParOf" srcId="{8068145E-1F35-46B3-8C2D-C760F27A440A}" destId="{9A599826-370A-4602-AC86-D63D2B286937}" srcOrd="2" destOrd="0" presId="urn:microsoft.com/office/officeart/2016/7/layout/BasicTimeline"/>
    <dgm:cxn modelId="{60F3461A-C013-4EF1-B3F6-26E241587B9C}" type="presParOf" srcId="{9A599826-370A-4602-AC86-D63D2B286937}" destId="{B5B5F7E9-C8C2-4497-ACB7-2906180479B7}" srcOrd="0" destOrd="0" presId="urn:microsoft.com/office/officeart/2016/7/layout/BasicTimeline"/>
    <dgm:cxn modelId="{2A7BA00C-3B52-44BE-9692-6A75BC7C8D72}" type="presParOf" srcId="{9A599826-370A-4602-AC86-D63D2B286937}" destId="{44CA15E6-9C15-4219-9393-FCC27593DC8F}" srcOrd="1" destOrd="0" presId="urn:microsoft.com/office/officeart/2016/7/layout/BasicTimeline"/>
    <dgm:cxn modelId="{0D2442CF-815C-4E3D-B49B-12B8928499EC}" type="presParOf" srcId="{44CA15E6-9C15-4219-9393-FCC27593DC8F}" destId="{8F177ED1-E938-46FB-8B3F-D4E3675505CD}" srcOrd="0" destOrd="0" presId="urn:microsoft.com/office/officeart/2016/7/layout/BasicTimeline"/>
    <dgm:cxn modelId="{A8DF2D09-B53A-44A4-9157-46747B73A2B8}" type="presParOf" srcId="{44CA15E6-9C15-4219-9393-FCC27593DC8F}" destId="{49436DE4-044A-488F-9200-D754B79067FD}" srcOrd="1" destOrd="0" presId="urn:microsoft.com/office/officeart/2016/7/layout/BasicTimeline"/>
    <dgm:cxn modelId="{1C3C3B5D-2D81-4383-A1FE-00EAA45B1F20}" type="presParOf" srcId="{9A599826-370A-4602-AC86-D63D2B286937}" destId="{608C8139-4B2F-4200-9C1A-FB666E24FF70}" srcOrd="2" destOrd="0" presId="urn:microsoft.com/office/officeart/2016/7/layout/BasicTimeline"/>
    <dgm:cxn modelId="{CF46C4A5-F26B-40DD-A779-139BA990F86C}" type="presParOf" srcId="{9A599826-370A-4602-AC86-D63D2B286937}" destId="{2453A046-E710-4F52-9B88-7740B7C50AA2}" srcOrd="3" destOrd="0" presId="urn:microsoft.com/office/officeart/2016/7/layout/BasicTimeline"/>
    <dgm:cxn modelId="{0B634170-0537-4BD1-ACED-A38C0AE1B206}" type="presParOf" srcId="{9A599826-370A-4602-AC86-D63D2B286937}" destId="{701D53F6-F66C-4601-831A-4304307AC2DF}" srcOrd="4" destOrd="0" presId="urn:microsoft.com/office/officeart/2016/7/layout/BasicTimeline"/>
    <dgm:cxn modelId="{8DAB190B-CCF0-4905-88AA-2CFBF7CC018F}" type="presParOf" srcId="{8068145E-1F35-46B3-8C2D-C760F27A440A}" destId="{CCE3413D-1F3B-4E3D-9BF1-6356CD9CDC88}" srcOrd="3" destOrd="0" presId="urn:microsoft.com/office/officeart/2016/7/layout/BasicTimeline"/>
    <dgm:cxn modelId="{A450F7F5-581B-4E7C-8095-D910B57106FA}" type="presParOf" srcId="{8068145E-1F35-46B3-8C2D-C760F27A440A}" destId="{3E0AA98B-1711-44BC-964C-56FAC3F8491F}" srcOrd="4" destOrd="0" presId="urn:microsoft.com/office/officeart/2016/7/layout/BasicTimeline"/>
    <dgm:cxn modelId="{78A2E181-E675-4297-9AAC-4F5A7F159D48}" type="presParOf" srcId="{3E0AA98B-1711-44BC-964C-56FAC3F8491F}" destId="{ABE31F30-F93A-458E-BA69-75C2FD1C6FCA}" srcOrd="0" destOrd="0" presId="urn:microsoft.com/office/officeart/2016/7/layout/BasicTimeline"/>
    <dgm:cxn modelId="{1ED339C1-B67C-4CDD-AFF4-60D006558931}" type="presParOf" srcId="{3E0AA98B-1711-44BC-964C-56FAC3F8491F}" destId="{6E17F0F0-5F8F-4664-890E-1D19179905A9}" srcOrd="1" destOrd="0" presId="urn:microsoft.com/office/officeart/2016/7/layout/BasicTimeline"/>
    <dgm:cxn modelId="{148B5F9D-96F3-440B-9052-850123060505}" type="presParOf" srcId="{6E17F0F0-5F8F-4664-890E-1D19179905A9}" destId="{5A387B0C-8BBC-434A-AE83-F9802E75B804}" srcOrd="0" destOrd="0" presId="urn:microsoft.com/office/officeart/2016/7/layout/BasicTimeline"/>
    <dgm:cxn modelId="{4A9B3930-C6A0-4D50-9F11-88A111FFD5DA}" type="presParOf" srcId="{6E17F0F0-5F8F-4664-890E-1D19179905A9}" destId="{FEFB8AE1-6890-4613-B165-049B53A5B08A}" srcOrd="1" destOrd="0" presId="urn:microsoft.com/office/officeart/2016/7/layout/BasicTimeline"/>
    <dgm:cxn modelId="{C3961DF7-F544-4F8E-A92E-C9C69CE1B92A}" type="presParOf" srcId="{3E0AA98B-1711-44BC-964C-56FAC3F8491F}" destId="{79A4EFB6-7BE0-42C7-AE1E-5DA54FA2661B}" srcOrd="2" destOrd="0" presId="urn:microsoft.com/office/officeart/2016/7/layout/BasicTimeline"/>
    <dgm:cxn modelId="{8227DBB2-6281-41F8-BFE2-4B567AA1FF1B}" type="presParOf" srcId="{3E0AA98B-1711-44BC-964C-56FAC3F8491F}" destId="{9175424C-8030-4E49-9198-58E417691CA4}" srcOrd="3" destOrd="0" presId="urn:microsoft.com/office/officeart/2016/7/layout/BasicTimeline"/>
    <dgm:cxn modelId="{A555944F-20FF-454B-9ECB-C7A0FE28AFF6}" type="presParOf" srcId="{3E0AA98B-1711-44BC-964C-56FAC3F8491F}" destId="{7E8B6284-C704-46A5-98FF-D4FC6A1457EA}" srcOrd="4" destOrd="0" presId="urn:microsoft.com/office/officeart/2016/7/layout/BasicTimeline"/>
    <dgm:cxn modelId="{27022984-2F9E-483E-B1BA-9DB922B0C463}" type="presParOf" srcId="{8068145E-1F35-46B3-8C2D-C760F27A440A}" destId="{3DD26F01-8ABC-4422-BD18-E1604D2A30DA}" srcOrd="5" destOrd="0" presId="urn:microsoft.com/office/officeart/2016/7/layout/BasicTimeline"/>
    <dgm:cxn modelId="{4C36D71B-E07B-4735-A6A7-8E8D0200B6F1}" type="presParOf" srcId="{8068145E-1F35-46B3-8C2D-C760F27A440A}" destId="{B2FC8F78-FE02-46BF-9EA8-CDD7A6B129E0}" srcOrd="6" destOrd="0" presId="urn:microsoft.com/office/officeart/2016/7/layout/BasicTimeline"/>
    <dgm:cxn modelId="{263F101B-6C4E-4CD2-BB95-FD2A907E129F}" type="presParOf" srcId="{B2FC8F78-FE02-46BF-9EA8-CDD7A6B129E0}" destId="{CF44133A-5514-42AC-911A-9CD99678FBA5}" srcOrd="0" destOrd="0" presId="urn:microsoft.com/office/officeart/2016/7/layout/BasicTimeline"/>
    <dgm:cxn modelId="{C78D7C5D-D0E5-4ED0-B2E4-BF29878298A9}" type="presParOf" srcId="{B2FC8F78-FE02-46BF-9EA8-CDD7A6B129E0}" destId="{B20B79F9-409C-45D2-8E08-4DC1C36233C0}" srcOrd="1" destOrd="0" presId="urn:microsoft.com/office/officeart/2016/7/layout/BasicTimeline"/>
    <dgm:cxn modelId="{31833F35-5AEA-4C3D-8DE1-FFDFAF5ED635}" type="presParOf" srcId="{B20B79F9-409C-45D2-8E08-4DC1C36233C0}" destId="{CE8F726F-BAD5-49A8-839D-A81312793182}" srcOrd="0" destOrd="0" presId="urn:microsoft.com/office/officeart/2016/7/layout/BasicTimeline"/>
    <dgm:cxn modelId="{9329ECF6-21C3-4ECA-B9CE-264E6A944EAB}" type="presParOf" srcId="{B20B79F9-409C-45D2-8E08-4DC1C36233C0}" destId="{E579B1F5-7B5E-48E5-865B-0813D63876CD}" srcOrd="1" destOrd="0" presId="urn:microsoft.com/office/officeart/2016/7/layout/BasicTimeline"/>
    <dgm:cxn modelId="{2DAEE11E-69E2-4080-B81C-9ED4692B5474}" type="presParOf" srcId="{B2FC8F78-FE02-46BF-9EA8-CDD7A6B129E0}" destId="{B882420F-68A8-4C78-906B-4297D1A13D36}" srcOrd="2" destOrd="0" presId="urn:microsoft.com/office/officeart/2016/7/layout/BasicTimeline"/>
    <dgm:cxn modelId="{4266F5FD-3151-4374-BA02-70EDD0AC6FB2}" type="presParOf" srcId="{B2FC8F78-FE02-46BF-9EA8-CDD7A6B129E0}" destId="{6D4AA965-3A8C-4E25-BC70-3D06648EA59F}" srcOrd="3" destOrd="0" presId="urn:microsoft.com/office/officeart/2016/7/layout/BasicTimeline"/>
    <dgm:cxn modelId="{2A95CFED-89A8-45A7-BFD1-2E16A6D954B9}" type="presParOf" srcId="{B2FC8F78-FE02-46BF-9EA8-CDD7A6B129E0}" destId="{96C20DE0-FD0A-4332-81C7-EC392C54C8AC}" srcOrd="4" destOrd="0" presId="urn:microsoft.com/office/officeart/2016/7/layout/BasicTimeline"/>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DEEB63A-66BD-4914-975F-412F83E31029}" type="doc">
      <dgm:prSet loTypeId="urn:microsoft.com/office/officeart/2016/7/layout/BasicTimeline" loCatId="process" qsTypeId="urn:microsoft.com/office/officeart/2005/8/quickstyle/simple1" qsCatId="simple" csTypeId="urn:microsoft.com/office/officeart/2005/8/colors/accent1_2" csCatId="accent1" phldr="1"/>
      <dgm:spPr/>
      <dgm:t>
        <a:bodyPr/>
        <a:lstStyle/>
        <a:p>
          <a:endParaRPr lang="en-US"/>
        </a:p>
      </dgm:t>
    </dgm:pt>
    <dgm:pt modelId="{6ED97276-2773-455F-B4A1-3C7C62CC02AF}">
      <dgm:prSet/>
      <dgm:spPr/>
      <dgm:t>
        <a:bodyPr/>
        <a:lstStyle/>
        <a:p>
          <a:pPr>
            <a:defRPr b="1"/>
          </a:pPr>
          <a:r>
            <a:rPr lang="en-US"/>
            <a:t>Summer 2001</a:t>
          </a:r>
        </a:p>
      </dgm:t>
    </dgm:pt>
    <dgm:pt modelId="{B71CD871-F0F0-4B65-8FE2-F9F9DBDE79FB}" type="parTrans" cxnId="{B3A8CF83-A817-42B0-B5C2-D7C21E8DA9E8}">
      <dgm:prSet/>
      <dgm:spPr/>
      <dgm:t>
        <a:bodyPr/>
        <a:lstStyle/>
        <a:p>
          <a:endParaRPr lang="en-US"/>
        </a:p>
      </dgm:t>
    </dgm:pt>
    <dgm:pt modelId="{280CE0EC-99E2-4EAF-A25E-482867997836}" type="sibTrans" cxnId="{B3A8CF83-A817-42B0-B5C2-D7C21E8DA9E8}">
      <dgm:prSet/>
      <dgm:spPr/>
      <dgm:t>
        <a:bodyPr/>
        <a:lstStyle/>
        <a:p>
          <a:endParaRPr lang="en-US"/>
        </a:p>
      </dgm:t>
    </dgm:pt>
    <dgm:pt modelId="{338E0FC2-7DB7-495F-B5AC-B8BAC8DFDBF4}">
      <dgm:prSet/>
      <dgm:spPr>
        <a:solidFill>
          <a:srgbClr val="00FF00">
            <a:alpha val="90000"/>
          </a:srgbClr>
        </a:solidFill>
      </dgm:spPr>
      <dgm:t>
        <a:bodyPr/>
        <a:lstStyle/>
        <a:p>
          <a:pPr algn="ctr"/>
          <a:r>
            <a:rPr lang="en-US" b="1"/>
            <a:t>Deployed into SCV</a:t>
          </a:r>
        </a:p>
      </dgm:t>
    </dgm:pt>
    <dgm:pt modelId="{216A95CA-6C86-4919-AB07-2464045FD610}" type="parTrans" cxnId="{70B89555-6D15-4406-9E8C-F29548831072}">
      <dgm:prSet/>
      <dgm:spPr/>
      <dgm:t>
        <a:bodyPr/>
        <a:lstStyle/>
        <a:p>
          <a:endParaRPr lang="en-US"/>
        </a:p>
      </dgm:t>
    </dgm:pt>
    <dgm:pt modelId="{674ADB25-E639-4632-9D1D-D584A441E900}" type="sibTrans" cxnId="{70B89555-6D15-4406-9E8C-F29548831072}">
      <dgm:prSet/>
      <dgm:spPr/>
      <dgm:t>
        <a:bodyPr/>
        <a:lstStyle/>
        <a:p>
          <a:endParaRPr lang="en-US"/>
        </a:p>
      </dgm:t>
    </dgm:pt>
    <dgm:pt modelId="{4A4D0F85-E723-44B9-80EE-A99B7FA4C0E9}">
      <dgm:prSet/>
      <dgm:spPr/>
      <dgm:t>
        <a:bodyPr/>
        <a:lstStyle/>
        <a:p>
          <a:pPr>
            <a:defRPr b="1"/>
          </a:pPr>
          <a:r>
            <a:rPr lang="en-US"/>
            <a:t>December 2001</a:t>
          </a:r>
        </a:p>
      </dgm:t>
    </dgm:pt>
    <dgm:pt modelId="{80C3CE6C-FB8F-4C2C-AA7C-AAC3361AFE19}" type="parTrans" cxnId="{73642CD4-352F-4326-8F3D-6B609BE36DAF}">
      <dgm:prSet/>
      <dgm:spPr/>
      <dgm:t>
        <a:bodyPr/>
        <a:lstStyle/>
        <a:p>
          <a:endParaRPr lang="en-US"/>
        </a:p>
      </dgm:t>
    </dgm:pt>
    <dgm:pt modelId="{A0A308DD-350C-4E7C-91F5-4E1835E60B09}" type="sibTrans" cxnId="{73642CD4-352F-4326-8F3D-6B609BE36DAF}">
      <dgm:prSet/>
      <dgm:spPr/>
      <dgm:t>
        <a:bodyPr/>
        <a:lstStyle/>
        <a:p>
          <a:endParaRPr lang="en-US"/>
        </a:p>
      </dgm:t>
    </dgm:pt>
    <dgm:pt modelId="{22C22FC2-703E-4A5D-8319-C02F385592B9}">
      <dgm:prSet/>
      <dgm:spPr/>
      <dgm:t>
        <a:bodyPr/>
        <a:lstStyle/>
        <a:p>
          <a:pPr algn="ctr"/>
          <a:r>
            <a:rPr lang="en-US"/>
            <a:t>Left the SCV</a:t>
          </a:r>
        </a:p>
      </dgm:t>
    </dgm:pt>
    <dgm:pt modelId="{953E6CC1-0078-4D8F-8824-DCAB97B22ADC}" type="parTrans" cxnId="{99D06FD8-402C-4F92-A515-4B95CEBAE7BA}">
      <dgm:prSet/>
      <dgm:spPr/>
      <dgm:t>
        <a:bodyPr/>
        <a:lstStyle/>
        <a:p>
          <a:endParaRPr lang="en-US"/>
        </a:p>
      </dgm:t>
    </dgm:pt>
    <dgm:pt modelId="{9D2C3178-412B-4062-81B8-327657CCC6D4}" type="sibTrans" cxnId="{99D06FD8-402C-4F92-A515-4B95CEBAE7BA}">
      <dgm:prSet/>
      <dgm:spPr/>
      <dgm:t>
        <a:bodyPr/>
        <a:lstStyle/>
        <a:p>
          <a:endParaRPr lang="en-US"/>
        </a:p>
      </dgm:t>
    </dgm:pt>
    <dgm:pt modelId="{744E5A63-71C9-44CF-9A80-E2B61ACBFF5B}">
      <dgm:prSet/>
      <dgm:spPr/>
      <dgm:t>
        <a:bodyPr/>
        <a:lstStyle/>
        <a:p>
          <a:pPr>
            <a:defRPr b="1"/>
          </a:pPr>
          <a:r>
            <a:rPr lang="en-US"/>
            <a:t>Jul-2002</a:t>
          </a:r>
        </a:p>
      </dgm:t>
    </dgm:pt>
    <dgm:pt modelId="{E2BE4726-F6E2-40F7-A94D-2DD7B01A7ADE}" type="parTrans" cxnId="{C5DE56DF-F4B5-4777-B37D-0839A35E29D4}">
      <dgm:prSet/>
      <dgm:spPr/>
      <dgm:t>
        <a:bodyPr/>
        <a:lstStyle/>
        <a:p>
          <a:endParaRPr lang="en-US"/>
        </a:p>
      </dgm:t>
    </dgm:pt>
    <dgm:pt modelId="{C57368D9-6391-4FC5-8176-9630866D8C5B}" type="sibTrans" cxnId="{C5DE56DF-F4B5-4777-B37D-0839A35E29D4}">
      <dgm:prSet/>
      <dgm:spPr/>
      <dgm:t>
        <a:bodyPr/>
        <a:lstStyle/>
        <a:p>
          <a:endParaRPr lang="en-US"/>
        </a:p>
      </dgm:t>
    </dgm:pt>
    <dgm:pt modelId="{A25C53BE-B897-40B7-898F-F4E2F409405C}">
      <dgm:prSet/>
      <dgm:spPr>
        <a:solidFill>
          <a:srgbClr val="FF9933">
            <a:alpha val="90000"/>
          </a:srgbClr>
        </a:solidFill>
      </dgm:spPr>
      <dgm:t>
        <a:bodyPr/>
        <a:lstStyle/>
        <a:p>
          <a:pPr algn="ctr"/>
          <a:r>
            <a:rPr lang="en-US" b="1"/>
            <a:t>Convection</a:t>
          </a:r>
        </a:p>
      </dgm:t>
    </dgm:pt>
    <dgm:pt modelId="{AE8EF2A8-C7AD-4544-BBB2-55A4168565BF}" type="parTrans" cxnId="{2A713B8D-2CAD-4009-92D0-BB1EBAE5C2F2}">
      <dgm:prSet/>
      <dgm:spPr/>
      <dgm:t>
        <a:bodyPr/>
        <a:lstStyle/>
        <a:p>
          <a:endParaRPr lang="en-US"/>
        </a:p>
      </dgm:t>
    </dgm:pt>
    <dgm:pt modelId="{2BB4C84D-C24D-430C-AADC-942D37F8C6DB}" type="sibTrans" cxnId="{2A713B8D-2CAD-4009-92D0-BB1EBAE5C2F2}">
      <dgm:prSet/>
      <dgm:spPr/>
      <dgm:t>
        <a:bodyPr/>
        <a:lstStyle/>
        <a:p>
          <a:endParaRPr lang="en-US"/>
        </a:p>
      </dgm:t>
    </dgm:pt>
    <dgm:pt modelId="{E5395D9A-5F26-450C-8D4A-58BC24925EC3}">
      <dgm:prSet custT="1"/>
      <dgm:spPr/>
      <dgm:t>
        <a:bodyPr/>
        <a:lstStyle/>
        <a:p>
          <a:pPr>
            <a:defRPr b="1"/>
          </a:pPr>
          <a:r>
            <a:rPr lang="en-US" sz="1400" b="1"/>
            <a:t>Jul-2002</a:t>
          </a:r>
        </a:p>
        <a:p>
          <a:pPr>
            <a:defRPr b="1"/>
          </a:pPr>
          <a:r>
            <a:rPr lang="en-US" sz="1400" b="1"/>
            <a:t>Apr-2003</a:t>
          </a:r>
        </a:p>
      </dgm:t>
    </dgm:pt>
    <dgm:pt modelId="{6F80C60D-62D9-4B50-B6A8-B606B4C9F5D1}" type="sibTrans" cxnId="{2C1EE6A3-3430-458A-97DF-656FD933B326}">
      <dgm:prSet/>
      <dgm:spPr/>
      <dgm:t>
        <a:bodyPr/>
        <a:lstStyle/>
        <a:p>
          <a:endParaRPr lang="en-US"/>
        </a:p>
      </dgm:t>
    </dgm:pt>
    <dgm:pt modelId="{703D0AE2-009C-475C-9455-B330A464FE21}" type="parTrans" cxnId="{2C1EE6A3-3430-458A-97DF-656FD933B326}">
      <dgm:prSet/>
      <dgm:spPr/>
      <dgm:t>
        <a:bodyPr/>
        <a:lstStyle/>
        <a:p>
          <a:endParaRPr lang="en-US"/>
        </a:p>
      </dgm:t>
    </dgm:pt>
    <dgm:pt modelId="{24F4DD99-5FE2-4C25-B30D-F51C426FEF66}">
      <dgm:prSet/>
      <dgm:spPr>
        <a:solidFill>
          <a:srgbClr val="B311BF">
            <a:alpha val="90000"/>
          </a:srgbClr>
        </a:solidFill>
      </dgm:spPr>
      <dgm:t>
        <a:bodyPr/>
        <a:lstStyle/>
        <a:p>
          <a:pPr algn="ctr"/>
          <a:r>
            <a:rPr lang="en-US" b="1">
              <a:solidFill>
                <a:schemeClr val="bg1"/>
              </a:solidFill>
            </a:rPr>
            <a:t>Ambient Greenland Sea water</a:t>
          </a:r>
        </a:p>
      </dgm:t>
    </dgm:pt>
    <dgm:pt modelId="{259AD6A2-AE91-4FA8-A1AE-CAC79CB68D7A}" type="sibTrans" cxnId="{90BF5263-7706-4B62-8A21-BD91D70F6C74}">
      <dgm:prSet/>
      <dgm:spPr/>
      <dgm:t>
        <a:bodyPr/>
        <a:lstStyle/>
        <a:p>
          <a:endParaRPr lang="en-US"/>
        </a:p>
      </dgm:t>
    </dgm:pt>
    <dgm:pt modelId="{C8C99DBC-0328-4D0D-9B82-2C4096C0F6E4}" type="parTrans" cxnId="{90BF5263-7706-4B62-8A21-BD91D70F6C74}">
      <dgm:prSet/>
      <dgm:spPr/>
      <dgm:t>
        <a:bodyPr/>
        <a:lstStyle/>
        <a:p>
          <a:endParaRPr lang="en-US"/>
        </a:p>
      </dgm:t>
    </dgm:pt>
    <dgm:pt modelId="{F7C112AF-1DDD-4A9F-ADFC-9C172A717A99}" type="pres">
      <dgm:prSet presAssocID="{DDEEB63A-66BD-4914-975F-412F83E31029}" presName="root" presStyleCnt="0">
        <dgm:presLayoutVars>
          <dgm:chMax/>
          <dgm:chPref/>
          <dgm:animLvl val="lvl"/>
        </dgm:presLayoutVars>
      </dgm:prSet>
      <dgm:spPr/>
    </dgm:pt>
    <dgm:pt modelId="{345F7E7F-68C5-45BD-9100-F189ABA0C3F1}" type="pres">
      <dgm:prSet presAssocID="{DDEEB63A-66BD-4914-975F-412F83E31029}" presName="divider" presStyleLbl="fgAccFollowNode1" presStyleIdx="0" presStyleCnt="1" custFlipVert="1" custSzY="45720" custScaleX="50164" custLinFactX="6161" custLinFactY="-1611813" custLinFactNeighborX="100000" custLinFactNeighborY="-1700000"/>
      <dgm:spPr>
        <a:solidFill>
          <a:schemeClr val="accent1">
            <a:alpha val="90000"/>
            <a:tint val="40000"/>
            <a:hueOff val="0"/>
            <a:satOff val="0"/>
            <a:lumOff val="0"/>
            <a:alphaOff val="0"/>
          </a:schemeClr>
        </a:solidFill>
        <a:ln w="12700" cap="flat" cmpd="sng" algn="ctr">
          <a:solidFill>
            <a:schemeClr val="bg1">
              <a:alpha val="90000"/>
            </a:schemeClr>
          </a:solidFill>
          <a:prstDash val="solid"/>
          <a:miter lim="800000"/>
          <a:tailEnd type="triangle" w="lg" len="lg"/>
        </a:ln>
        <a:effectLst/>
      </dgm:spPr>
    </dgm:pt>
    <dgm:pt modelId="{8068145E-1F35-46B3-8C2D-C760F27A440A}" type="pres">
      <dgm:prSet presAssocID="{DDEEB63A-66BD-4914-975F-412F83E31029}" presName="nodes" presStyleCnt="0">
        <dgm:presLayoutVars>
          <dgm:chMax/>
          <dgm:chPref/>
          <dgm:animLvl val="lvl"/>
        </dgm:presLayoutVars>
      </dgm:prSet>
      <dgm:spPr/>
    </dgm:pt>
    <dgm:pt modelId="{E522D4E9-CDFB-4C40-9FF2-8240840EAD40}" type="pres">
      <dgm:prSet presAssocID="{6ED97276-2773-455F-B4A1-3C7C62CC02AF}" presName="composite" presStyleCnt="0"/>
      <dgm:spPr/>
    </dgm:pt>
    <dgm:pt modelId="{12BE3F05-E19E-4A64-9EAE-934D2E3C1D2F}" type="pres">
      <dgm:prSet presAssocID="{6ED97276-2773-455F-B4A1-3C7C62CC02AF}" presName="L1TextContainer" presStyleLbl="revTx" presStyleIdx="0" presStyleCnt="4">
        <dgm:presLayoutVars>
          <dgm:chMax val="1"/>
          <dgm:chPref val="1"/>
          <dgm:bulletEnabled val="1"/>
        </dgm:presLayoutVars>
      </dgm:prSet>
      <dgm:spPr/>
    </dgm:pt>
    <dgm:pt modelId="{B62464A7-CCB4-42A2-BF0D-B2B16C8D262F}" type="pres">
      <dgm:prSet presAssocID="{6ED97276-2773-455F-B4A1-3C7C62CC02AF}" presName="L2TextContainerWrapper" presStyleCnt="0">
        <dgm:presLayoutVars>
          <dgm:chMax val="0"/>
          <dgm:chPref val="0"/>
          <dgm:bulletEnabled val="1"/>
        </dgm:presLayoutVars>
      </dgm:prSet>
      <dgm:spPr/>
    </dgm:pt>
    <dgm:pt modelId="{E855A6EB-4B4B-4E10-97CE-C5EA28956B3C}" type="pres">
      <dgm:prSet presAssocID="{6ED97276-2773-455F-B4A1-3C7C62CC02AF}" presName="L2TextContainer" presStyleLbl="bgAcc1" presStyleIdx="0" presStyleCnt="4"/>
      <dgm:spPr/>
    </dgm:pt>
    <dgm:pt modelId="{AAAC4067-B4F1-48F5-BE75-EA73157FB0BC}" type="pres">
      <dgm:prSet presAssocID="{6ED97276-2773-455F-B4A1-3C7C62CC02AF}" presName="FlexibleEmptyPlaceHolder" presStyleCnt="0"/>
      <dgm:spPr/>
    </dgm:pt>
    <dgm:pt modelId="{271A0AFE-0DC2-4EC1-B486-89EC4E0024B1}" type="pres">
      <dgm:prSet presAssocID="{6ED97276-2773-455F-B4A1-3C7C62CC02AF}" presName="ConnectLine" presStyleLbl="sibTrans1D1" presStyleIdx="0" presStyleCnt="4"/>
      <dgm:spPr>
        <a:noFill/>
        <a:ln w="6350" cap="flat" cmpd="sng" algn="ctr">
          <a:solidFill>
            <a:schemeClr val="accent1">
              <a:hueOff val="0"/>
              <a:satOff val="0"/>
              <a:lumOff val="0"/>
              <a:alphaOff val="0"/>
            </a:schemeClr>
          </a:solidFill>
          <a:prstDash val="dash"/>
          <a:miter lim="800000"/>
        </a:ln>
        <a:effectLst/>
      </dgm:spPr>
    </dgm:pt>
    <dgm:pt modelId="{1FBBBD72-A5D3-49BB-8F32-9DB516A71260}" type="pres">
      <dgm:prSet presAssocID="{6ED97276-2773-455F-B4A1-3C7C62CC02AF}" presName="ConnectorPoint" presStyleLbl="alignNode1" presStyleIdx="0" presStyleCnt="4"/>
      <dgm:spPr/>
    </dgm:pt>
    <dgm:pt modelId="{72C15389-F4D3-4452-952D-6151C0FB8A29}" type="pres">
      <dgm:prSet presAssocID="{6ED97276-2773-455F-B4A1-3C7C62CC02AF}" presName="EmptyPlaceHolder" presStyleCnt="0"/>
      <dgm:spPr/>
    </dgm:pt>
    <dgm:pt modelId="{3366EB58-7E1C-4FDB-A053-CA1154BDA23B}" type="pres">
      <dgm:prSet presAssocID="{280CE0EC-99E2-4EAF-A25E-482867997836}" presName="spaceBetweenRectangles" presStyleCnt="0"/>
      <dgm:spPr/>
    </dgm:pt>
    <dgm:pt modelId="{9A599826-370A-4602-AC86-D63D2B286937}" type="pres">
      <dgm:prSet presAssocID="{4A4D0F85-E723-44B9-80EE-A99B7FA4C0E9}" presName="composite" presStyleCnt="0"/>
      <dgm:spPr/>
    </dgm:pt>
    <dgm:pt modelId="{B5B5F7E9-C8C2-4497-ACB7-2906180479B7}" type="pres">
      <dgm:prSet presAssocID="{4A4D0F85-E723-44B9-80EE-A99B7FA4C0E9}" presName="L1TextContainer" presStyleLbl="revTx" presStyleIdx="1" presStyleCnt="4">
        <dgm:presLayoutVars>
          <dgm:chMax val="1"/>
          <dgm:chPref val="1"/>
          <dgm:bulletEnabled val="1"/>
        </dgm:presLayoutVars>
      </dgm:prSet>
      <dgm:spPr/>
    </dgm:pt>
    <dgm:pt modelId="{44CA15E6-9C15-4219-9393-FCC27593DC8F}" type="pres">
      <dgm:prSet presAssocID="{4A4D0F85-E723-44B9-80EE-A99B7FA4C0E9}" presName="L2TextContainerWrapper" presStyleCnt="0">
        <dgm:presLayoutVars>
          <dgm:chMax val="0"/>
          <dgm:chPref val="0"/>
          <dgm:bulletEnabled val="1"/>
        </dgm:presLayoutVars>
      </dgm:prSet>
      <dgm:spPr/>
    </dgm:pt>
    <dgm:pt modelId="{8F177ED1-E938-46FB-8B3F-D4E3675505CD}" type="pres">
      <dgm:prSet presAssocID="{4A4D0F85-E723-44B9-80EE-A99B7FA4C0E9}" presName="L2TextContainer" presStyleLbl="bgAcc1" presStyleIdx="1" presStyleCnt="4" custScaleX="65896" custLinFactNeighborX="26899" custLinFactNeighborY="-1427"/>
      <dgm:spPr/>
    </dgm:pt>
    <dgm:pt modelId="{49436DE4-044A-488F-9200-D754B79067FD}" type="pres">
      <dgm:prSet presAssocID="{4A4D0F85-E723-44B9-80EE-A99B7FA4C0E9}" presName="FlexibleEmptyPlaceHolder" presStyleCnt="0"/>
      <dgm:spPr/>
    </dgm:pt>
    <dgm:pt modelId="{608C8139-4B2F-4200-9C1A-FB666E24FF70}" type="pres">
      <dgm:prSet presAssocID="{4A4D0F85-E723-44B9-80EE-A99B7FA4C0E9}" presName="ConnectLine" presStyleLbl="sibTrans1D1" presStyleIdx="1" presStyleCnt="4"/>
      <dgm:spPr>
        <a:noFill/>
        <a:ln w="6350" cap="flat" cmpd="sng" algn="ctr">
          <a:solidFill>
            <a:schemeClr val="accent1">
              <a:hueOff val="0"/>
              <a:satOff val="0"/>
              <a:lumOff val="0"/>
              <a:alphaOff val="0"/>
            </a:schemeClr>
          </a:solidFill>
          <a:prstDash val="dash"/>
          <a:miter lim="800000"/>
        </a:ln>
        <a:effectLst/>
      </dgm:spPr>
    </dgm:pt>
    <dgm:pt modelId="{2453A046-E710-4F52-9B88-7740B7C50AA2}" type="pres">
      <dgm:prSet presAssocID="{4A4D0F85-E723-44B9-80EE-A99B7FA4C0E9}" presName="ConnectorPoint" presStyleLbl="alignNode1" presStyleIdx="1" presStyleCnt="4"/>
      <dgm:spPr/>
    </dgm:pt>
    <dgm:pt modelId="{701D53F6-F66C-4601-831A-4304307AC2DF}" type="pres">
      <dgm:prSet presAssocID="{4A4D0F85-E723-44B9-80EE-A99B7FA4C0E9}" presName="EmptyPlaceHolder" presStyleCnt="0"/>
      <dgm:spPr/>
    </dgm:pt>
    <dgm:pt modelId="{CCE3413D-1F3B-4E3D-9BF1-6356CD9CDC88}" type="pres">
      <dgm:prSet presAssocID="{A0A308DD-350C-4E7C-91F5-4E1835E60B09}" presName="spaceBetweenRectangles" presStyleCnt="0"/>
      <dgm:spPr/>
    </dgm:pt>
    <dgm:pt modelId="{3E0AA98B-1711-44BC-964C-56FAC3F8491F}" type="pres">
      <dgm:prSet presAssocID="{744E5A63-71C9-44CF-9A80-E2B61ACBFF5B}" presName="composite" presStyleCnt="0"/>
      <dgm:spPr/>
    </dgm:pt>
    <dgm:pt modelId="{ABE31F30-F93A-458E-BA69-75C2FD1C6FCA}" type="pres">
      <dgm:prSet presAssocID="{744E5A63-71C9-44CF-9A80-E2B61ACBFF5B}" presName="L1TextContainer" presStyleLbl="revTx" presStyleIdx="2" presStyleCnt="4">
        <dgm:presLayoutVars>
          <dgm:chMax val="1"/>
          <dgm:chPref val="1"/>
          <dgm:bulletEnabled val="1"/>
        </dgm:presLayoutVars>
      </dgm:prSet>
      <dgm:spPr/>
    </dgm:pt>
    <dgm:pt modelId="{6E17F0F0-5F8F-4664-890E-1D19179905A9}" type="pres">
      <dgm:prSet presAssocID="{744E5A63-71C9-44CF-9A80-E2B61ACBFF5B}" presName="L2TextContainerWrapper" presStyleCnt="0">
        <dgm:presLayoutVars>
          <dgm:chMax val="0"/>
          <dgm:chPref val="0"/>
          <dgm:bulletEnabled val="1"/>
        </dgm:presLayoutVars>
      </dgm:prSet>
      <dgm:spPr/>
    </dgm:pt>
    <dgm:pt modelId="{5A387B0C-8BBC-434A-AE83-F9802E75B804}" type="pres">
      <dgm:prSet presAssocID="{744E5A63-71C9-44CF-9A80-E2B61ACBFF5B}" presName="L2TextContainer" presStyleLbl="bgAcc1" presStyleIdx="2" presStyleCnt="4" custScaleX="69450" custLinFactNeighborX="22998"/>
      <dgm:spPr/>
    </dgm:pt>
    <dgm:pt modelId="{FEFB8AE1-6890-4613-B165-049B53A5B08A}" type="pres">
      <dgm:prSet presAssocID="{744E5A63-71C9-44CF-9A80-E2B61ACBFF5B}" presName="FlexibleEmptyPlaceHolder" presStyleCnt="0"/>
      <dgm:spPr/>
    </dgm:pt>
    <dgm:pt modelId="{79A4EFB6-7BE0-42C7-AE1E-5DA54FA2661B}" type="pres">
      <dgm:prSet presAssocID="{744E5A63-71C9-44CF-9A80-E2B61ACBFF5B}" presName="ConnectLine" presStyleLbl="sibTrans1D1" presStyleIdx="2" presStyleCnt="4"/>
      <dgm:spPr>
        <a:noFill/>
        <a:ln w="6350" cap="flat" cmpd="sng" algn="ctr">
          <a:solidFill>
            <a:schemeClr val="accent1">
              <a:hueOff val="0"/>
              <a:satOff val="0"/>
              <a:lumOff val="0"/>
              <a:alphaOff val="0"/>
            </a:schemeClr>
          </a:solidFill>
          <a:prstDash val="dash"/>
          <a:miter lim="800000"/>
        </a:ln>
        <a:effectLst/>
      </dgm:spPr>
    </dgm:pt>
    <dgm:pt modelId="{9175424C-8030-4E49-9198-58E417691CA4}" type="pres">
      <dgm:prSet presAssocID="{744E5A63-71C9-44CF-9A80-E2B61ACBFF5B}" presName="ConnectorPoint" presStyleLbl="alignNode1" presStyleIdx="2" presStyleCnt="4"/>
      <dgm:spPr/>
    </dgm:pt>
    <dgm:pt modelId="{7E8B6284-C704-46A5-98FF-D4FC6A1457EA}" type="pres">
      <dgm:prSet presAssocID="{744E5A63-71C9-44CF-9A80-E2B61ACBFF5B}" presName="EmptyPlaceHolder" presStyleCnt="0"/>
      <dgm:spPr/>
    </dgm:pt>
    <dgm:pt modelId="{3DD26F01-8ABC-4422-BD18-E1604D2A30DA}" type="pres">
      <dgm:prSet presAssocID="{C57368D9-6391-4FC5-8176-9630866D8C5B}" presName="spaceBetweenRectangles" presStyleCnt="0"/>
      <dgm:spPr/>
    </dgm:pt>
    <dgm:pt modelId="{B2FC8F78-FE02-46BF-9EA8-CDD7A6B129E0}" type="pres">
      <dgm:prSet presAssocID="{E5395D9A-5F26-450C-8D4A-58BC24925EC3}" presName="composite" presStyleCnt="0"/>
      <dgm:spPr/>
    </dgm:pt>
    <dgm:pt modelId="{CF44133A-5514-42AC-911A-9CD99678FBA5}" type="pres">
      <dgm:prSet presAssocID="{E5395D9A-5F26-450C-8D4A-58BC24925EC3}" presName="L1TextContainer" presStyleLbl="revTx" presStyleIdx="3" presStyleCnt="4" custScaleX="77270" custScaleY="187135" custLinFactNeighborX="15410" custLinFactNeighborY="-74722">
        <dgm:presLayoutVars>
          <dgm:chMax val="1"/>
          <dgm:chPref val="1"/>
          <dgm:bulletEnabled val="1"/>
        </dgm:presLayoutVars>
      </dgm:prSet>
      <dgm:spPr/>
    </dgm:pt>
    <dgm:pt modelId="{B20B79F9-409C-45D2-8E08-4DC1C36233C0}" type="pres">
      <dgm:prSet presAssocID="{E5395D9A-5F26-450C-8D4A-58BC24925EC3}" presName="L2TextContainerWrapper" presStyleCnt="0">
        <dgm:presLayoutVars>
          <dgm:chMax val="0"/>
          <dgm:chPref val="0"/>
          <dgm:bulletEnabled val="1"/>
        </dgm:presLayoutVars>
      </dgm:prSet>
      <dgm:spPr/>
    </dgm:pt>
    <dgm:pt modelId="{CE8F726F-BAD5-49A8-839D-A81312793182}" type="pres">
      <dgm:prSet presAssocID="{E5395D9A-5F26-450C-8D4A-58BC24925EC3}" presName="L2TextContainer" presStyleLbl="bgAcc1" presStyleIdx="3" presStyleCnt="4" custLinFactNeighborX="1497" custLinFactNeighborY="11992"/>
      <dgm:spPr/>
    </dgm:pt>
    <dgm:pt modelId="{E579B1F5-7B5E-48E5-865B-0813D63876CD}" type="pres">
      <dgm:prSet presAssocID="{E5395D9A-5F26-450C-8D4A-58BC24925EC3}" presName="FlexibleEmptyPlaceHolder" presStyleCnt="0"/>
      <dgm:spPr/>
    </dgm:pt>
    <dgm:pt modelId="{B882420F-68A8-4C78-906B-4297D1A13D36}" type="pres">
      <dgm:prSet presAssocID="{E5395D9A-5F26-450C-8D4A-58BC24925EC3}" presName="ConnectLine" presStyleLbl="sibTrans1D1" presStyleIdx="3" presStyleCnt="4"/>
      <dgm:spPr>
        <a:noFill/>
        <a:ln w="6350" cap="flat" cmpd="sng" algn="ctr">
          <a:solidFill>
            <a:schemeClr val="accent1">
              <a:hueOff val="0"/>
              <a:satOff val="0"/>
              <a:lumOff val="0"/>
              <a:alphaOff val="0"/>
            </a:schemeClr>
          </a:solidFill>
          <a:prstDash val="dash"/>
          <a:miter lim="800000"/>
        </a:ln>
        <a:effectLst/>
      </dgm:spPr>
    </dgm:pt>
    <dgm:pt modelId="{6D4AA965-3A8C-4E25-BC70-3D06648EA59F}" type="pres">
      <dgm:prSet presAssocID="{E5395D9A-5F26-450C-8D4A-58BC24925EC3}" presName="ConnectorPoint" presStyleLbl="alignNode1" presStyleIdx="3" presStyleCnt="4"/>
      <dgm:spPr/>
    </dgm:pt>
    <dgm:pt modelId="{96C20DE0-FD0A-4332-81C7-EC392C54C8AC}" type="pres">
      <dgm:prSet presAssocID="{E5395D9A-5F26-450C-8D4A-58BC24925EC3}" presName="EmptyPlaceHolder" presStyleCnt="0"/>
      <dgm:spPr/>
    </dgm:pt>
  </dgm:ptLst>
  <dgm:cxnLst>
    <dgm:cxn modelId="{F204FB02-7D84-46F7-B88C-316B37EF0032}" type="presOf" srcId="{338E0FC2-7DB7-495F-B5AC-B8BAC8DFDBF4}" destId="{E855A6EB-4B4B-4E10-97CE-C5EA28956B3C}" srcOrd="0" destOrd="0" presId="urn:microsoft.com/office/officeart/2016/7/layout/BasicTimeline"/>
    <dgm:cxn modelId="{90BF5263-7706-4B62-8A21-BD91D70F6C74}" srcId="{E5395D9A-5F26-450C-8D4A-58BC24925EC3}" destId="{24F4DD99-5FE2-4C25-B30D-F51C426FEF66}" srcOrd="0" destOrd="0" parTransId="{C8C99DBC-0328-4D0D-9B82-2C4096C0F6E4}" sibTransId="{259AD6A2-AE91-4FA8-A1AE-CAC79CB68D7A}"/>
    <dgm:cxn modelId="{80AAD866-8EC7-4572-925E-F88DB5E48835}" type="presOf" srcId="{22C22FC2-703E-4A5D-8319-C02F385592B9}" destId="{8F177ED1-E938-46FB-8B3F-D4E3675505CD}" srcOrd="0" destOrd="0" presId="urn:microsoft.com/office/officeart/2016/7/layout/BasicTimeline"/>
    <dgm:cxn modelId="{E819ED4A-A58C-4BA6-A207-1C55342023AB}" type="presOf" srcId="{24F4DD99-5FE2-4C25-B30D-F51C426FEF66}" destId="{CE8F726F-BAD5-49A8-839D-A81312793182}" srcOrd="0" destOrd="0" presId="urn:microsoft.com/office/officeart/2016/7/layout/BasicTimeline"/>
    <dgm:cxn modelId="{DE1FBA52-A1F3-41ED-8AB7-D42F9AB77921}" type="presOf" srcId="{4A4D0F85-E723-44B9-80EE-A99B7FA4C0E9}" destId="{B5B5F7E9-C8C2-4497-ACB7-2906180479B7}" srcOrd="0" destOrd="0" presId="urn:microsoft.com/office/officeart/2016/7/layout/BasicTimeline"/>
    <dgm:cxn modelId="{70B89555-6D15-4406-9E8C-F29548831072}" srcId="{6ED97276-2773-455F-B4A1-3C7C62CC02AF}" destId="{338E0FC2-7DB7-495F-B5AC-B8BAC8DFDBF4}" srcOrd="0" destOrd="0" parTransId="{216A95CA-6C86-4919-AB07-2464045FD610}" sibTransId="{674ADB25-E639-4632-9D1D-D584A441E900}"/>
    <dgm:cxn modelId="{7F52017B-ADB2-4943-AE39-D61EA158CBA1}" type="presOf" srcId="{744E5A63-71C9-44CF-9A80-E2B61ACBFF5B}" destId="{ABE31F30-F93A-458E-BA69-75C2FD1C6FCA}" srcOrd="0" destOrd="0" presId="urn:microsoft.com/office/officeart/2016/7/layout/BasicTimeline"/>
    <dgm:cxn modelId="{B3A8CF83-A817-42B0-B5C2-D7C21E8DA9E8}" srcId="{DDEEB63A-66BD-4914-975F-412F83E31029}" destId="{6ED97276-2773-455F-B4A1-3C7C62CC02AF}" srcOrd="0" destOrd="0" parTransId="{B71CD871-F0F0-4B65-8FE2-F9F9DBDE79FB}" sibTransId="{280CE0EC-99E2-4EAF-A25E-482867997836}"/>
    <dgm:cxn modelId="{2A713B8D-2CAD-4009-92D0-BB1EBAE5C2F2}" srcId="{744E5A63-71C9-44CF-9A80-E2B61ACBFF5B}" destId="{A25C53BE-B897-40B7-898F-F4E2F409405C}" srcOrd="0" destOrd="0" parTransId="{AE8EF2A8-C7AD-4544-BBB2-55A4168565BF}" sibTransId="{2BB4C84D-C24D-430C-AADC-942D37F8C6DB}"/>
    <dgm:cxn modelId="{5901CCA1-E412-4ED4-A61E-411D2CB29F84}" type="presOf" srcId="{DDEEB63A-66BD-4914-975F-412F83E31029}" destId="{F7C112AF-1DDD-4A9F-ADFC-9C172A717A99}" srcOrd="0" destOrd="0" presId="urn:microsoft.com/office/officeart/2016/7/layout/BasicTimeline"/>
    <dgm:cxn modelId="{2C1EE6A3-3430-458A-97DF-656FD933B326}" srcId="{DDEEB63A-66BD-4914-975F-412F83E31029}" destId="{E5395D9A-5F26-450C-8D4A-58BC24925EC3}" srcOrd="3" destOrd="0" parTransId="{703D0AE2-009C-475C-9455-B330A464FE21}" sibTransId="{6F80C60D-62D9-4B50-B6A8-B606B4C9F5D1}"/>
    <dgm:cxn modelId="{353E38B6-3E44-4E8E-B6AC-FA31917775B8}" type="presOf" srcId="{6ED97276-2773-455F-B4A1-3C7C62CC02AF}" destId="{12BE3F05-E19E-4A64-9EAE-934D2E3C1D2F}" srcOrd="0" destOrd="0" presId="urn:microsoft.com/office/officeart/2016/7/layout/BasicTimeline"/>
    <dgm:cxn modelId="{73642CD4-352F-4326-8F3D-6B609BE36DAF}" srcId="{DDEEB63A-66BD-4914-975F-412F83E31029}" destId="{4A4D0F85-E723-44B9-80EE-A99B7FA4C0E9}" srcOrd="1" destOrd="0" parTransId="{80C3CE6C-FB8F-4C2C-AA7C-AAC3361AFE19}" sibTransId="{A0A308DD-350C-4E7C-91F5-4E1835E60B09}"/>
    <dgm:cxn modelId="{99D06FD8-402C-4F92-A515-4B95CEBAE7BA}" srcId="{4A4D0F85-E723-44B9-80EE-A99B7FA4C0E9}" destId="{22C22FC2-703E-4A5D-8319-C02F385592B9}" srcOrd="0" destOrd="0" parTransId="{953E6CC1-0078-4D8F-8824-DCAB97B22ADC}" sibTransId="{9D2C3178-412B-4062-81B8-327657CCC6D4}"/>
    <dgm:cxn modelId="{C5DE56DF-F4B5-4777-B37D-0839A35E29D4}" srcId="{DDEEB63A-66BD-4914-975F-412F83E31029}" destId="{744E5A63-71C9-44CF-9A80-E2B61ACBFF5B}" srcOrd="2" destOrd="0" parTransId="{E2BE4726-F6E2-40F7-A94D-2DD7B01A7ADE}" sibTransId="{C57368D9-6391-4FC5-8176-9630866D8C5B}"/>
    <dgm:cxn modelId="{805017FC-4852-4508-811B-AD607B5BAFB3}" type="presOf" srcId="{A25C53BE-B897-40B7-898F-F4E2F409405C}" destId="{5A387B0C-8BBC-434A-AE83-F9802E75B804}" srcOrd="0" destOrd="0" presId="urn:microsoft.com/office/officeart/2016/7/layout/BasicTimeline"/>
    <dgm:cxn modelId="{B3F0C1FD-5786-445E-9EC2-B7D2802BD8FA}" type="presOf" srcId="{E5395D9A-5F26-450C-8D4A-58BC24925EC3}" destId="{CF44133A-5514-42AC-911A-9CD99678FBA5}" srcOrd="0" destOrd="0" presId="urn:microsoft.com/office/officeart/2016/7/layout/BasicTimeline"/>
    <dgm:cxn modelId="{B3FFB5AA-F287-4D23-851D-7A5231466FED}" type="presParOf" srcId="{F7C112AF-1DDD-4A9F-ADFC-9C172A717A99}" destId="{345F7E7F-68C5-45BD-9100-F189ABA0C3F1}" srcOrd="0" destOrd="0" presId="urn:microsoft.com/office/officeart/2016/7/layout/BasicTimeline"/>
    <dgm:cxn modelId="{652C17C2-FB97-45F0-A45A-C697E3AD8BD2}" type="presParOf" srcId="{F7C112AF-1DDD-4A9F-ADFC-9C172A717A99}" destId="{8068145E-1F35-46B3-8C2D-C760F27A440A}" srcOrd="1" destOrd="0" presId="urn:microsoft.com/office/officeart/2016/7/layout/BasicTimeline"/>
    <dgm:cxn modelId="{1C065BA4-04A3-4979-BF17-6532142CC241}" type="presParOf" srcId="{8068145E-1F35-46B3-8C2D-C760F27A440A}" destId="{E522D4E9-CDFB-4C40-9FF2-8240840EAD40}" srcOrd="0" destOrd="0" presId="urn:microsoft.com/office/officeart/2016/7/layout/BasicTimeline"/>
    <dgm:cxn modelId="{2BFA8183-08A8-4930-B6D8-81C39AB08764}" type="presParOf" srcId="{E522D4E9-CDFB-4C40-9FF2-8240840EAD40}" destId="{12BE3F05-E19E-4A64-9EAE-934D2E3C1D2F}" srcOrd="0" destOrd="0" presId="urn:microsoft.com/office/officeart/2016/7/layout/BasicTimeline"/>
    <dgm:cxn modelId="{DB7D01A3-8856-41FA-981B-7E99A2F48FDB}" type="presParOf" srcId="{E522D4E9-CDFB-4C40-9FF2-8240840EAD40}" destId="{B62464A7-CCB4-42A2-BF0D-B2B16C8D262F}" srcOrd="1" destOrd="0" presId="urn:microsoft.com/office/officeart/2016/7/layout/BasicTimeline"/>
    <dgm:cxn modelId="{7DF8FBE7-3D4E-450A-B3F2-D0FBD4EFC3DC}" type="presParOf" srcId="{B62464A7-CCB4-42A2-BF0D-B2B16C8D262F}" destId="{E855A6EB-4B4B-4E10-97CE-C5EA28956B3C}" srcOrd="0" destOrd="0" presId="urn:microsoft.com/office/officeart/2016/7/layout/BasicTimeline"/>
    <dgm:cxn modelId="{325109D2-ED1B-4A51-8F99-7097CDE6F097}" type="presParOf" srcId="{B62464A7-CCB4-42A2-BF0D-B2B16C8D262F}" destId="{AAAC4067-B4F1-48F5-BE75-EA73157FB0BC}" srcOrd="1" destOrd="0" presId="urn:microsoft.com/office/officeart/2016/7/layout/BasicTimeline"/>
    <dgm:cxn modelId="{CA6D1EDF-D909-4A74-8D5C-4C2E539A2421}" type="presParOf" srcId="{E522D4E9-CDFB-4C40-9FF2-8240840EAD40}" destId="{271A0AFE-0DC2-4EC1-B486-89EC4E0024B1}" srcOrd="2" destOrd="0" presId="urn:microsoft.com/office/officeart/2016/7/layout/BasicTimeline"/>
    <dgm:cxn modelId="{41FD347B-0633-45E2-9FF3-DF0169AB6118}" type="presParOf" srcId="{E522D4E9-CDFB-4C40-9FF2-8240840EAD40}" destId="{1FBBBD72-A5D3-49BB-8F32-9DB516A71260}" srcOrd="3" destOrd="0" presId="urn:microsoft.com/office/officeart/2016/7/layout/BasicTimeline"/>
    <dgm:cxn modelId="{9987A078-1063-47AD-BBF5-3423EFB98B89}" type="presParOf" srcId="{E522D4E9-CDFB-4C40-9FF2-8240840EAD40}" destId="{72C15389-F4D3-4452-952D-6151C0FB8A29}" srcOrd="4" destOrd="0" presId="urn:microsoft.com/office/officeart/2016/7/layout/BasicTimeline"/>
    <dgm:cxn modelId="{ED19DC6F-A6B8-48C2-BADC-94FA414AC3C9}" type="presParOf" srcId="{8068145E-1F35-46B3-8C2D-C760F27A440A}" destId="{3366EB58-7E1C-4FDB-A053-CA1154BDA23B}" srcOrd="1" destOrd="0" presId="urn:microsoft.com/office/officeart/2016/7/layout/BasicTimeline"/>
    <dgm:cxn modelId="{59EAE6BF-C268-4606-B29D-8F771F2F5FB4}" type="presParOf" srcId="{8068145E-1F35-46B3-8C2D-C760F27A440A}" destId="{9A599826-370A-4602-AC86-D63D2B286937}" srcOrd="2" destOrd="0" presId="urn:microsoft.com/office/officeart/2016/7/layout/BasicTimeline"/>
    <dgm:cxn modelId="{60F3461A-C013-4EF1-B3F6-26E241587B9C}" type="presParOf" srcId="{9A599826-370A-4602-AC86-D63D2B286937}" destId="{B5B5F7E9-C8C2-4497-ACB7-2906180479B7}" srcOrd="0" destOrd="0" presId="urn:microsoft.com/office/officeart/2016/7/layout/BasicTimeline"/>
    <dgm:cxn modelId="{2A7BA00C-3B52-44BE-9692-6A75BC7C8D72}" type="presParOf" srcId="{9A599826-370A-4602-AC86-D63D2B286937}" destId="{44CA15E6-9C15-4219-9393-FCC27593DC8F}" srcOrd="1" destOrd="0" presId="urn:microsoft.com/office/officeart/2016/7/layout/BasicTimeline"/>
    <dgm:cxn modelId="{0D2442CF-815C-4E3D-B49B-12B8928499EC}" type="presParOf" srcId="{44CA15E6-9C15-4219-9393-FCC27593DC8F}" destId="{8F177ED1-E938-46FB-8B3F-D4E3675505CD}" srcOrd="0" destOrd="0" presId="urn:microsoft.com/office/officeart/2016/7/layout/BasicTimeline"/>
    <dgm:cxn modelId="{A8DF2D09-B53A-44A4-9157-46747B73A2B8}" type="presParOf" srcId="{44CA15E6-9C15-4219-9393-FCC27593DC8F}" destId="{49436DE4-044A-488F-9200-D754B79067FD}" srcOrd="1" destOrd="0" presId="urn:microsoft.com/office/officeart/2016/7/layout/BasicTimeline"/>
    <dgm:cxn modelId="{1C3C3B5D-2D81-4383-A1FE-00EAA45B1F20}" type="presParOf" srcId="{9A599826-370A-4602-AC86-D63D2B286937}" destId="{608C8139-4B2F-4200-9C1A-FB666E24FF70}" srcOrd="2" destOrd="0" presId="urn:microsoft.com/office/officeart/2016/7/layout/BasicTimeline"/>
    <dgm:cxn modelId="{CF46C4A5-F26B-40DD-A779-139BA990F86C}" type="presParOf" srcId="{9A599826-370A-4602-AC86-D63D2B286937}" destId="{2453A046-E710-4F52-9B88-7740B7C50AA2}" srcOrd="3" destOrd="0" presId="urn:microsoft.com/office/officeart/2016/7/layout/BasicTimeline"/>
    <dgm:cxn modelId="{0B634170-0537-4BD1-ACED-A38C0AE1B206}" type="presParOf" srcId="{9A599826-370A-4602-AC86-D63D2B286937}" destId="{701D53F6-F66C-4601-831A-4304307AC2DF}" srcOrd="4" destOrd="0" presId="urn:microsoft.com/office/officeart/2016/7/layout/BasicTimeline"/>
    <dgm:cxn modelId="{8DAB190B-CCF0-4905-88AA-2CFBF7CC018F}" type="presParOf" srcId="{8068145E-1F35-46B3-8C2D-C760F27A440A}" destId="{CCE3413D-1F3B-4E3D-9BF1-6356CD9CDC88}" srcOrd="3" destOrd="0" presId="urn:microsoft.com/office/officeart/2016/7/layout/BasicTimeline"/>
    <dgm:cxn modelId="{A450F7F5-581B-4E7C-8095-D910B57106FA}" type="presParOf" srcId="{8068145E-1F35-46B3-8C2D-C760F27A440A}" destId="{3E0AA98B-1711-44BC-964C-56FAC3F8491F}" srcOrd="4" destOrd="0" presId="urn:microsoft.com/office/officeart/2016/7/layout/BasicTimeline"/>
    <dgm:cxn modelId="{78A2E181-E675-4297-9AAC-4F5A7F159D48}" type="presParOf" srcId="{3E0AA98B-1711-44BC-964C-56FAC3F8491F}" destId="{ABE31F30-F93A-458E-BA69-75C2FD1C6FCA}" srcOrd="0" destOrd="0" presId="urn:microsoft.com/office/officeart/2016/7/layout/BasicTimeline"/>
    <dgm:cxn modelId="{1ED339C1-B67C-4CDD-AFF4-60D006558931}" type="presParOf" srcId="{3E0AA98B-1711-44BC-964C-56FAC3F8491F}" destId="{6E17F0F0-5F8F-4664-890E-1D19179905A9}" srcOrd="1" destOrd="0" presId="urn:microsoft.com/office/officeart/2016/7/layout/BasicTimeline"/>
    <dgm:cxn modelId="{148B5F9D-96F3-440B-9052-850123060505}" type="presParOf" srcId="{6E17F0F0-5F8F-4664-890E-1D19179905A9}" destId="{5A387B0C-8BBC-434A-AE83-F9802E75B804}" srcOrd="0" destOrd="0" presId="urn:microsoft.com/office/officeart/2016/7/layout/BasicTimeline"/>
    <dgm:cxn modelId="{4A9B3930-C6A0-4D50-9F11-88A111FFD5DA}" type="presParOf" srcId="{6E17F0F0-5F8F-4664-890E-1D19179905A9}" destId="{FEFB8AE1-6890-4613-B165-049B53A5B08A}" srcOrd="1" destOrd="0" presId="urn:microsoft.com/office/officeart/2016/7/layout/BasicTimeline"/>
    <dgm:cxn modelId="{C3961DF7-F544-4F8E-A92E-C9C69CE1B92A}" type="presParOf" srcId="{3E0AA98B-1711-44BC-964C-56FAC3F8491F}" destId="{79A4EFB6-7BE0-42C7-AE1E-5DA54FA2661B}" srcOrd="2" destOrd="0" presId="urn:microsoft.com/office/officeart/2016/7/layout/BasicTimeline"/>
    <dgm:cxn modelId="{8227DBB2-6281-41F8-BFE2-4B567AA1FF1B}" type="presParOf" srcId="{3E0AA98B-1711-44BC-964C-56FAC3F8491F}" destId="{9175424C-8030-4E49-9198-58E417691CA4}" srcOrd="3" destOrd="0" presId="urn:microsoft.com/office/officeart/2016/7/layout/BasicTimeline"/>
    <dgm:cxn modelId="{A555944F-20FF-454B-9ECB-C7A0FE28AFF6}" type="presParOf" srcId="{3E0AA98B-1711-44BC-964C-56FAC3F8491F}" destId="{7E8B6284-C704-46A5-98FF-D4FC6A1457EA}" srcOrd="4" destOrd="0" presId="urn:microsoft.com/office/officeart/2016/7/layout/BasicTimeline"/>
    <dgm:cxn modelId="{27022984-2F9E-483E-B1BA-9DB922B0C463}" type="presParOf" srcId="{8068145E-1F35-46B3-8C2D-C760F27A440A}" destId="{3DD26F01-8ABC-4422-BD18-E1604D2A30DA}" srcOrd="5" destOrd="0" presId="urn:microsoft.com/office/officeart/2016/7/layout/BasicTimeline"/>
    <dgm:cxn modelId="{4C36D71B-E07B-4735-A6A7-8E8D0200B6F1}" type="presParOf" srcId="{8068145E-1F35-46B3-8C2D-C760F27A440A}" destId="{B2FC8F78-FE02-46BF-9EA8-CDD7A6B129E0}" srcOrd="6" destOrd="0" presId="urn:microsoft.com/office/officeart/2016/7/layout/BasicTimeline"/>
    <dgm:cxn modelId="{263F101B-6C4E-4CD2-BB95-FD2A907E129F}" type="presParOf" srcId="{B2FC8F78-FE02-46BF-9EA8-CDD7A6B129E0}" destId="{CF44133A-5514-42AC-911A-9CD99678FBA5}" srcOrd="0" destOrd="0" presId="urn:microsoft.com/office/officeart/2016/7/layout/BasicTimeline"/>
    <dgm:cxn modelId="{C78D7C5D-D0E5-4ED0-B2E4-BF29878298A9}" type="presParOf" srcId="{B2FC8F78-FE02-46BF-9EA8-CDD7A6B129E0}" destId="{B20B79F9-409C-45D2-8E08-4DC1C36233C0}" srcOrd="1" destOrd="0" presId="urn:microsoft.com/office/officeart/2016/7/layout/BasicTimeline"/>
    <dgm:cxn modelId="{31833F35-5AEA-4C3D-8DE1-FFDFAF5ED635}" type="presParOf" srcId="{B20B79F9-409C-45D2-8E08-4DC1C36233C0}" destId="{CE8F726F-BAD5-49A8-839D-A81312793182}" srcOrd="0" destOrd="0" presId="urn:microsoft.com/office/officeart/2016/7/layout/BasicTimeline"/>
    <dgm:cxn modelId="{9329ECF6-21C3-4ECA-B9CE-264E6A944EAB}" type="presParOf" srcId="{B20B79F9-409C-45D2-8E08-4DC1C36233C0}" destId="{E579B1F5-7B5E-48E5-865B-0813D63876CD}" srcOrd="1" destOrd="0" presId="urn:microsoft.com/office/officeart/2016/7/layout/BasicTimeline"/>
    <dgm:cxn modelId="{2DAEE11E-69E2-4080-B81C-9ED4692B5474}" type="presParOf" srcId="{B2FC8F78-FE02-46BF-9EA8-CDD7A6B129E0}" destId="{B882420F-68A8-4C78-906B-4297D1A13D36}" srcOrd="2" destOrd="0" presId="urn:microsoft.com/office/officeart/2016/7/layout/BasicTimeline"/>
    <dgm:cxn modelId="{4266F5FD-3151-4374-BA02-70EDD0AC6FB2}" type="presParOf" srcId="{B2FC8F78-FE02-46BF-9EA8-CDD7A6B129E0}" destId="{6D4AA965-3A8C-4E25-BC70-3D06648EA59F}" srcOrd="3" destOrd="0" presId="urn:microsoft.com/office/officeart/2016/7/layout/BasicTimeline"/>
    <dgm:cxn modelId="{2A95CFED-89A8-45A7-BFD1-2E16A6D954B9}" type="presParOf" srcId="{B2FC8F78-FE02-46BF-9EA8-CDD7A6B129E0}" destId="{96C20DE0-FD0A-4332-81C7-EC392C54C8AC}" srcOrd="4" destOrd="0" presId="urn:microsoft.com/office/officeart/2016/7/layout/BasicTimeline"/>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DEEB63A-66BD-4914-975F-412F83E31029}" type="doc">
      <dgm:prSet loTypeId="urn:microsoft.com/office/officeart/2016/7/layout/BasicTimeline" loCatId="process" qsTypeId="urn:microsoft.com/office/officeart/2005/8/quickstyle/simple1" qsCatId="simple" csTypeId="urn:microsoft.com/office/officeart/2005/8/colors/accent1_2" csCatId="accent1" phldr="1"/>
      <dgm:spPr/>
      <dgm:t>
        <a:bodyPr/>
        <a:lstStyle/>
        <a:p>
          <a:endParaRPr lang="en-US"/>
        </a:p>
      </dgm:t>
    </dgm:pt>
    <dgm:pt modelId="{6ED97276-2773-455F-B4A1-3C7C62CC02AF}">
      <dgm:prSet/>
      <dgm:spPr/>
      <dgm:t>
        <a:bodyPr/>
        <a:lstStyle/>
        <a:p>
          <a:pPr>
            <a:defRPr b="1"/>
          </a:pPr>
          <a:r>
            <a:rPr lang="en-US"/>
            <a:t>Summer 2001</a:t>
          </a:r>
        </a:p>
      </dgm:t>
    </dgm:pt>
    <dgm:pt modelId="{B71CD871-F0F0-4B65-8FE2-F9F9DBDE79FB}" type="parTrans" cxnId="{B3A8CF83-A817-42B0-B5C2-D7C21E8DA9E8}">
      <dgm:prSet/>
      <dgm:spPr/>
      <dgm:t>
        <a:bodyPr/>
        <a:lstStyle/>
        <a:p>
          <a:endParaRPr lang="en-US"/>
        </a:p>
      </dgm:t>
    </dgm:pt>
    <dgm:pt modelId="{280CE0EC-99E2-4EAF-A25E-482867997836}" type="sibTrans" cxnId="{B3A8CF83-A817-42B0-B5C2-D7C21E8DA9E8}">
      <dgm:prSet/>
      <dgm:spPr/>
      <dgm:t>
        <a:bodyPr/>
        <a:lstStyle/>
        <a:p>
          <a:endParaRPr lang="en-US"/>
        </a:p>
      </dgm:t>
    </dgm:pt>
    <dgm:pt modelId="{338E0FC2-7DB7-495F-B5AC-B8BAC8DFDBF4}">
      <dgm:prSet/>
      <dgm:spPr>
        <a:solidFill>
          <a:srgbClr val="00FF00">
            <a:alpha val="90000"/>
          </a:srgbClr>
        </a:solidFill>
      </dgm:spPr>
      <dgm:t>
        <a:bodyPr/>
        <a:lstStyle/>
        <a:p>
          <a:pPr algn="ctr"/>
          <a:r>
            <a:rPr lang="en-US" b="1"/>
            <a:t>Deployed into SCV</a:t>
          </a:r>
        </a:p>
      </dgm:t>
    </dgm:pt>
    <dgm:pt modelId="{216A95CA-6C86-4919-AB07-2464045FD610}" type="parTrans" cxnId="{70B89555-6D15-4406-9E8C-F29548831072}">
      <dgm:prSet/>
      <dgm:spPr/>
      <dgm:t>
        <a:bodyPr/>
        <a:lstStyle/>
        <a:p>
          <a:endParaRPr lang="en-US"/>
        </a:p>
      </dgm:t>
    </dgm:pt>
    <dgm:pt modelId="{674ADB25-E639-4632-9D1D-D584A441E900}" type="sibTrans" cxnId="{70B89555-6D15-4406-9E8C-F29548831072}">
      <dgm:prSet/>
      <dgm:spPr/>
      <dgm:t>
        <a:bodyPr/>
        <a:lstStyle/>
        <a:p>
          <a:endParaRPr lang="en-US"/>
        </a:p>
      </dgm:t>
    </dgm:pt>
    <dgm:pt modelId="{4A4D0F85-E723-44B9-80EE-A99B7FA4C0E9}">
      <dgm:prSet/>
      <dgm:spPr/>
      <dgm:t>
        <a:bodyPr/>
        <a:lstStyle/>
        <a:p>
          <a:pPr>
            <a:defRPr b="1"/>
          </a:pPr>
          <a:r>
            <a:rPr lang="en-US"/>
            <a:t>December 2001</a:t>
          </a:r>
        </a:p>
      </dgm:t>
    </dgm:pt>
    <dgm:pt modelId="{80C3CE6C-FB8F-4C2C-AA7C-AAC3361AFE19}" type="parTrans" cxnId="{73642CD4-352F-4326-8F3D-6B609BE36DAF}">
      <dgm:prSet/>
      <dgm:spPr/>
      <dgm:t>
        <a:bodyPr/>
        <a:lstStyle/>
        <a:p>
          <a:endParaRPr lang="en-US"/>
        </a:p>
      </dgm:t>
    </dgm:pt>
    <dgm:pt modelId="{A0A308DD-350C-4E7C-91F5-4E1835E60B09}" type="sibTrans" cxnId="{73642CD4-352F-4326-8F3D-6B609BE36DAF}">
      <dgm:prSet/>
      <dgm:spPr/>
      <dgm:t>
        <a:bodyPr/>
        <a:lstStyle/>
        <a:p>
          <a:endParaRPr lang="en-US"/>
        </a:p>
      </dgm:t>
    </dgm:pt>
    <dgm:pt modelId="{22C22FC2-703E-4A5D-8319-C02F385592B9}">
      <dgm:prSet/>
      <dgm:spPr/>
      <dgm:t>
        <a:bodyPr/>
        <a:lstStyle/>
        <a:p>
          <a:pPr algn="ctr"/>
          <a:r>
            <a:rPr lang="en-US"/>
            <a:t>Left the SCV</a:t>
          </a:r>
        </a:p>
      </dgm:t>
    </dgm:pt>
    <dgm:pt modelId="{953E6CC1-0078-4D8F-8824-DCAB97B22ADC}" type="parTrans" cxnId="{99D06FD8-402C-4F92-A515-4B95CEBAE7BA}">
      <dgm:prSet/>
      <dgm:spPr/>
      <dgm:t>
        <a:bodyPr/>
        <a:lstStyle/>
        <a:p>
          <a:endParaRPr lang="en-US"/>
        </a:p>
      </dgm:t>
    </dgm:pt>
    <dgm:pt modelId="{9D2C3178-412B-4062-81B8-327657CCC6D4}" type="sibTrans" cxnId="{99D06FD8-402C-4F92-A515-4B95CEBAE7BA}">
      <dgm:prSet/>
      <dgm:spPr/>
      <dgm:t>
        <a:bodyPr/>
        <a:lstStyle/>
        <a:p>
          <a:endParaRPr lang="en-US"/>
        </a:p>
      </dgm:t>
    </dgm:pt>
    <dgm:pt modelId="{744E5A63-71C9-44CF-9A80-E2B61ACBFF5B}">
      <dgm:prSet/>
      <dgm:spPr/>
      <dgm:t>
        <a:bodyPr/>
        <a:lstStyle/>
        <a:p>
          <a:pPr>
            <a:defRPr b="1"/>
          </a:pPr>
          <a:r>
            <a:rPr lang="en-US"/>
            <a:t>Jul-2002</a:t>
          </a:r>
        </a:p>
      </dgm:t>
    </dgm:pt>
    <dgm:pt modelId="{E2BE4726-F6E2-40F7-A94D-2DD7B01A7ADE}" type="parTrans" cxnId="{C5DE56DF-F4B5-4777-B37D-0839A35E29D4}">
      <dgm:prSet/>
      <dgm:spPr/>
      <dgm:t>
        <a:bodyPr/>
        <a:lstStyle/>
        <a:p>
          <a:endParaRPr lang="en-US"/>
        </a:p>
      </dgm:t>
    </dgm:pt>
    <dgm:pt modelId="{C57368D9-6391-4FC5-8176-9630866D8C5B}" type="sibTrans" cxnId="{C5DE56DF-F4B5-4777-B37D-0839A35E29D4}">
      <dgm:prSet/>
      <dgm:spPr/>
      <dgm:t>
        <a:bodyPr/>
        <a:lstStyle/>
        <a:p>
          <a:endParaRPr lang="en-US"/>
        </a:p>
      </dgm:t>
    </dgm:pt>
    <dgm:pt modelId="{A25C53BE-B897-40B7-898F-F4E2F409405C}">
      <dgm:prSet/>
      <dgm:spPr>
        <a:solidFill>
          <a:srgbClr val="FF9933">
            <a:alpha val="90000"/>
          </a:srgbClr>
        </a:solidFill>
      </dgm:spPr>
      <dgm:t>
        <a:bodyPr/>
        <a:lstStyle/>
        <a:p>
          <a:pPr algn="ctr"/>
          <a:r>
            <a:rPr lang="en-US" b="1"/>
            <a:t>Convection</a:t>
          </a:r>
        </a:p>
      </dgm:t>
    </dgm:pt>
    <dgm:pt modelId="{AE8EF2A8-C7AD-4544-BBB2-55A4168565BF}" type="parTrans" cxnId="{2A713B8D-2CAD-4009-92D0-BB1EBAE5C2F2}">
      <dgm:prSet/>
      <dgm:spPr/>
      <dgm:t>
        <a:bodyPr/>
        <a:lstStyle/>
        <a:p>
          <a:endParaRPr lang="en-US"/>
        </a:p>
      </dgm:t>
    </dgm:pt>
    <dgm:pt modelId="{2BB4C84D-C24D-430C-AADC-942D37F8C6DB}" type="sibTrans" cxnId="{2A713B8D-2CAD-4009-92D0-BB1EBAE5C2F2}">
      <dgm:prSet/>
      <dgm:spPr/>
      <dgm:t>
        <a:bodyPr/>
        <a:lstStyle/>
        <a:p>
          <a:endParaRPr lang="en-US"/>
        </a:p>
      </dgm:t>
    </dgm:pt>
    <dgm:pt modelId="{E5395D9A-5F26-450C-8D4A-58BC24925EC3}">
      <dgm:prSet custT="1"/>
      <dgm:spPr/>
      <dgm:t>
        <a:bodyPr/>
        <a:lstStyle/>
        <a:p>
          <a:pPr>
            <a:defRPr b="1"/>
          </a:pPr>
          <a:r>
            <a:rPr lang="en-US" sz="1400" b="1"/>
            <a:t>Jul-2002</a:t>
          </a:r>
        </a:p>
        <a:p>
          <a:pPr>
            <a:defRPr b="1"/>
          </a:pPr>
          <a:r>
            <a:rPr lang="en-US" sz="1400" b="1"/>
            <a:t>Apr-2003</a:t>
          </a:r>
        </a:p>
      </dgm:t>
    </dgm:pt>
    <dgm:pt modelId="{703D0AE2-009C-475C-9455-B330A464FE21}" type="parTrans" cxnId="{2C1EE6A3-3430-458A-97DF-656FD933B326}">
      <dgm:prSet/>
      <dgm:spPr/>
      <dgm:t>
        <a:bodyPr/>
        <a:lstStyle/>
        <a:p>
          <a:endParaRPr lang="en-US"/>
        </a:p>
      </dgm:t>
    </dgm:pt>
    <dgm:pt modelId="{6F80C60D-62D9-4B50-B6A8-B606B4C9F5D1}" type="sibTrans" cxnId="{2C1EE6A3-3430-458A-97DF-656FD933B326}">
      <dgm:prSet/>
      <dgm:spPr/>
      <dgm:t>
        <a:bodyPr/>
        <a:lstStyle/>
        <a:p>
          <a:endParaRPr lang="en-US"/>
        </a:p>
      </dgm:t>
    </dgm:pt>
    <dgm:pt modelId="{24F4DD99-5FE2-4C25-B30D-F51C426FEF66}">
      <dgm:prSet/>
      <dgm:spPr>
        <a:solidFill>
          <a:srgbClr val="B311BF">
            <a:alpha val="90000"/>
          </a:srgbClr>
        </a:solidFill>
      </dgm:spPr>
      <dgm:t>
        <a:bodyPr/>
        <a:lstStyle/>
        <a:p>
          <a:pPr algn="ctr"/>
          <a:r>
            <a:rPr lang="en-US" b="1">
              <a:solidFill>
                <a:schemeClr val="bg1"/>
              </a:solidFill>
            </a:rPr>
            <a:t>Ambient Greenland Sea water</a:t>
          </a:r>
        </a:p>
      </dgm:t>
    </dgm:pt>
    <dgm:pt modelId="{C8C99DBC-0328-4D0D-9B82-2C4096C0F6E4}" type="parTrans" cxnId="{90BF5263-7706-4B62-8A21-BD91D70F6C74}">
      <dgm:prSet/>
      <dgm:spPr/>
      <dgm:t>
        <a:bodyPr/>
        <a:lstStyle/>
        <a:p>
          <a:endParaRPr lang="en-US"/>
        </a:p>
      </dgm:t>
    </dgm:pt>
    <dgm:pt modelId="{259AD6A2-AE91-4FA8-A1AE-CAC79CB68D7A}" type="sibTrans" cxnId="{90BF5263-7706-4B62-8A21-BD91D70F6C74}">
      <dgm:prSet/>
      <dgm:spPr/>
      <dgm:t>
        <a:bodyPr/>
        <a:lstStyle/>
        <a:p>
          <a:endParaRPr lang="en-US"/>
        </a:p>
      </dgm:t>
    </dgm:pt>
    <dgm:pt modelId="{F7C112AF-1DDD-4A9F-ADFC-9C172A717A99}" type="pres">
      <dgm:prSet presAssocID="{DDEEB63A-66BD-4914-975F-412F83E31029}" presName="root" presStyleCnt="0">
        <dgm:presLayoutVars>
          <dgm:chMax/>
          <dgm:chPref/>
          <dgm:animLvl val="lvl"/>
        </dgm:presLayoutVars>
      </dgm:prSet>
      <dgm:spPr/>
    </dgm:pt>
    <dgm:pt modelId="{345F7E7F-68C5-45BD-9100-F189ABA0C3F1}" type="pres">
      <dgm:prSet presAssocID="{DDEEB63A-66BD-4914-975F-412F83E31029}" presName="divider" presStyleLbl="fgAccFollowNode1" presStyleIdx="0" presStyleCnt="1" custFlipVert="1" custSzY="45720" custScaleX="50164" custLinFactX="6161" custLinFactY="-1611813" custLinFactNeighborX="100000" custLinFactNeighborY="-1700000"/>
      <dgm:spPr>
        <a:solidFill>
          <a:schemeClr val="accent1">
            <a:alpha val="90000"/>
            <a:tint val="40000"/>
            <a:hueOff val="0"/>
            <a:satOff val="0"/>
            <a:lumOff val="0"/>
            <a:alphaOff val="0"/>
          </a:schemeClr>
        </a:solidFill>
        <a:ln w="12700" cap="flat" cmpd="sng" algn="ctr">
          <a:solidFill>
            <a:schemeClr val="bg1">
              <a:alpha val="90000"/>
            </a:schemeClr>
          </a:solidFill>
          <a:prstDash val="solid"/>
          <a:miter lim="800000"/>
          <a:tailEnd type="triangle" w="lg" len="lg"/>
        </a:ln>
        <a:effectLst/>
      </dgm:spPr>
    </dgm:pt>
    <dgm:pt modelId="{8068145E-1F35-46B3-8C2D-C760F27A440A}" type="pres">
      <dgm:prSet presAssocID="{DDEEB63A-66BD-4914-975F-412F83E31029}" presName="nodes" presStyleCnt="0">
        <dgm:presLayoutVars>
          <dgm:chMax/>
          <dgm:chPref/>
          <dgm:animLvl val="lvl"/>
        </dgm:presLayoutVars>
      </dgm:prSet>
      <dgm:spPr/>
    </dgm:pt>
    <dgm:pt modelId="{E522D4E9-CDFB-4C40-9FF2-8240840EAD40}" type="pres">
      <dgm:prSet presAssocID="{6ED97276-2773-455F-B4A1-3C7C62CC02AF}" presName="composite" presStyleCnt="0"/>
      <dgm:spPr/>
    </dgm:pt>
    <dgm:pt modelId="{12BE3F05-E19E-4A64-9EAE-934D2E3C1D2F}" type="pres">
      <dgm:prSet presAssocID="{6ED97276-2773-455F-B4A1-3C7C62CC02AF}" presName="L1TextContainer" presStyleLbl="revTx" presStyleIdx="0" presStyleCnt="4">
        <dgm:presLayoutVars>
          <dgm:chMax val="1"/>
          <dgm:chPref val="1"/>
          <dgm:bulletEnabled val="1"/>
        </dgm:presLayoutVars>
      </dgm:prSet>
      <dgm:spPr/>
    </dgm:pt>
    <dgm:pt modelId="{B62464A7-CCB4-42A2-BF0D-B2B16C8D262F}" type="pres">
      <dgm:prSet presAssocID="{6ED97276-2773-455F-B4A1-3C7C62CC02AF}" presName="L2TextContainerWrapper" presStyleCnt="0">
        <dgm:presLayoutVars>
          <dgm:chMax val="0"/>
          <dgm:chPref val="0"/>
          <dgm:bulletEnabled val="1"/>
        </dgm:presLayoutVars>
      </dgm:prSet>
      <dgm:spPr/>
    </dgm:pt>
    <dgm:pt modelId="{E855A6EB-4B4B-4E10-97CE-C5EA28956B3C}" type="pres">
      <dgm:prSet presAssocID="{6ED97276-2773-455F-B4A1-3C7C62CC02AF}" presName="L2TextContainer" presStyleLbl="bgAcc1" presStyleIdx="0" presStyleCnt="4"/>
      <dgm:spPr/>
    </dgm:pt>
    <dgm:pt modelId="{AAAC4067-B4F1-48F5-BE75-EA73157FB0BC}" type="pres">
      <dgm:prSet presAssocID="{6ED97276-2773-455F-B4A1-3C7C62CC02AF}" presName="FlexibleEmptyPlaceHolder" presStyleCnt="0"/>
      <dgm:spPr/>
    </dgm:pt>
    <dgm:pt modelId="{271A0AFE-0DC2-4EC1-B486-89EC4E0024B1}" type="pres">
      <dgm:prSet presAssocID="{6ED97276-2773-455F-B4A1-3C7C62CC02AF}" presName="ConnectLine" presStyleLbl="sibTrans1D1" presStyleIdx="0" presStyleCnt="4"/>
      <dgm:spPr>
        <a:noFill/>
        <a:ln w="6350" cap="flat" cmpd="sng" algn="ctr">
          <a:solidFill>
            <a:schemeClr val="accent1">
              <a:hueOff val="0"/>
              <a:satOff val="0"/>
              <a:lumOff val="0"/>
              <a:alphaOff val="0"/>
            </a:schemeClr>
          </a:solidFill>
          <a:prstDash val="dash"/>
          <a:miter lim="800000"/>
        </a:ln>
        <a:effectLst/>
      </dgm:spPr>
    </dgm:pt>
    <dgm:pt modelId="{1FBBBD72-A5D3-49BB-8F32-9DB516A71260}" type="pres">
      <dgm:prSet presAssocID="{6ED97276-2773-455F-B4A1-3C7C62CC02AF}" presName="ConnectorPoint" presStyleLbl="alignNode1" presStyleIdx="0" presStyleCnt="4"/>
      <dgm:spPr/>
    </dgm:pt>
    <dgm:pt modelId="{72C15389-F4D3-4452-952D-6151C0FB8A29}" type="pres">
      <dgm:prSet presAssocID="{6ED97276-2773-455F-B4A1-3C7C62CC02AF}" presName="EmptyPlaceHolder" presStyleCnt="0"/>
      <dgm:spPr/>
    </dgm:pt>
    <dgm:pt modelId="{3366EB58-7E1C-4FDB-A053-CA1154BDA23B}" type="pres">
      <dgm:prSet presAssocID="{280CE0EC-99E2-4EAF-A25E-482867997836}" presName="spaceBetweenRectangles" presStyleCnt="0"/>
      <dgm:spPr/>
    </dgm:pt>
    <dgm:pt modelId="{9A599826-370A-4602-AC86-D63D2B286937}" type="pres">
      <dgm:prSet presAssocID="{4A4D0F85-E723-44B9-80EE-A99B7FA4C0E9}" presName="composite" presStyleCnt="0"/>
      <dgm:spPr/>
    </dgm:pt>
    <dgm:pt modelId="{B5B5F7E9-C8C2-4497-ACB7-2906180479B7}" type="pres">
      <dgm:prSet presAssocID="{4A4D0F85-E723-44B9-80EE-A99B7FA4C0E9}" presName="L1TextContainer" presStyleLbl="revTx" presStyleIdx="1" presStyleCnt="4">
        <dgm:presLayoutVars>
          <dgm:chMax val="1"/>
          <dgm:chPref val="1"/>
          <dgm:bulletEnabled val="1"/>
        </dgm:presLayoutVars>
      </dgm:prSet>
      <dgm:spPr/>
    </dgm:pt>
    <dgm:pt modelId="{44CA15E6-9C15-4219-9393-FCC27593DC8F}" type="pres">
      <dgm:prSet presAssocID="{4A4D0F85-E723-44B9-80EE-A99B7FA4C0E9}" presName="L2TextContainerWrapper" presStyleCnt="0">
        <dgm:presLayoutVars>
          <dgm:chMax val="0"/>
          <dgm:chPref val="0"/>
          <dgm:bulletEnabled val="1"/>
        </dgm:presLayoutVars>
      </dgm:prSet>
      <dgm:spPr/>
    </dgm:pt>
    <dgm:pt modelId="{8F177ED1-E938-46FB-8B3F-D4E3675505CD}" type="pres">
      <dgm:prSet presAssocID="{4A4D0F85-E723-44B9-80EE-A99B7FA4C0E9}" presName="L2TextContainer" presStyleLbl="bgAcc1" presStyleIdx="1" presStyleCnt="4" custScaleX="65896" custLinFactNeighborX="26899" custLinFactNeighborY="-1427"/>
      <dgm:spPr/>
    </dgm:pt>
    <dgm:pt modelId="{49436DE4-044A-488F-9200-D754B79067FD}" type="pres">
      <dgm:prSet presAssocID="{4A4D0F85-E723-44B9-80EE-A99B7FA4C0E9}" presName="FlexibleEmptyPlaceHolder" presStyleCnt="0"/>
      <dgm:spPr/>
    </dgm:pt>
    <dgm:pt modelId="{608C8139-4B2F-4200-9C1A-FB666E24FF70}" type="pres">
      <dgm:prSet presAssocID="{4A4D0F85-E723-44B9-80EE-A99B7FA4C0E9}" presName="ConnectLine" presStyleLbl="sibTrans1D1" presStyleIdx="1" presStyleCnt="4"/>
      <dgm:spPr>
        <a:noFill/>
        <a:ln w="6350" cap="flat" cmpd="sng" algn="ctr">
          <a:solidFill>
            <a:schemeClr val="accent1">
              <a:hueOff val="0"/>
              <a:satOff val="0"/>
              <a:lumOff val="0"/>
              <a:alphaOff val="0"/>
            </a:schemeClr>
          </a:solidFill>
          <a:prstDash val="dash"/>
          <a:miter lim="800000"/>
        </a:ln>
        <a:effectLst/>
      </dgm:spPr>
    </dgm:pt>
    <dgm:pt modelId="{2453A046-E710-4F52-9B88-7740B7C50AA2}" type="pres">
      <dgm:prSet presAssocID="{4A4D0F85-E723-44B9-80EE-A99B7FA4C0E9}" presName="ConnectorPoint" presStyleLbl="alignNode1" presStyleIdx="1" presStyleCnt="4"/>
      <dgm:spPr/>
    </dgm:pt>
    <dgm:pt modelId="{701D53F6-F66C-4601-831A-4304307AC2DF}" type="pres">
      <dgm:prSet presAssocID="{4A4D0F85-E723-44B9-80EE-A99B7FA4C0E9}" presName="EmptyPlaceHolder" presStyleCnt="0"/>
      <dgm:spPr/>
    </dgm:pt>
    <dgm:pt modelId="{CCE3413D-1F3B-4E3D-9BF1-6356CD9CDC88}" type="pres">
      <dgm:prSet presAssocID="{A0A308DD-350C-4E7C-91F5-4E1835E60B09}" presName="spaceBetweenRectangles" presStyleCnt="0"/>
      <dgm:spPr/>
    </dgm:pt>
    <dgm:pt modelId="{3E0AA98B-1711-44BC-964C-56FAC3F8491F}" type="pres">
      <dgm:prSet presAssocID="{744E5A63-71C9-44CF-9A80-E2B61ACBFF5B}" presName="composite" presStyleCnt="0"/>
      <dgm:spPr/>
    </dgm:pt>
    <dgm:pt modelId="{ABE31F30-F93A-458E-BA69-75C2FD1C6FCA}" type="pres">
      <dgm:prSet presAssocID="{744E5A63-71C9-44CF-9A80-E2B61ACBFF5B}" presName="L1TextContainer" presStyleLbl="revTx" presStyleIdx="2" presStyleCnt="4">
        <dgm:presLayoutVars>
          <dgm:chMax val="1"/>
          <dgm:chPref val="1"/>
          <dgm:bulletEnabled val="1"/>
        </dgm:presLayoutVars>
      </dgm:prSet>
      <dgm:spPr/>
    </dgm:pt>
    <dgm:pt modelId="{6E17F0F0-5F8F-4664-890E-1D19179905A9}" type="pres">
      <dgm:prSet presAssocID="{744E5A63-71C9-44CF-9A80-E2B61ACBFF5B}" presName="L2TextContainerWrapper" presStyleCnt="0">
        <dgm:presLayoutVars>
          <dgm:chMax val="0"/>
          <dgm:chPref val="0"/>
          <dgm:bulletEnabled val="1"/>
        </dgm:presLayoutVars>
      </dgm:prSet>
      <dgm:spPr/>
    </dgm:pt>
    <dgm:pt modelId="{5A387B0C-8BBC-434A-AE83-F9802E75B804}" type="pres">
      <dgm:prSet presAssocID="{744E5A63-71C9-44CF-9A80-E2B61ACBFF5B}" presName="L2TextContainer" presStyleLbl="bgAcc1" presStyleIdx="2" presStyleCnt="4" custScaleX="69450" custLinFactNeighborX="22998"/>
      <dgm:spPr/>
    </dgm:pt>
    <dgm:pt modelId="{FEFB8AE1-6890-4613-B165-049B53A5B08A}" type="pres">
      <dgm:prSet presAssocID="{744E5A63-71C9-44CF-9A80-E2B61ACBFF5B}" presName="FlexibleEmptyPlaceHolder" presStyleCnt="0"/>
      <dgm:spPr/>
    </dgm:pt>
    <dgm:pt modelId="{79A4EFB6-7BE0-42C7-AE1E-5DA54FA2661B}" type="pres">
      <dgm:prSet presAssocID="{744E5A63-71C9-44CF-9A80-E2B61ACBFF5B}" presName="ConnectLine" presStyleLbl="sibTrans1D1" presStyleIdx="2" presStyleCnt="4"/>
      <dgm:spPr>
        <a:noFill/>
        <a:ln w="6350" cap="flat" cmpd="sng" algn="ctr">
          <a:solidFill>
            <a:schemeClr val="accent1">
              <a:hueOff val="0"/>
              <a:satOff val="0"/>
              <a:lumOff val="0"/>
              <a:alphaOff val="0"/>
            </a:schemeClr>
          </a:solidFill>
          <a:prstDash val="dash"/>
          <a:miter lim="800000"/>
        </a:ln>
        <a:effectLst/>
      </dgm:spPr>
    </dgm:pt>
    <dgm:pt modelId="{9175424C-8030-4E49-9198-58E417691CA4}" type="pres">
      <dgm:prSet presAssocID="{744E5A63-71C9-44CF-9A80-E2B61ACBFF5B}" presName="ConnectorPoint" presStyleLbl="alignNode1" presStyleIdx="2" presStyleCnt="4"/>
      <dgm:spPr/>
    </dgm:pt>
    <dgm:pt modelId="{7E8B6284-C704-46A5-98FF-D4FC6A1457EA}" type="pres">
      <dgm:prSet presAssocID="{744E5A63-71C9-44CF-9A80-E2B61ACBFF5B}" presName="EmptyPlaceHolder" presStyleCnt="0"/>
      <dgm:spPr/>
    </dgm:pt>
    <dgm:pt modelId="{3DD26F01-8ABC-4422-BD18-E1604D2A30DA}" type="pres">
      <dgm:prSet presAssocID="{C57368D9-6391-4FC5-8176-9630866D8C5B}" presName="spaceBetweenRectangles" presStyleCnt="0"/>
      <dgm:spPr/>
    </dgm:pt>
    <dgm:pt modelId="{B2FC8F78-FE02-46BF-9EA8-CDD7A6B129E0}" type="pres">
      <dgm:prSet presAssocID="{E5395D9A-5F26-450C-8D4A-58BC24925EC3}" presName="composite" presStyleCnt="0"/>
      <dgm:spPr/>
    </dgm:pt>
    <dgm:pt modelId="{CF44133A-5514-42AC-911A-9CD99678FBA5}" type="pres">
      <dgm:prSet presAssocID="{E5395D9A-5F26-450C-8D4A-58BC24925EC3}" presName="L1TextContainer" presStyleLbl="revTx" presStyleIdx="3" presStyleCnt="4" custScaleX="77270" custScaleY="187135" custLinFactNeighborX="15410" custLinFactNeighborY="-74722">
        <dgm:presLayoutVars>
          <dgm:chMax val="1"/>
          <dgm:chPref val="1"/>
          <dgm:bulletEnabled val="1"/>
        </dgm:presLayoutVars>
      </dgm:prSet>
      <dgm:spPr/>
    </dgm:pt>
    <dgm:pt modelId="{B20B79F9-409C-45D2-8E08-4DC1C36233C0}" type="pres">
      <dgm:prSet presAssocID="{E5395D9A-5F26-450C-8D4A-58BC24925EC3}" presName="L2TextContainerWrapper" presStyleCnt="0">
        <dgm:presLayoutVars>
          <dgm:chMax val="0"/>
          <dgm:chPref val="0"/>
          <dgm:bulletEnabled val="1"/>
        </dgm:presLayoutVars>
      </dgm:prSet>
      <dgm:spPr/>
    </dgm:pt>
    <dgm:pt modelId="{CE8F726F-BAD5-49A8-839D-A81312793182}" type="pres">
      <dgm:prSet presAssocID="{E5395D9A-5F26-450C-8D4A-58BC24925EC3}" presName="L2TextContainer" presStyleLbl="bgAcc1" presStyleIdx="3" presStyleCnt="4" custLinFactNeighborX="1497" custLinFactNeighborY="11992"/>
      <dgm:spPr/>
    </dgm:pt>
    <dgm:pt modelId="{E579B1F5-7B5E-48E5-865B-0813D63876CD}" type="pres">
      <dgm:prSet presAssocID="{E5395D9A-5F26-450C-8D4A-58BC24925EC3}" presName="FlexibleEmptyPlaceHolder" presStyleCnt="0"/>
      <dgm:spPr/>
    </dgm:pt>
    <dgm:pt modelId="{B882420F-68A8-4C78-906B-4297D1A13D36}" type="pres">
      <dgm:prSet presAssocID="{E5395D9A-5F26-450C-8D4A-58BC24925EC3}" presName="ConnectLine" presStyleLbl="sibTrans1D1" presStyleIdx="3" presStyleCnt="4"/>
      <dgm:spPr>
        <a:noFill/>
        <a:ln w="6350" cap="flat" cmpd="sng" algn="ctr">
          <a:solidFill>
            <a:schemeClr val="accent1">
              <a:hueOff val="0"/>
              <a:satOff val="0"/>
              <a:lumOff val="0"/>
              <a:alphaOff val="0"/>
            </a:schemeClr>
          </a:solidFill>
          <a:prstDash val="dash"/>
          <a:miter lim="800000"/>
        </a:ln>
        <a:effectLst/>
      </dgm:spPr>
    </dgm:pt>
    <dgm:pt modelId="{6D4AA965-3A8C-4E25-BC70-3D06648EA59F}" type="pres">
      <dgm:prSet presAssocID="{E5395D9A-5F26-450C-8D4A-58BC24925EC3}" presName="ConnectorPoint" presStyleLbl="alignNode1" presStyleIdx="3" presStyleCnt="4"/>
      <dgm:spPr/>
    </dgm:pt>
    <dgm:pt modelId="{96C20DE0-FD0A-4332-81C7-EC392C54C8AC}" type="pres">
      <dgm:prSet presAssocID="{E5395D9A-5F26-450C-8D4A-58BC24925EC3}" presName="EmptyPlaceHolder" presStyleCnt="0"/>
      <dgm:spPr/>
    </dgm:pt>
  </dgm:ptLst>
  <dgm:cxnLst>
    <dgm:cxn modelId="{F204FB02-7D84-46F7-B88C-316B37EF0032}" type="presOf" srcId="{338E0FC2-7DB7-495F-B5AC-B8BAC8DFDBF4}" destId="{E855A6EB-4B4B-4E10-97CE-C5EA28956B3C}" srcOrd="0" destOrd="0" presId="urn:microsoft.com/office/officeart/2016/7/layout/BasicTimeline"/>
    <dgm:cxn modelId="{90BF5263-7706-4B62-8A21-BD91D70F6C74}" srcId="{E5395D9A-5F26-450C-8D4A-58BC24925EC3}" destId="{24F4DD99-5FE2-4C25-B30D-F51C426FEF66}" srcOrd="0" destOrd="0" parTransId="{C8C99DBC-0328-4D0D-9B82-2C4096C0F6E4}" sibTransId="{259AD6A2-AE91-4FA8-A1AE-CAC79CB68D7A}"/>
    <dgm:cxn modelId="{80AAD866-8EC7-4572-925E-F88DB5E48835}" type="presOf" srcId="{22C22FC2-703E-4A5D-8319-C02F385592B9}" destId="{8F177ED1-E938-46FB-8B3F-D4E3675505CD}" srcOrd="0" destOrd="0" presId="urn:microsoft.com/office/officeart/2016/7/layout/BasicTimeline"/>
    <dgm:cxn modelId="{E819ED4A-A58C-4BA6-A207-1C55342023AB}" type="presOf" srcId="{24F4DD99-5FE2-4C25-B30D-F51C426FEF66}" destId="{CE8F726F-BAD5-49A8-839D-A81312793182}" srcOrd="0" destOrd="0" presId="urn:microsoft.com/office/officeart/2016/7/layout/BasicTimeline"/>
    <dgm:cxn modelId="{DE1FBA52-A1F3-41ED-8AB7-D42F9AB77921}" type="presOf" srcId="{4A4D0F85-E723-44B9-80EE-A99B7FA4C0E9}" destId="{B5B5F7E9-C8C2-4497-ACB7-2906180479B7}" srcOrd="0" destOrd="0" presId="urn:microsoft.com/office/officeart/2016/7/layout/BasicTimeline"/>
    <dgm:cxn modelId="{70B89555-6D15-4406-9E8C-F29548831072}" srcId="{6ED97276-2773-455F-B4A1-3C7C62CC02AF}" destId="{338E0FC2-7DB7-495F-B5AC-B8BAC8DFDBF4}" srcOrd="0" destOrd="0" parTransId="{216A95CA-6C86-4919-AB07-2464045FD610}" sibTransId="{674ADB25-E639-4632-9D1D-D584A441E900}"/>
    <dgm:cxn modelId="{7F52017B-ADB2-4943-AE39-D61EA158CBA1}" type="presOf" srcId="{744E5A63-71C9-44CF-9A80-E2B61ACBFF5B}" destId="{ABE31F30-F93A-458E-BA69-75C2FD1C6FCA}" srcOrd="0" destOrd="0" presId="urn:microsoft.com/office/officeart/2016/7/layout/BasicTimeline"/>
    <dgm:cxn modelId="{B3A8CF83-A817-42B0-B5C2-D7C21E8DA9E8}" srcId="{DDEEB63A-66BD-4914-975F-412F83E31029}" destId="{6ED97276-2773-455F-B4A1-3C7C62CC02AF}" srcOrd="0" destOrd="0" parTransId="{B71CD871-F0F0-4B65-8FE2-F9F9DBDE79FB}" sibTransId="{280CE0EC-99E2-4EAF-A25E-482867997836}"/>
    <dgm:cxn modelId="{2A713B8D-2CAD-4009-92D0-BB1EBAE5C2F2}" srcId="{744E5A63-71C9-44CF-9A80-E2B61ACBFF5B}" destId="{A25C53BE-B897-40B7-898F-F4E2F409405C}" srcOrd="0" destOrd="0" parTransId="{AE8EF2A8-C7AD-4544-BBB2-55A4168565BF}" sibTransId="{2BB4C84D-C24D-430C-AADC-942D37F8C6DB}"/>
    <dgm:cxn modelId="{5901CCA1-E412-4ED4-A61E-411D2CB29F84}" type="presOf" srcId="{DDEEB63A-66BD-4914-975F-412F83E31029}" destId="{F7C112AF-1DDD-4A9F-ADFC-9C172A717A99}" srcOrd="0" destOrd="0" presId="urn:microsoft.com/office/officeart/2016/7/layout/BasicTimeline"/>
    <dgm:cxn modelId="{2C1EE6A3-3430-458A-97DF-656FD933B326}" srcId="{DDEEB63A-66BD-4914-975F-412F83E31029}" destId="{E5395D9A-5F26-450C-8D4A-58BC24925EC3}" srcOrd="3" destOrd="0" parTransId="{703D0AE2-009C-475C-9455-B330A464FE21}" sibTransId="{6F80C60D-62D9-4B50-B6A8-B606B4C9F5D1}"/>
    <dgm:cxn modelId="{353E38B6-3E44-4E8E-B6AC-FA31917775B8}" type="presOf" srcId="{6ED97276-2773-455F-B4A1-3C7C62CC02AF}" destId="{12BE3F05-E19E-4A64-9EAE-934D2E3C1D2F}" srcOrd="0" destOrd="0" presId="urn:microsoft.com/office/officeart/2016/7/layout/BasicTimeline"/>
    <dgm:cxn modelId="{73642CD4-352F-4326-8F3D-6B609BE36DAF}" srcId="{DDEEB63A-66BD-4914-975F-412F83E31029}" destId="{4A4D0F85-E723-44B9-80EE-A99B7FA4C0E9}" srcOrd="1" destOrd="0" parTransId="{80C3CE6C-FB8F-4C2C-AA7C-AAC3361AFE19}" sibTransId="{A0A308DD-350C-4E7C-91F5-4E1835E60B09}"/>
    <dgm:cxn modelId="{99D06FD8-402C-4F92-A515-4B95CEBAE7BA}" srcId="{4A4D0F85-E723-44B9-80EE-A99B7FA4C0E9}" destId="{22C22FC2-703E-4A5D-8319-C02F385592B9}" srcOrd="0" destOrd="0" parTransId="{953E6CC1-0078-4D8F-8824-DCAB97B22ADC}" sibTransId="{9D2C3178-412B-4062-81B8-327657CCC6D4}"/>
    <dgm:cxn modelId="{C5DE56DF-F4B5-4777-B37D-0839A35E29D4}" srcId="{DDEEB63A-66BD-4914-975F-412F83E31029}" destId="{744E5A63-71C9-44CF-9A80-E2B61ACBFF5B}" srcOrd="2" destOrd="0" parTransId="{E2BE4726-F6E2-40F7-A94D-2DD7B01A7ADE}" sibTransId="{C57368D9-6391-4FC5-8176-9630866D8C5B}"/>
    <dgm:cxn modelId="{805017FC-4852-4508-811B-AD607B5BAFB3}" type="presOf" srcId="{A25C53BE-B897-40B7-898F-F4E2F409405C}" destId="{5A387B0C-8BBC-434A-AE83-F9802E75B804}" srcOrd="0" destOrd="0" presId="urn:microsoft.com/office/officeart/2016/7/layout/BasicTimeline"/>
    <dgm:cxn modelId="{B3F0C1FD-5786-445E-9EC2-B7D2802BD8FA}" type="presOf" srcId="{E5395D9A-5F26-450C-8D4A-58BC24925EC3}" destId="{CF44133A-5514-42AC-911A-9CD99678FBA5}" srcOrd="0" destOrd="0" presId="urn:microsoft.com/office/officeart/2016/7/layout/BasicTimeline"/>
    <dgm:cxn modelId="{B3FFB5AA-F287-4D23-851D-7A5231466FED}" type="presParOf" srcId="{F7C112AF-1DDD-4A9F-ADFC-9C172A717A99}" destId="{345F7E7F-68C5-45BD-9100-F189ABA0C3F1}" srcOrd="0" destOrd="0" presId="urn:microsoft.com/office/officeart/2016/7/layout/BasicTimeline"/>
    <dgm:cxn modelId="{652C17C2-FB97-45F0-A45A-C697E3AD8BD2}" type="presParOf" srcId="{F7C112AF-1DDD-4A9F-ADFC-9C172A717A99}" destId="{8068145E-1F35-46B3-8C2D-C760F27A440A}" srcOrd="1" destOrd="0" presId="urn:microsoft.com/office/officeart/2016/7/layout/BasicTimeline"/>
    <dgm:cxn modelId="{1C065BA4-04A3-4979-BF17-6532142CC241}" type="presParOf" srcId="{8068145E-1F35-46B3-8C2D-C760F27A440A}" destId="{E522D4E9-CDFB-4C40-9FF2-8240840EAD40}" srcOrd="0" destOrd="0" presId="urn:microsoft.com/office/officeart/2016/7/layout/BasicTimeline"/>
    <dgm:cxn modelId="{2BFA8183-08A8-4930-B6D8-81C39AB08764}" type="presParOf" srcId="{E522D4E9-CDFB-4C40-9FF2-8240840EAD40}" destId="{12BE3F05-E19E-4A64-9EAE-934D2E3C1D2F}" srcOrd="0" destOrd="0" presId="urn:microsoft.com/office/officeart/2016/7/layout/BasicTimeline"/>
    <dgm:cxn modelId="{DB7D01A3-8856-41FA-981B-7E99A2F48FDB}" type="presParOf" srcId="{E522D4E9-CDFB-4C40-9FF2-8240840EAD40}" destId="{B62464A7-CCB4-42A2-BF0D-B2B16C8D262F}" srcOrd="1" destOrd="0" presId="urn:microsoft.com/office/officeart/2016/7/layout/BasicTimeline"/>
    <dgm:cxn modelId="{7DF8FBE7-3D4E-450A-B3F2-D0FBD4EFC3DC}" type="presParOf" srcId="{B62464A7-CCB4-42A2-BF0D-B2B16C8D262F}" destId="{E855A6EB-4B4B-4E10-97CE-C5EA28956B3C}" srcOrd="0" destOrd="0" presId="urn:microsoft.com/office/officeart/2016/7/layout/BasicTimeline"/>
    <dgm:cxn modelId="{325109D2-ED1B-4A51-8F99-7097CDE6F097}" type="presParOf" srcId="{B62464A7-CCB4-42A2-BF0D-B2B16C8D262F}" destId="{AAAC4067-B4F1-48F5-BE75-EA73157FB0BC}" srcOrd="1" destOrd="0" presId="urn:microsoft.com/office/officeart/2016/7/layout/BasicTimeline"/>
    <dgm:cxn modelId="{CA6D1EDF-D909-4A74-8D5C-4C2E539A2421}" type="presParOf" srcId="{E522D4E9-CDFB-4C40-9FF2-8240840EAD40}" destId="{271A0AFE-0DC2-4EC1-B486-89EC4E0024B1}" srcOrd="2" destOrd="0" presId="urn:microsoft.com/office/officeart/2016/7/layout/BasicTimeline"/>
    <dgm:cxn modelId="{41FD347B-0633-45E2-9FF3-DF0169AB6118}" type="presParOf" srcId="{E522D4E9-CDFB-4C40-9FF2-8240840EAD40}" destId="{1FBBBD72-A5D3-49BB-8F32-9DB516A71260}" srcOrd="3" destOrd="0" presId="urn:microsoft.com/office/officeart/2016/7/layout/BasicTimeline"/>
    <dgm:cxn modelId="{9987A078-1063-47AD-BBF5-3423EFB98B89}" type="presParOf" srcId="{E522D4E9-CDFB-4C40-9FF2-8240840EAD40}" destId="{72C15389-F4D3-4452-952D-6151C0FB8A29}" srcOrd="4" destOrd="0" presId="urn:microsoft.com/office/officeart/2016/7/layout/BasicTimeline"/>
    <dgm:cxn modelId="{ED19DC6F-A6B8-48C2-BADC-94FA414AC3C9}" type="presParOf" srcId="{8068145E-1F35-46B3-8C2D-C760F27A440A}" destId="{3366EB58-7E1C-4FDB-A053-CA1154BDA23B}" srcOrd="1" destOrd="0" presId="urn:microsoft.com/office/officeart/2016/7/layout/BasicTimeline"/>
    <dgm:cxn modelId="{59EAE6BF-C268-4606-B29D-8F771F2F5FB4}" type="presParOf" srcId="{8068145E-1F35-46B3-8C2D-C760F27A440A}" destId="{9A599826-370A-4602-AC86-D63D2B286937}" srcOrd="2" destOrd="0" presId="urn:microsoft.com/office/officeart/2016/7/layout/BasicTimeline"/>
    <dgm:cxn modelId="{60F3461A-C013-4EF1-B3F6-26E241587B9C}" type="presParOf" srcId="{9A599826-370A-4602-AC86-D63D2B286937}" destId="{B5B5F7E9-C8C2-4497-ACB7-2906180479B7}" srcOrd="0" destOrd="0" presId="urn:microsoft.com/office/officeart/2016/7/layout/BasicTimeline"/>
    <dgm:cxn modelId="{2A7BA00C-3B52-44BE-9692-6A75BC7C8D72}" type="presParOf" srcId="{9A599826-370A-4602-AC86-D63D2B286937}" destId="{44CA15E6-9C15-4219-9393-FCC27593DC8F}" srcOrd="1" destOrd="0" presId="urn:microsoft.com/office/officeart/2016/7/layout/BasicTimeline"/>
    <dgm:cxn modelId="{0D2442CF-815C-4E3D-B49B-12B8928499EC}" type="presParOf" srcId="{44CA15E6-9C15-4219-9393-FCC27593DC8F}" destId="{8F177ED1-E938-46FB-8B3F-D4E3675505CD}" srcOrd="0" destOrd="0" presId="urn:microsoft.com/office/officeart/2016/7/layout/BasicTimeline"/>
    <dgm:cxn modelId="{A8DF2D09-B53A-44A4-9157-46747B73A2B8}" type="presParOf" srcId="{44CA15E6-9C15-4219-9393-FCC27593DC8F}" destId="{49436DE4-044A-488F-9200-D754B79067FD}" srcOrd="1" destOrd="0" presId="urn:microsoft.com/office/officeart/2016/7/layout/BasicTimeline"/>
    <dgm:cxn modelId="{1C3C3B5D-2D81-4383-A1FE-00EAA45B1F20}" type="presParOf" srcId="{9A599826-370A-4602-AC86-D63D2B286937}" destId="{608C8139-4B2F-4200-9C1A-FB666E24FF70}" srcOrd="2" destOrd="0" presId="urn:microsoft.com/office/officeart/2016/7/layout/BasicTimeline"/>
    <dgm:cxn modelId="{CF46C4A5-F26B-40DD-A779-139BA990F86C}" type="presParOf" srcId="{9A599826-370A-4602-AC86-D63D2B286937}" destId="{2453A046-E710-4F52-9B88-7740B7C50AA2}" srcOrd="3" destOrd="0" presId="urn:microsoft.com/office/officeart/2016/7/layout/BasicTimeline"/>
    <dgm:cxn modelId="{0B634170-0537-4BD1-ACED-A38C0AE1B206}" type="presParOf" srcId="{9A599826-370A-4602-AC86-D63D2B286937}" destId="{701D53F6-F66C-4601-831A-4304307AC2DF}" srcOrd="4" destOrd="0" presId="urn:microsoft.com/office/officeart/2016/7/layout/BasicTimeline"/>
    <dgm:cxn modelId="{8DAB190B-CCF0-4905-88AA-2CFBF7CC018F}" type="presParOf" srcId="{8068145E-1F35-46B3-8C2D-C760F27A440A}" destId="{CCE3413D-1F3B-4E3D-9BF1-6356CD9CDC88}" srcOrd="3" destOrd="0" presId="urn:microsoft.com/office/officeart/2016/7/layout/BasicTimeline"/>
    <dgm:cxn modelId="{A450F7F5-581B-4E7C-8095-D910B57106FA}" type="presParOf" srcId="{8068145E-1F35-46B3-8C2D-C760F27A440A}" destId="{3E0AA98B-1711-44BC-964C-56FAC3F8491F}" srcOrd="4" destOrd="0" presId="urn:microsoft.com/office/officeart/2016/7/layout/BasicTimeline"/>
    <dgm:cxn modelId="{78A2E181-E675-4297-9AAC-4F5A7F159D48}" type="presParOf" srcId="{3E0AA98B-1711-44BC-964C-56FAC3F8491F}" destId="{ABE31F30-F93A-458E-BA69-75C2FD1C6FCA}" srcOrd="0" destOrd="0" presId="urn:microsoft.com/office/officeart/2016/7/layout/BasicTimeline"/>
    <dgm:cxn modelId="{1ED339C1-B67C-4CDD-AFF4-60D006558931}" type="presParOf" srcId="{3E0AA98B-1711-44BC-964C-56FAC3F8491F}" destId="{6E17F0F0-5F8F-4664-890E-1D19179905A9}" srcOrd="1" destOrd="0" presId="urn:microsoft.com/office/officeart/2016/7/layout/BasicTimeline"/>
    <dgm:cxn modelId="{148B5F9D-96F3-440B-9052-850123060505}" type="presParOf" srcId="{6E17F0F0-5F8F-4664-890E-1D19179905A9}" destId="{5A387B0C-8BBC-434A-AE83-F9802E75B804}" srcOrd="0" destOrd="0" presId="urn:microsoft.com/office/officeart/2016/7/layout/BasicTimeline"/>
    <dgm:cxn modelId="{4A9B3930-C6A0-4D50-9F11-88A111FFD5DA}" type="presParOf" srcId="{6E17F0F0-5F8F-4664-890E-1D19179905A9}" destId="{FEFB8AE1-6890-4613-B165-049B53A5B08A}" srcOrd="1" destOrd="0" presId="urn:microsoft.com/office/officeart/2016/7/layout/BasicTimeline"/>
    <dgm:cxn modelId="{C3961DF7-F544-4F8E-A92E-C9C69CE1B92A}" type="presParOf" srcId="{3E0AA98B-1711-44BC-964C-56FAC3F8491F}" destId="{79A4EFB6-7BE0-42C7-AE1E-5DA54FA2661B}" srcOrd="2" destOrd="0" presId="urn:microsoft.com/office/officeart/2016/7/layout/BasicTimeline"/>
    <dgm:cxn modelId="{8227DBB2-6281-41F8-BFE2-4B567AA1FF1B}" type="presParOf" srcId="{3E0AA98B-1711-44BC-964C-56FAC3F8491F}" destId="{9175424C-8030-4E49-9198-58E417691CA4}" srcOrd="3" destOrd="0" presId="urn:microsoft.com/office/officeart/2016/7/layout/BasicTimeline"/>
    <dgm:cxn modelId="{A555944F-20FF-454B-9ECB-C7A0FE28AFF6}" type="presParOf" srcId="{3E0AA98B-1711-44BC-964C-56FAC3F8491F}" destId="{7E8B6284-C704-46A5-98FF-D4FC6A1457EA}" srcOrd="4" destOrd="0" presId="urn:microsoft.com/office/officeart/2016/7/layout/BasicTimeline"/>
    <dgm:cxn modelId="{27022984-2F9E-483E-B1BA-9DB922B0C463}" type="presParOf" srcId="{8068145E-1F35-46B3-8C2D-C760F27A440A}" destId="{3DD26F01-8ABC-4422-BD18-E1604D2A30DA}" srcOrd="5" destOrd="0" presId="urn:microsoft.com/office/officeart/2016/7/layout/BasicTimeline"/>
    <dgm:cxn modelId="{4C36D71B-E07B-4735-A6A7-8E8D0200B6F1}" type="presParOf" srcId="{8068145E-1F35-46B3-8C2D-C760F27A440A}" destId="{B2FC8F78-FE02-46BF-9EA8-CDD7A6B129E0}" srcOrd="6" destOrd="0" presId="urn:microsoft.com/office/officeart/2016/7/layout/BasicTimeline"/>
    <dgm:cxn modelId="{263F101B-6C4E-4CD2-BB95-FD2A907E129F}" type="presParOf" srcId="{B2FC8F78-FE02-46BF-9EA8-CDD7A6B129E0}" destId="{CF44133A-5514-42AC-911A-9CD99678FBA5}" srcOrd="0" destOrd="0" presId="urn:microsoft.com/office/officeart/2016/7/layout/BasicTimeline"/>
    <dgm:cxn modelId="{C78D7C5D-D0E5-4ED0-B2E4-BF29878298A9}" type="presParOf" srcId="{B2FC8F78-FE02-46BF-9EA8-CDD7A6B129E0}" destId="{B20B79F9-409C-45D2-8E08-4DC1C36233C0}" srcOrd="1" destOrd="0" presId="urn:microsoft.com/office/officeart/2016/7/layout/BasicTimeline"/>
    <dgm:cxn modelId="{31833F35-5AEA-4C3D-8DE1-FFDFAF5ED635}" type="presParOf" srcId="{B20B79F9-409C-45D2-8E08-4DC1C36233C0}" destId="{CE8F726F-BAD5-49A8-839D-A81312793182}" srcOrd="0" destOrd="0" presId="urn:microsoft.com/office/officeart/2016/7/layout/BasicTimeline"/>
    <dgm:cxn modelId="{9329ECF6-21C3-4ECA-B9CE-264E6A944EAB}" type="presParOf" srcId="{B20B79F9-409C-45D2-8E08-4DC1C36233C0}" destId="{E579B1F5-7B5E-48E5-865B-0813D63876CD}" srcOrd="1" destOrd="0" presId="urn:microsoft.com/office/officeart/2016/7/layout/BasicTimeline"/>
    <dgm:cxn modelId="{2DAEE11E-69E2-4080-B81C-9ED4692B5474}" type="presParOf" srcId="{B2FC8F78-FE02-46BF-9EA8-CDD7A6B129E0}" destId="{B882420F-68A8-4C78-906B-4297D1A13D36}" srcOrd="2" destOrd="0" presId="urn:microsoft.com/office/officeart/2016/7/layout/BasicTimeline"/>
    <dgm:cxn modelId="{4266F5FD-3151-4374-BA02-70EDD0AC6FB2}" type="presParOf" srcId="{B2FC8F78-FE02-46BF-9EA8-CDD7A6B129E0}" destId="{6D4AA965-3A8C-4E25-BC70-3D06648EA59F}" srcOrd="3" destOrd="0" presId="urn:microsoft.com/office/officeart/2016/7/layout/BasicTimeline"/>
    <dgm:cxn modelId="{2A95CFED-89A8-45A7-BFD1-2E16A6D954B9}" type="presParOf" srcId="{B2FC8F78-FE02-46BF-9EA8-CDD7A6B129E0}" destId="{96C20DE0-FD0A-4332-81C7-EC392C54C8AC}" srcOrd="4" destOrd="0" presId="urn:microsoft.com/office/officeart/2016/7/layout/BasicTimeline"/>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5F7E7F-68C5-45BD-9100-F189ABA0C3F1}">
      <dsp:nvSpPr>
        <dsp:cNvPr id="0" name=""/>
        <dsp:cNvSpPr/>
      </dsp:nvSpPr>
      <dsp:spPr>
        <a:xfrm flipV="1">
          <a:off x="3932857" y="216048"/>
          <a:ext cx="1505106" cy="45720"/>
        </a:xfrm>
        <a:prstGeom prst="line">
          <a:avLst/>
        </a:prstGeom>
        <a:solidFill>
          <a:schemeClr val="accent1">
            <a:alpha val="90000"/>
            <a:tint val="40000"/>
            <a:hueOff val="0"/>
            <a:satOff val="0"/>
            <a:lumOff val="0"/>
            <a:alphaOff val="0"/>
          </a:schemeClr>
        </a:solidFill>
        <a:ln w="12700" cap="flat" cmpd="sng" algn="ctr">
          <a:solidFill>
            <a:schemeClr val="bg1">
              <a:alpha val="9000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12BE3F05-E19E-4A64-9EAE-934D2E3C1D2F}">
      <dsp:nvSpPr>
        <dsp:cNvPr id="0" name=""/>
        <dsp:cNvSpPr/>
      </dsp:nvSpPr>
      <dsp:spPr>
        <a:xfrm>
          <a:off x="132677" y="1537066"/>
          <a:ext cx="1919800" cy="323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kern="1200"/>
            <a:t>Summer 2001</a:t>
          </a:r>
        </a:p>
      </dsp:txBody>
      <dsp:txXfrm>
        <a:off x="132677" y="1537066"/>
        <a:ext cx="1919800" cy="323442"/>
      </dsp:txXfrm>
    </dsp:sp>
    <dsp:sp modelId="{E855A6EB-4B4B-4E10-97CE-C5EA28956B3C}">
      <dsp:nvSpPr>
        <dsp:cNvPr id="0" name=""/>
        <dsp:cNvSpPr/>
      </dsp:nvSpPr>
      <dsp:spPr>
        <a:xfrm>
          <a:off x="1781" y="399293"/>
          <a:ext cx="2181591" cy="488025"/>
        </a:xfrm>
        <a:prstGeom prst="roundRect">
          <a:avLst/>
        </a:prstGeom>
        <a:solidFill>
          <a:srgbClr val="00FF00">
            <a:alpha val="90000"/>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533400">
            <a:lnSpc>
              <a:spcPct val="90000"/>
            </a:lnSpc>
            <a:spcBef>
              <a:spcPct val="0"/>
            </a:spcBef>
            <a:spcAft>
              <a:spcPct val="35000"/>
            </a:spcAft>
            <a:buNone/>
          </a:pPr>
          <a:r>
            <a:rPr lang="en-US" sz="1200" b="1" kern="1200"/>
            <a:t>Deployed into SCV</a:t>
          </a:r>
        </a:p>
      </dsp:txBody>
      <dsp:txXfrm>
        <a:off x="25604" y="423116"/>
        <a:ext cx="2133945" cy="440379"/>
      </dsp:txXfrm>
    </dsp:sp>
    <dsp:sp modelId="{271A0AFE-0DC2-4EC1-B486-89EC4E0024B1}">
      <dsp:nvSpPr>
        <dsp:cNvPr id="0" name=""/>
        <dsp:cNvSpPr/>
      </dsp:nvSpPr>
      <dsp:spPr>
        <a:xfrm>
          <a:off x="1092577" y="887319"/>
          <a:ext cx="0" cy="543841"/>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B5B5F7E9-C8C2-4497-ACB7-2906180479B7}">
      <dsp:nvSpPr>
        <dsp:cNvPr id="0" name=""/>
        <dsp:cNvSpPr/>
      </dsp:nvSpPr>
      <dsp:spPr>
        <a:xfrm>
          <a:off x="1398000" y="1001812"/>
          <a:ext cx="1919800" cy="323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defRPr b="1"/>
          </a:pPr>
          <a:r>
            <a:rPr lang="en-US" sz="1400" kern="1200"/>
            <a:t>December 2001</a:t>
          </a:r>
        </a:p>
      </dsp:txBody>
      <dsp:txXfrm>
        <a:off x="1398000" y="1001812"/>
        <a:ext cx="1919800" cy="323442"/>
      </dsp:txXfrm>
    </dsp:sp>
    <dsp:sp modelId="{1FBBBD72-A5D3-49BB-8F32-9DB516A71260}">
      <dsp:nvSpPr>
        <dsp:cNvPr id="0" name=""/>
        <dsp:cNvSpPr/>
      </dsp:nvSpPr>
      <dsp:spPr>
        <a:xfrm>
          <a:off x="1071110" y="1409693"/>
          <a:ext cx="42934" cy="42934"/>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177ED1-E938-46FB-8B3F-D4E3675505CD}">
      <dsp:nvSpPr>
        <dsp:cNvPr id="0" name=""/>
        <dsp:cNvSpPr/>
      </dsp:nvSpPr>
      <dsp:spPr>
        <a:xfrm>
          <a:off x="1898936" y="1968038"/>
          <a:ext cx="947308" cy="488025"/>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533400">
            <a:lnSpc>
              <a:spcPct val="90000"/>
            </a:lnSpc>
            <a:spcBef>
              <a:spcPct val="0"/>
            </a:spcBef>
            <a:spcAft>
              <a:spcPct val="35000"/>
            </a:spcAft>
            <a:buNone/>
          </a:pPr>
          <a:r>
            <a:rPr lang="en-US" sz="1200" kern="1200"/>
            <a:t>Left the SCV</a:t>
          </a:r>
        </a:p>
      </dsp:txBody>
      <dsp:txXfrm>
        <a:off x="1922759" y="1991861"/>
        <a:ext cx="899662" cy="440379"/>
      </dsp:txXfrm>
    </dsp:sp>
    <dsp:sp modelId="{608C8139-4B2F-4200-9C1A-FB666E24FF70}">
      <dsp:nvSpPr>
        <dsp:cNvPr id="0" name=""/>
        <dsp:cNvSpPr/>
      </dsp:nvSpPr>
      <dsp:spPr>
        <a:xfrm>
          <a:off x="2357900" y="1431160"/>
          <a:ext cx="0" cy="543841"/>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ABE31F30-F93A-458E-BA69-75C2FD1C6FCA}">
      <dsp:nvSpPr>
        <dsp:cNvPr id="0" name=""/>
        <dsp:cNvSpPr/>
      </dsp:nvSpPr>
      <dsp:spPr>
        <a:xfrm>
          <a:off x="2663323" y="1537066"/>
          <a:ext cx="1919800" cy="323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kern="1200"/>
            <a:t>Jan/Jul-2002</a:t>
          </a:r>
        </a:p>
      </dsp:txBody>
      <dsp:txXfrm>
        <a:off x="2663323" y="1537066"/>
        <a:ext cx="1919800" cy="323442"/>
      </dsp:txXfrm>
    </dsp:sp>
    <dsp:sp modelId="{2453A046-E710-4F52-9B88-7740B7C50AA2}">
      <dsp:nvSpPr>
        <dsp:cNvPr id="0" name=""/>
        <dsp:cNvSpPr/>
      </dsp:nvSpPr>
      <dsp:spPr>
        <a:xfrm>
          <a:off x="2336433" y="1409693"/>
          <a:ext cx="42934" cy="42934"/>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387B0C-8BBC-434A-AE83-F9802E75B804}">
      <dsp:nvSpPr>
        <dsp:cNvPr id="0" name=""/>
        <dsp:cNvSpPr/>
      </dsp:nvSpPr>
      <dsp:spPr>
        <a:xfrm>
          <a:off x="3112308" y="399293"/>
          <a:ext cx="1052247" cy="488025"/>
        </a:xfrm>
        <a:prstGeom prst="roundRect">
          <a:avLst/>
        </a:prstGeom>
        <a:solidFill>
          <a:srgbClr val="FF9933">
            <a:alpha val="90000"/>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533400">
            <a:lnSpc>
              <a:spcPct val="90000"/>
            </a:lnSpc>
            <a:spcBef>
              <a:spcPct val="0"/>
            </a:spcBef>
            <a:spcAft>
              <a:spcPct val="35000"/>
            </a:spcAft>
            <a:buNone/>
          </a:pPr>
          <a:r>
            <a:rPr lang="en-US" sz="1200" b="1" kern="1200"/>
            <a:t>Convection</a:t>
          </a:r>
        </a:p>
      </dsp:txBody>
      <dsp:txXfrm>
        <a:off x="3136131" y="423116"/>
        <a:ext cx="1004601" cy="440379"/>
      </dsp:txXfrm>
    </dsp:sp>
    <dsp:sp modelId="{79A4EFB6-7BE0-42C7-AE1E-5DA54FA2661B}">
      <dsp:nvSpPr>
        <dsp:cNvPr id="0" name=""/>
        <dsp:cNvSpPr/>
      </dsp:nvSpPr>
      <dsp:spPr>
        <a:xfrm>
          <a:off x="3623224" y="887319"/>
          <a:ext cx="0" cy="543841"/>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CF44133A-5514-42AC-911A-9CD99678FBA5}">
      <dsp:nvSpPr>
        <dsp:cNvPr id="0" name=""/>
        <dsp:cNvSpPr/>
      </dsp:nvSpPr>
      <dsp:spPr>
        <a:xfrm>
          <a:off x="4325835" y="619214"/>
          <a:ext cx="1146246" cy="6052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defRPr b="1"/>
          </a:pPr>
          <a:r>
            <a:rPr lang="en-US" sz="1400" b="1" kern="1200"/>
            <a:t>Jul-2002</a:t>
          </a:r>
        </a:p>
        <a:p>
          <a:pPr marL="0" lvl="0" indent="0" algn="ctr" defTabSz="622300">
            <a:lnSpc>
              <a:spcPct val="90000"/>
            </a:lnSpc>
            <a:spcBef>
              <a:spcPct val="0"/>
            </a:spcBef>
            <a:spcAft>
              <a:spcPct val="35000"/>
            </a:spcAft>
            <a:buNone/>
            <a:defRPr b="1"/>
          </a:pPr>
          <a:r>
            <a:rPr lang="en-US" sz="1400" b="1" kern="1200"/>
            <a:t>Apr-2003</a:t>
          </a:r>
        </a:p>
      </dsp:txBody>
      <dsp:txXfrm>
        <a:off x="4325835" y="619214"/>
        <a:ext cx="1146246" cy="605273"/>
      </dsp:txXfrm>
    </dsp:sp>
    <dsp:sp modelId="{9175424C-8030-4E49-9198-58E417691CA4}">
      <dsp:nvSpPr>
        <dsp:cNvPr id="0" name=""/>
        <dsp:cNvSpPr/>
      </dsp:nvSpPr>
      <dsp:spPr>
        <a:xfrm>
          <a:off x="3601756" y="1409693"/>
          <a:ext cx="42934" cy="42934"/>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8F726F-BAD5-49A8-839D-A81312793182}">
      <dsp:nvSpPr>
        <dsp:cNvPr id="0" name=""/>
        <dsp:cNvSpPr/>
      </dsp:nvSpPr>
      <dsp:spPr>
        <a:xfrm>
          <a:off x="3799533" y="2033526"/>
          <a:ext cx="2181591" cy="488025"/>
        </a:xfrm>
        <a:prstGeom prst="roundRect">
          <a:avLst/>
        </a:prstGeom>
        <a:solidFill>
          <a:srgbClr val="B311BF">
            <a:alpha val="90000"/>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bg1"/>
              </a:solidFill>
            </a:rPr>
            <a:t>Ambient Greenland Sea water</a:t>
          </a:r>
        </a:p>
      </dsp:txBody>
      <dsp:txXfrm>
        <a:off x="3823356" y="2057349"/>
        <a:ext cx="2133945" cy="440379"/>
      </dsp:txXfrm>
    </dsp:sp>
    <dsp:sp modelId="{B882420F-68A8-4C78-906B-4297D1A13D36}">
      <dsp:nvSpPr>
        <dsp:cNvPr id="0" name=""/>
        <dsp:cNvSpPr/>
      </dsp:nvSpPr>
      <dsp:spPr>
        <a:xfrm>
          <a:off x="4888547" y="1431160"/>
          <a:ext cx="0" cy="543841"/>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6D4AA965-3A8C-4E25-BC70-3D06648EA59F}">
      <dsp:nvSpPr>
        <dsp:cNvPr id="0" name=""/>
        <dsp:cNvSpPr/>
      </dsp:nvSpPr>
      <dsp:spPr>
        <a:xfrm>
          <a:off x="4867080" y="1409693"/>
          <a:ext cx="42934" cy="42934"/>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5F7E7F-68C5-45BD-9100-F189ABA0C3F1}">
      <dsp:nvSpPr>
        <dsp:cNvPr id="0" name=""/>
        <dsp:cNvSpPr/>
      </dsp:nvSpPr>
      <dsp:spPr>
        <a:xfrm flipV="1">
          <a:off x="3932857" y="216048"/>
          <a:ext cx="1505106" cy="45720"/>
        </a:xfrm>
        <a:prstGeom prst="line">
          <a:avLst/>
        </a:prstGeom>
        <a:solidFill>
          <a:schemeClr val="accent1">
            <a:alpha val="90000"/>
            <a:tint val="40000"/>
            <a:hueOff val="0"/>
            <a:satOff val="0"/>
            <a:lumOff val="0"/>
            <a:alphaOff val="0"/>
          </a:schemeClr>
        </a:solidFill>
        <a:ln w="12700" cap="flat" cmpd="sng" algn="ctr">
          <a:solidFill>
            <a:schemeClr val="bg1">
              <a:alpha val="9000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12BE3F05-E19E-4A64-9EAE-934D2E3C1D2F}">
      <dsp:nvSpPr>
        <dsp:cNvPr id="0" name=""/>
        <dsp:cNvSpPr/>
      </dsp:nvSpPr>
      <dsp:spPr>
        <a:xfrm>
          <a:off x="132677" y="1537066"/>
          <a:ext cx="1919800" cy="323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kern="1200"/>
            <a:t>Summer 2001</a:t>
          </a:r>
        </a:p>
      </dsp:txBody>
      <dsp:txXfrm>
        <a:off x="132677" y="1537066"/>
        <a:ext cx="1919800" cy="323442"/>
      </dsp:txXfrm>
    </dsp:sp>
    <dsp:sp modelId="{E855A6EB-4B4B-4E10-97CE-C5EA28956B3C}">
      <dsp:nvSpPr>
        <dsp:cNvPr id="0" name=""/>
        <dsp:cNvSpPr/>
      </dsp:nvSpPr>
      <dsp:spPr>
        <a:xfrm>
          <a:off x="1781" y="399293"/>
          <a:ext cx="2181591" cy="488025"/>
        </a:xfrm>
        <a:prstGeom prst="roundRect">
          <a:avLst/>
        </a:prstGeom>
        <a:solidFill>
          <a:srgbClr val="00FF00">
            <a:alpha val="90000"/>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533400">
            <a:lnSpc>
              <a:spcPct val="90000"/>
            </a:lnSpc>
            <a:spcBef>
              <a:spcPct val="0"/>
            </a:spcBef>
            <a:spcAft>
              <a:spcPct val="35000"/>
            </a:spcAft>
            <a:buNone/>
          </a:pPr>
          <a:r>
            <a:rPr lang="en-US" sz="1200" b="1" kern="1200"/>
            <a:t>Deployed into SCV</a:t>
          </a:r>
        </a:p>
      </dsp:txBody>
      <dsp:txXfrm>
        <a:off x="25604" y="423116"/>
        <a:ext cx="2133945" cy="440379"/>
      </dsp:txXfrm>
    </dsp:sp>
    <dsp:sp modelId="{271A0AFE-0DC2-4EC1-B486-89EC4E0024B1}">
      <dsp:nvSpPr>
        <dsp:cNvPr id="0" name=""/>
        <dsp:cNvSpPr/>
      </dsp:nvSpPr>
      <dsp:spPr>
        <a:xfrm>
          <a:off x="1092577" y="887319"/>
          <a:ext cx="0" cy="543841"/>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B5B5F7E9-C8C2-4497-ACB7-2906180479B7}">
      <dsp:nvSpPr>
        <dsp:cNvPr id="0" name=""/>
        <dsp:cNvSpPr/>
      </dsp:nvSpPr>
      <dsp:spPr>
        <a:xfrm>
          <a:off x="1398000" y="1001812"/>
          <a:ext cx="1919800" cy="323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defRPr b="1"/>
          </a:pPr>
          <a:r>
            <a:rPr lang="en-US" sz="1400" kern="1200"/>
            <a:t>December 2001</a:t>
          </a:r>
        </a:p>
      </dsp:txBody>
      <dsp:txXfrm>
        <a:off x="1398000" y="1001812"/>
        <a:ext cx="1919800" cy="323442"/>
      </dsp:txXfrm>
    </dsp:sp>
    <dsp:sp modelId="{1FBBBD72-A5D3-49BB-8F32-9DB516A71260}">
      <dsp:nvSpPr>
        <dsp:cNvPr id="0" name=""/>
        <dsp:cNvSpPr/>
      </dsp:nvSpPr>
      <dsp:spPr>
        <a:xfrm>
          <a:off x="1071110" y="1409693"/>
          <a:ext cx="42934" cy="42934"/>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177ED1-E938-46FB-8B3F-D4E3675505CD}">
      <dsp:nvSpPr>
        <dsp:cNvPr id="0" name=""/>
        <dsp:cNvSpPr/>
      </dsp:nvSpPr>
      <dsp:spPr>
        <a:xfrm>
          <a:off x="1898936" y="1968038"/>
          <a:ext cx="947308" cy="488025"/>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533400">
            <a:lnSpc>
              <a:spcPct val="90000"/>
            </a:lnSpc>
            <a:spcBef>
              <a:spcPct val="0"/>
            </a:spcBef>
            <a:spcAft>
              <a:spcPct val="35000"/>
            </a:spcAft>
            <a:buNone/>
          </a:pPr>
          <a:r>
            <a:rPr lang="en-US" sz="1200" kern="1200"/>
            <a:t>Left the SCV</a:t>
          </a:r>
        </a:p>
      </dsp:txBody>
      <dsp:txXfrm>
        <a:off x="1922759" y="1991861"/>
        <a:ext cx="899662" cy="440379"/>
      </dsp:txXfrm>
    </dsp:sp>
    <dsp:sp modelId="{608C8139-4B2F-4200-9C1A-FB666E24FF70}">
      <dsp:nvSpPr>
        <dsp:cNvPr id="0" name=""/>
        <dsp:cNvSpPr/>
      </dsp:nvSpPr>
      <dsp:spPr>
        <a:xfrm>
          <a:off x="2357900" y="1431160"/>
          <a:ext cx="0" cy="543841"/>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ABE31F30-F93A-458E-BA69-75C2FD1C6FCA}">
      <dsp:nvSpPr>
        <dsp:cNvPr id="0" name=""/>
        <dsp:cNvSpPr/>
      </dsp:nvSpPr>
      <dsp:spPr>
        <a:xfrm>
          <a:off x="2663323" y="1537066"/>
          <a:ext cx="1919800" cy="323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kern="1200"/>
            <a:t>Jul-2002</a:t>
          </a:r>
        </a:p>
      </dsp:txBody>
      <dsp:txXfrm>
        <a:off x="2663323" y="1537066"/>
        <a:ext cx="1919800" cy="323442"/>
      </dsp:txXfrm>
    </dsp:sp>
    <dsp:sp modelId="{2453A046-E710-4F52-9B88-7740B7C50AA2}">
      <dsp:nvSpPr>
        <dsp:cNvPr id="0" name=""/>
        <dsp:cNvSpPr/>
      </dsp:nvSpPr>
      <dsp:spPr>
        <a:xfrm>
          <a:off x="2336433" y="1409693"/>
          <a:ext cx="42934" cy="42934"/>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387B0C-8BBC-434A-AE83-F9802E75B804}">
      <dsp:nvSpPr>
        <dsp:cNvPr id="0" name=""/>
        <dsp:cNvSpPr/>
      </dsp:nvSpPr>
      <dsp:spPr>
        <a:xfrm>
          <a:off x="3112308" y="399293"/>
          <a:ext cx="1052247" cy="488025"/>
        </a:xfrm>
        <a:prstGeom prst="roundRect">
          <a:avLst/>
        </a:prstGeom>
        <a:solidFill>
          <a:srgbClr val="FF9933">
            <a:alpha val="90000"/>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533400">
            <a:lnSpc>
              <a:spcPct val="90000"/>
            </a:lnSpc>
            <a:spcBef>
              <a:spcPct val="0"/>
            </a:spcBef>
            <a:spcAft>
              <a:spcPct val="35000"/>
            </a:spcAft>
            <a:buNone/>
          </a:pPr>
          <a:r>
            <a:rPr lang="en-US" sz="1200" b="1" kern="1200"/>
            <a:t>Convection</a:t>
          </a:r>
        </a:p>
      </dsp:txBody>
      <dsp:txXfrm>
        <a:off x="3136131" y="423116"/>
        <a:ext cx="1004601" cy="440379"/>
      </dsp:txXfrm>
    </dsp:sp>
    <dsp:sp modelId="{79A4EFB6-7BE0-42C7-AE1E-5DA54FA2661B}">
      <dsp:nvSpPr>
        <dsp:cNvPr id="0" name=""/>
        <dsp:cNvSpPr/>
      </dsp:nvSpPr>
      <dsp:spPr>
        <a:xfrm>
          <a:off x="3623224" y="887319"/>
          <a:ext cx="0" cy="543841"/>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CF44133A-5514-42AC-911A-9CD99678FBA5}">
      <dsp:nvSpPr>
        <dsp:cNvPr id="0" name=""/>
        <dsp:cNvSpPr/>
      </dsp:nvSpPr>
      <dsp:spPr>
        <a:xfrm>
          <a:off x="4325835" y="619214"/>
          <a:ext cx="1146246" cy="6052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defRPr b="1"/>
          </a:pPr>
          <a:r>
            <a:rPr lang="en-US" sz="1400" b="1" kern="1200"/>
            <a:t>Jul-2002</a:t>
          </a:r>
        </a:p>
        <a:p>
          <a:pPr marL="0" lvl="0" indent="0" algn="ctr" defTabSz="622300">
            <a:lnSpc>
              <a:spcPct val="90000"/>
            </a:lnSpc>
            <a:spcBef>
              <a:spcPct val="0"/>
            </a:spcBef>
            <a:spcAft>
              <a:spcPct val="35000"/>
            </a:spcAft>
            <a:buNone/>
            <a:defRPr b="1"/>
          </a:pPr>
          <a:r>
            <a:rPr lang="en-US" sz="1400" b="1" kern="1200"/>
            <a:t>Apr-2003</a:t>
          </a:r>
        </a:p>
      </dsp:txBody>
      <dsp:txXfrm>
        <a:off x="4325835" y="619214"/>
        <a:ext cx="1146246" cy="605273"/>
      </dsp:txXfrm>
    </dsp:sp>
    <dsp:sp modelId="{9175424C-8030-4E49-9198-58E417691CA4}">
      <dsp:nvSpPr>
        <dsp:cNvPr id="0" name=""/>
        <dsp:cNvSpPr/>
      </dsp:nvSpPr>
      <dsp:spPr>
        <a:xfrm>
          <a:off x="3601756" y="1409693"/>
          <a:ext cx="42934" cy="42934"/>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8F726F-BAD5-49A8-839D-A81312793182}">
      <dsp:nvSpPr>
        <dsp:cNvPr id="0" name=""/>
        <dsp:cNvSpPr/>
      </dsp:nvSpPr>
      <dsp:spPr>
        <a:xfrm>
          <a:off x="3799533" y="2033526"/>
          <a:ext cx="2181591" cy="488025"/>
        </a:xfrm>
        <a:prstGeom prst="roundRect">
          <a:avLst/>
        </a:prstGeom>
        <a:solidFill>
          <a:srgbClr val="B311BF">
            <a:alpha val="90000"/>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bg1"/>
              </a:solidFill>
            </a:rPr>
            <a:t>Ambient Greenland Sea water</a:t>
          </a:r>
        </a:p>
      </dsp:txBody>
      <dsp:txXfrm>
        <a:off x="3823356" y="2057349"/>
        <a:ext cx="2133945" cy="440379"/>
      </dsp:txXfrm>
    </dsp:sp>
    <dsp:sp modelId="{B882420F-68A8-4C78-906B-4297D1A13D36}">
      <dsp:nvSpPr>
        <dsp:cNvPr id="0" name=""/>
        <dsp:cNvSpPr/>
      </dsp:nvSpPr>
      <dsp:spPr>
        <a:xfrm>
          <a:off x="4888547" y="1431160"/>
          <a:ext cx="0" cy="543841"/>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6D4AA965-3A8C-4E25-BC70-3D06648EA59F}">
      <dsp:nvSpPr>
        <dsp:cNvPr id="0" name=""/>
        <dsp:cNvSpPr/>
      </dsp:nvSpPr>
      <dsp:spPr>
        <a:xfrm>
          <a:off x="4867080" y="1409693"/>
          <a:ext cx="42934" cy="42934"/>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5F7E7F-68C5-45BD-9100-F189ABA0C3F1}">
      <dsp:nvSpPr>
        <dsp:cNvPr id="0" name=""/>
        <dsp:cNvSpPr/>
      </dsp:nvSpPr>
      <dsp:spPr>
        <a:xfrm flipV="1">
          <a:off x="3932857" y="216048"/>
          <a:ext cx="1505106" cy="45720"/>
        </a:xfrm>
        <a:prstGeom prst="line">
          <a:avLst/>
        </a:prstGeom>
        <a:solidFill>
          <a:schemeClr val="accent1">
            <a:alpha val="90000"/>
            <a:tint val="40000"/>
            <a:hueOff val="0"/>
            <a:satOff val="0"/>
            <a:lumOff val="0"/>
            <a:alphaOff val="0"/>
          </a:schemeClr>
        </a:solidFill>
        <a:ln w="12700" cap="flat" cmpd="sng" algn="ctr">
          <a:solidFill>
            <a:schemeClr val="bg1">
              <a:alpha val="9000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12BE3F05-E19E-4A64-9EAE-934D2E3C1D2F}">
      <dsp:nvSpPr>
        <dsp:cNvPr id="0" name=""/>
        <dsp:cNvSpPr/>
      </dsp:nvSpPr>
      <dsp:spPr>
        <a:xfrm>
          <a:off x="132677" y="1537066"/>
          <a:ext cx="1919800" cy="323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kern="1200"/>
            <a:t>Summer 2001</a:t>
          </a:r>
        </a:p>
      </dsp:txBody>
      <dsp:txXfrm>
        <a:off x="132677" y="1537066"/>
        <a:ext cx="1919800" cy="323442"/>
      </dsp:txXfrm>
    </dsp:sp>
    <dsp:sp modelId="{E855A6EB-4B4B-4E10-97CE-C5EA28956B3C}">
      <dsp:nvSpPr>
        <dsp:cNvPr id="0" name=""/>
        <dsp:cNvSpPr/>
      </dsp:nvSpPr>
      <dsp:spPr>
        <a:xfrm>
          <a:off x="1781" y="399293"/>
          <a:ext cx="2181591" cy="488025"/>
        </a:xfrm>
        <a:prstGeom prst="roundRect">
          <a:avLst/>
        </a:prstGeom>
        <a:solidFill>
          <a:srgbClr val="00FF00">
            <a:alpha val="90000"/>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533400">
            <a:lnSpc>
              <a:spcPct val="90000"/>
            </a:lnSpc>
            <a:spcBef>
              <a:spcPct val="0"/>
            </a:spcBef>
            <a:spcAft>
              <a:spcPct val="35000"/>
            </a:spcAft>
            <a:buNone/>
          </a:pPr>
          <a:r>
            <a:rPr lang="en-US" sz="1200" b="1" kern="1200"/>
            <a:t>Deployed into SCV</a:t>
          </a:r>
        </a:p>
      </dsp:txBody>
      <dsp:txXfrm>
        <a:off x="25604" y="423116"/>
        <a:ext cx="2133945" cy="440379"/>
      </dsp:txXfrm>
    </dsp:sp>
    <dsp:sp modelId="{271A0AFE-0DC2-4EC1-B486-89EC4E0024B1}">
      <dsp:nvSpPr>
        <dsp:cNvPr id="0" name=""/>
        <dsp:cNvSpPr/>
      </dsp:nvSpPr>
      <dsp:spPr>
        <a:xfrm>
          <a:off x="1092577" y="887319"/>
          <a:ext cx="0" cy="543841"/>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B5B5F7E9-C8C2-4497-ACB7-2906180479B7}">
      <dsp:nvSpPr>
        <dsp:cNvPr id="0" name=""/>
        <dsp:cNvSpPr/>
      </dsp:nvSpPr>
      <dsp:spPr>
        <a:xfrm>
          <a:off x="1398000" y="1001812"/>
          <a:ext cx="1919800" cy="323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defRPr b="1"/>
          </a:pPr>
          <a:r>
            <a:rPr lang="en-US" sz="1400" kern="1200"/>
            <a:t>December 2001</a:t>
          </a:r>
        </a:p>
      </dsp:txBody>
      <dsp:txXfrm>
        <a:off x="1398000" y="1001812"/>
        <a:ext cx="1919800" cy="323442"/>
      </dsp:txXfrm>
    </dsp:sp>
    <dsp:sp modelId="{1FBBBD72-A5D3-49BB-8F32-9DB516A71260}">
      <dsp:nvSpPr>
        <dsp:cNvPr id="0" name=""/>
        <dsp:cNvSpPr/>
      </dsp:nvSpPr>
      <dsp:spPr>
        <a:xfrm>
          <a:off x="1071110" y="1409693"/>
          <a:ext cx="42934" cy="42934"/>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177ED1-E938-46FB-8B3F-D4E3675505CD}">
      <dsp:nvSpPr>
        <dsp:cNvPr id="0" name=""/>
        <dsp:cNvSpPr/>
      </dsp:nvSpPr>
      <dsp:spPr>
        <a:xfrm>
          <a:off x="1898936" y="1968038"/>
          <a:ext cx="947308" cy="488025"/>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533400">
            <a:lnSpc>
              <a:spcPct val="90000"/>
            </a:lnSpc>
            <a:spcBef>
              <a:spcPct val="0"/>
            </a:spcBef>
            <a:spcAft>
              <a:spcPct val="35000"/>
            </a:spcAft>
            <a:buNone/>
          </a:pPr>
          <a:r>
            <a:rPr lang="en-US" sz="1200" kern="1200"/>
            <a:t>Left the SCV</a:t>
          </a:r>
        </a:p>
      </dsp:txBody>
      <dsp:txXfrm>
        <a:off x="1922759" y="1991861"/>
        <a:ext cx="899662" cy="440379"/>
      </dsp:txXfrm>
    </dsp:sp>
    <dsp:sp modelId="{608C8139-4B2F-4200-9C1A-FB666E24FF70}">
      <dsp:nvSpPr>
        <dsp:cNvPr id="0" name=""/>
        <dsp:cNvSpPr/>
      </dsp:nvSpPr>
      <dsp:spPr>
        <a:xfrm>
          <a:off x="2357900" y="1431160"/>
          <a:ext cx="0" cy="543841"/>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ABE31F30-F93A-458E-BA69-75C2FD1C6FCA}">
      <dsp:nvSpPr>
        <dsp:cNvPr id="0" name=""/>
        <dsp:cNvSpPr/>
      </dsp:nvSpPr>
      <dsp:spPr>
        <a:xfrm>
          <a:off x="2663323" y="1537066"/>
          <a:ext cx="1919800" cy="323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kern="1200"/>
            <a:t>Jul-2002</a:t>
          </a:r>
        </a:p>
      </dsp:txBody>
      <dsp:txXfrm>
        <a:off x="2663323" y="1537066"/>
        <a:ext cx="1919800" cy="323442"/>
      </dsp:txXfrm>
    </dsp:sp>
    <dsp:sp modelId="{2453A046-E710-4F52-9B88-7740B7C50AA2}">
      <dsp:nvSpPr>
        <dsp:cNvPr id="0" name=""/>
        <dsp:cNvSpPr/>
      </dsp:nvSpPr>
      <dsp:spPr>
        <a:xfrm>
          <a:off x="2336433" y="1409693"/>
          <a:ext cx="42934" cy="42934"/>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387B0C-8BBC-434A-AE83-F9802E75B804}">
      <dsp:nvSpPr>
        <dsp:cNvPr id="0" name=""/>
        <dsp:cNvSpPr/>
      </dsp:nvSpPr>
      <dsp:spPr>
        <a:xfrm>
          <a:off x="3112308" y="399293"/>
          <a:ext cx="1052247" cy="488025"/>
        </a:xfrm>
        <a:prstGeom prst="roundRect">
          <a:avLst/>
        </a:prstGeom>
        <a:solidFill>
          <a:srgbClr val="FF9933">
            <a:alpha val="90000"/>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533400">
            <a:lnSpc>
              <a:spcPct val="90000"/>
            </a:lnSpc>
            <a:spcBef>
              <a:spcPct val="0"/>
            </a:spcBef>
            <a:spcAft>
              <a:spcPct val="35000"/>
            </a:spcAft>
            <a:buNone/>
          </a:pPr>
          <a:r>
            <a:rPr lang="en-US" sz="1200" b="1" kern="1200"/>
            <a:t>Convection</a:t>
          </a:r>
        </a:p>
      </dsp:txBody>
      <dsp:txXfrm>
        <a:off x="3136131" y="423116"/>
        <a:ext cx="1004601" cy="440379"/>
      </dsp:txXfrm>
    </dsp:sp>
    <dsp:sp modelId="{79A4EFB6-7BE0-42C7-AE1E-5DA54FA2661B}">
      <dsp:nvSpPr>
        <dsp:cNvPr id="0" name=""/>
        <dsp:cNvSpPr/>
      </dsp:nvSpPr>
      <dsp:spPr>
        <a:xfrm>
          <a:off x="3623224" y="887319"/>
          <a:ext cx="0" cy="543841"/>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CF44133A-5514-42AC-911A-9CD99678FBA5}">
      <dsp:nvSpPr>
        <dsp:cNvPr id="0" name=""/>
        <dsp:cNvSpPr/>
      </dsp:nvSpPr>
      <dsp:spPr>
        <a:xfrm>
          <a:off x="4325835" y="619214"/>
          <a:ext cx="1146246" cy="6052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defRPr b="1"/>
          </a:pPr>
          <a:r>
            <a:rPr lang="en-US" sz="1400" b="1" kern="1200"/>
            <a:t>Jul-2002</a:t>
          </a:r>
        </a:p>
        <a:p>
          <a:pPr marL="0" lvl="0" indent="0" algn="ctr" defTabSz="622300">
            <a:lnSpc>
              <a:spcPct val="90000"/>
            </a:lnSpc>
            <a:spcBef>
              <a:spcPct val="0"/>
            </a:spcBef>
            <a:spcAft>
              <a:spcPct val="35000"/>
            </a:spcAft>
            <a:buNone/>
            <a:defRPr b="1"/>
          </a:pPr>
          <a:r>
            <a:rPr lang="en-US" sz="1400" b="1" kern="1200"/>
            <a:t>Apr-2003</a:t>
          </a:r>
        </a:p>
      </dsp:txBody>
      <dsp:txXfrm>
        <a:off x="4325835" y="619214"/>
        <a:ext cx="1146246" cy="605273"/>
      </dsp:txXfrm>
    </dsp:sp>
    <dsp:sp modelId="{9175424C-8030-4E49-9198-58E417691CA4}">
      <dsp:nvSpPr>
        <dsp:cNvPr id="0" name=""/>
        <dsp:cNvSpPr/>
      </dsp:nvSpPr>
      <dsp:spPr>
        <a:xfrm>
          <a:off x="3601756" y="1409693"/>
          <a:ext cx="42934" cy="42934"/>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8F726F-BAD5-49A8-839D-A81312793182}">
      <dsp:nvSpPr>
        <dsp:cNvPr id="0" name=""/>
        <dsp:cNvSpPr/>
      </dsp:nvSpPr>
      <dsp:spPr>
        <a:xfrm>
          <a:off x="3799533" y="2033526"/>
          <a:ext cx="2181591" cy="488025"/>
        </a:xfrm>
        <a:prstGeom prst="roundRect">
          <a:avLst/>
        </a:prstGeom>
        <a:solidFill>
          <a:srgbClr val="B311BF">
            <a:alpha val="90000"/>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bg1"/>
              </a:solidFill>
            </a:rPr>
            <a:t>Ambient Greenland Sea water</a:t>
          </a:r>
        </a:p>
      </dsp:txBody>
      <dsp:txXfrm>
        <a:off x="3823356" y="2057349"/>
        <a:ext cx="2133945" cy="440379"/>
      </dsp:txXfrm>
    </dsp:sp>
    <dsp:sp modelId="{B882420F-68A8-4C78-906B-4297D1A13D36}">
      <dsp:nvSpPr>
        <dsp:cNvPr id="0" name=""/>
        <dsp:cNvSpPr/>
      </dsp:nvSpPr>
      <dsp:spPr>
        <a:xfrm>
          <a:off x="4888547" y="1431160"/>
          <a:ext cx="0" cy="543841"/>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6D4AA965-3A8C-4E25-BC70-3D06648EA59F}">
      <dsp:nvSpPr>
        <dsp:cNvPr id="0" name=""/>
        <dsp:cNvSpPr/>
      </dsp:nvSpPr>
      <dsp:spPr>
        <a:xfrm>
          <a:off x="4867080" y="1409693"/>
          <a:ext cx="42934" cy="42934"/>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BasicTimeline">
  <dgm:title val="Basic Timeline"/>
  <dgm:desc val="Use to show a list of events in chronological order. The rounded rectangular shape contains the description while the date is shown below on the time line. It's the perfect SmartArt for displaying large amount of text with a medium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FollowNode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presOf/>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16"/>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42"/>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t" for="ch" forName="L1TextContainer" refType="h" fact="0.537"/>
                <dgm:constr type="h" for="ch" forName="L1TextContainer" refType="h" fact="0.113"/>
                <dgm:constr type="w" for="ch" forName="L2TextContainerWrapper" refType="w"/>
                <dgm:constr type="h" for="ch" forName="L2TextContainerWrapper" refType="h" fact="0.31"/>
                <dgm:constr type="b" for="ch" forName="L2TextContainerWrapper" refType="h" fact="0.31"/>
                <dgm:constr type="w" for="ch" forName="ConnectLine"/>
                <dgm:constr type="l" for="ch" forName="ConnectLine" refType="w" fact="0.5"/>
                <dgm:constr type="h" for="ch" forName="ConnectLine" refType="h" fact="0.19"/>
                <dgm:constr type="t" for="ch" forName="ConnectLine" refType="h" fact="0.31"/>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8"/>
                <dgm:constr type="l" for="ch" forName="L1TextContainer" refType="w" fact="0.06"/>
                <dgm:constr type="t" for="ch" forName="L1TextContainer" refType="h" fact="0.35"/>
                <dgm:constr type="h" for="ch" forName="L1TextContainer" refType="h" fact="0.113"/>
                <dgm:constr type="w" for="ch" forName="L2TextContainerWrapper" refType="w"/>
                <dgm:constr type="h" for="ch" forName="L2TextContainerWrapper" refType="h" fact="0.31"/>
                <dgm:constr type="t" for="ch" forName="L2TextContainerWrapper" refType="h" fact="0.69"/>
                <dgm:constr type="w" for="ch" forName="ConnectLine"/>
                <dgm:constr type="l" for="ch" forName="ConnectLine" refType="w" fact="0.5"/>
                <dgm:constr type="h" for="ch" forName="ConnectLine" refType="h" fact="0.19"/>
                <dgm:constr type="t" for="ch" forName="ConnectLine" refType="h" fact="0.5"/>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55"/>
                  <dgm:constr type="b" for="ch" forName="L2TextContainer" refType="h"/>
                  <dgm:constr type="h" for="ch" forName="FlexibleEmptyPlaceHolder" refType="h" fact="0.45"/>
                </dgm:constrLst>
              </dgm:if>
              <dgm:else name="CaseForPlacingL2TextContaineBelowDivider">
                <dgm:constrLst>
                  <dgm:constr type="h" for="ch" forName="L2TextContainer" refType="h" fact="0.55"/>
                  <dgm:constr type="h" for="ch" forName="FlexibleEmptyPlaceHolder" refType="h" fact="0.45"/>
                  <dgm:constr type="b" for="ch" forName="FlexibleEmptyPlaceHolder" refType="h"/>
                </dgm:constrLst>
              </dgm:else>
            </dgm:choose>
            <dgm:layoutNode name="L2TextContainer" styleLbl="bgAcc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oundRect" r:blip="">
                <dgm:adjLst/>
              </dgm:shape>
              <dgm:presOf axis="des" ptType="node"/>
              <dgm:constrLst>
                <dgm:constr type="primFontSz" val="17"/>
                <dgm:constr type="lMarg" refType="primFontSz" fact="0.7"/>
                <dgm:constr type="rMarg" refType="primFontSz" fact="0.7"/>
                <dgm:constr type="tMarg" refType="primFontSz" fact="0.7"/>
                <dgm:constr type="bMarg" refType="primFontSz" fact="0.7"/>
              </dgm:constrLst>
              <dgm:ruleLst>
                <dgm:rule type="primFontSz" val="12" fact="NaN" max="NaN"/>
                <dgm:rule type="secFontSz" val="10" fact="NaN" max="NaN"/>
                <dgm:rule type="h" val="INF"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2TextContainer">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orPoint" styleLbl="alignNode1" moveWith="L2TextContainer">
            <dgm:alg type="sp"/>
            <dgm:shape xmlns:r="http://schemas.openxmlformats.org/officeDocument/2006/relationships" type="ellipse" r:blip="" zOrderOff="1">
              <dgm:adj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2.xml><?xml version="1.0" encoding="utf-8"?>
<dgm:layoutDef xmlns:dgm="http://schemas.openxmlformats.org/drawingml/2006/diagram" xmlns:a="http://schemas.openxmlformats.org/drawingml/2006/main" uniqueId="urn:microsoft.com/office/officeart/2016/7/layout/BasicTimeline">
  <dgm:title val="Basic Timeline"/>
  <dgm:desc val="Use to show a list of events in chronological order. The rounded rectangular shape contains the description while the date is shown below on the time line. It's the perfect SmartArt for displaying large amount of text with a medium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FollowNode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presOf/>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16"/>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42"/>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t" for="ch" forName="L1TextContainer" refType="h" fact="0.537"/>
                <dgm:constr type="h" for="ch" forName="L1TextContainer" refType="h" fact="0.113"/>
                <dgm:constr type="w" for="ch" forName="L2TextContainerWrapper" refType="w"/>
                <dgm:constr type="h" for="ch" forName="L2TextContainerWrapper" refType="h" fact="0.31"/>
                <dgm:constr type="b" for="ch" forName="L2TextContainerWrapper" refType="h" fact="0.31"/>
                <dgm:constr type="w" for="ch" forName="ConnectLine"/>
                <dgm:constr type="l" for="ch" forName="ConnectLine" refType="w" fact="0.5"/>
                <dgm:constr type="h" for="ch" forName="ConnectLine" refType="h" fact="0.19"/>
                <dgm:constr type="t" for="ch" forName="ConnectLine" refType="h" fact="0.31"/>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8"/>
                <dgm:constr type="l" for="ch" forName="L1TextContainer" refType="w" fact="0.06"/>
                <dgm:constr type="t" for="ch" forName="L1TextContainer" refType="h" fact="0.35"/>
                <dgm:constr type="h" for="ch" forName="L1TextContainer" refType="h" fact="0.113"/>
                <dgm:constr type="w" for="ch" forName="L2TextContainerWrapper" refType="w"/>
                <dgm:constr type="h" for="ch" forName="L2TextContainerWrapper" refType="h" fact="0.31"/>
                <dgm:constr type="t" for="ch" forName="L2TextContainerWrapper" refType="h" fact="0.69"/>
                <dgm:constr type="w" for="ch" forName="ConnectLine"/>
                <dgm:constr type="l" for="ch" forName="ConnectLine" refType="w" fact="0.5"/>
                <dgm:constr type="h" for="ch" forName="ConnectLine" refType="h" fact="0.19"/>
                <dgm:constr type="t" for="ch" forName="ConnectLine" refType="h" fact="0.5"/>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55"/>
                  <dgm:constr type="b" for="ch" forName="L2TextContainer" refType="h"/>
                  <dgm:constr type="h" for="ch" forName="FlexibleEmptyPlaceHolder" refType="h" fact="0.45"/>
                </dgm:constrLst>
              </dgm:if>
              <dgm:else name="CaseForPlacingL2TextContaineBelowDivider">
                <dgm:constrLst>
                  <dgm:constr type="h" for="ch" forName="L2TextContainer" refType="h" fact="0.55"/>
                  <dgm:constr type="h" for="ch" forName="FlexibleEmptyPlaceHolder" refType="h" fact="0.45"/>
                  <dgm:constr type="b" for="ch" forName="FlexibleEmptyPlaceHolder" refType="h"/>
                </dgm:constrLst>
              </dgm:else>
            </dgm:choose>
            <dgm:layoutNode name="L2TextContainer" styleLbl="bgAcc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oundRect" r:blip="">
                <dgm:adjLst/>
              </dgm:shape>
              <dgm:presOf axis="des" ptType="node"/>
              <dgm:constrLst>
                <dgm:constr type="primFontSz" val="17"/>
                <dgm:constr type="lMarg" refType="primFontSz" fact="0.7"/>
                <dgm:constr type="rMarg" refType="primFontSz" fact="0.7"/>
                <dgm:constr type="tMarg" refType="primFontSz" fact="0.7"/>
                <dgm:constr type="bMarg" refType="primFontSz" fact="0.7"/>
              </dgm:constrLst>
              <dgm:ruleLst>
                <dgm:rule type="primFontSz" val="12" fact="NaN" max="NaN"/>
                <dgm:rule type="secFontSz" val="10" fact="NaN" max="NaN"/>
                <dgm:rule type="h" val="INF"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2TextContainer">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orPoint" styleLbl="alignNode1" moveWith="L2TextContainer">
            <dgm:alg type="sp"/>
            <dgm:shape xmlns:r="http://schemas.openxmlformats.org/officeDocument/2006/relationships" type="ellipse" r:blip="" zOrderOff="1">
              <dgm:adj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3.xml><?xml version="1.0" encoding="utf-8"?>
<dgm:layoutDef xmlns:dgm="http://schemas.openxmlformats.org/drawingml/2006/diagram" xmlns:a="http://schemas.openxmlformats.org/drawingml/2006/main" uniqueId="urn:microsoft.com/office/officeart/2016/7/layout/BasicTimeline">
  <dgm:title val="Basic Timeline"/>
  <dgm:desc val="Use to show a list of events in chronological order. The rounded rectangular shape contains the description while the date is shown below on the time line. It's the perfect SmartArt for displaying large amount of text with a medium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FollowNode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presOf/>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16"/>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42"/>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t" for="ch" forName="L1TextContainer" refType="h" fact="0.537"/>
                <dgm:constr type="h" for="ch" forName="L1TextContainer" refType="h" fact="0.113"/>
                <dgm:constr type="w" for="ch" forName="L2TextContainerWrapper" refType="w"/>
                <dgm:constr type="h" for="ch" forName="L2TextContainerWrapper" refType="h" fact="0.31"/>
                <dgm:constr type="b" for="ch" forName="L2TextContainerWrapper" refType="h" fact="0.31"/>
                <dgm:constr type="w" for="ch" forName="ConnectLine"/>
                <dgm:constr type="l" for="ch" forName="ConnectLine" refType="w" fact="0.5"/>
                <dgm:constr type="h" for="ch" forName="ConnectLine" refType="h" fact="0.19"/>
                <dgm:constr type="t" for="ch" forName="ConnectLine" refType="h" fact="0.31"/>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8"/>
                <dgm:constr type="l" for="ch" forName="L1TextContainer" refType="w" fact="0.06"/>
                <dgm:constr type="t" for="ch" forName="L1TextContainer" refType="h" fact="0.35"/>
                <dgm:constr type="h" for="ch" forName="L1TextContainer" refType="h" fact="0.113"/>
                <dgm:constr type="w" for="ch" forName="L2TextContainerWrapper" refType="w"/>
                <dgm:constr type="h" for="ch" forName="L2TextContainerWrapper" refType="h" fact="0.31"/>
                <dgm:constr type="t" for="ch" forName="L2TextContainerWrapper" refType="h" fact="0.69"/>
                <dgm:constr type="w" for="ch" forName="ConnectLine"/>
                <dgm:constr type="l" for="ch" forName="ConnectLine" refType="w" fact="0.5"/>
                <dgm:constr type="h" for="ch" forName="ConnectLine" refType="h" fact="0.19"/>
                <dgm:constr type="t" for="ch" forName="ConnectLine" refType="h" fact="0.5"/>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55"/>
                  <dgm:constr type="b" for="ch" forName="L2TextContainer" refType="h"/>
                  <dgm:constr type="h" for="ch" forName="FlexibleEmptyPlaceHolder" refType="h" fact="0.45"/>
                </dgm:constrLst>
              </dgm:if>
              <dgm:else name="CaseForPlacingL2TextContaineBelowDivider">
                <dgm:constrLst>
                  <dgm:constr type="h" for="ch" forName="L2TextContainer" refType="h" fact="0.55"/>
                  <dgm:constr type="h" for="ch" forName="FlexibleEmptyPlaceHolder" refType="h" fact="0.45"/>
                  <dgm:constr type="b" for="ch" forName="FlexibleEmptyPlaceHolder" refType="h"/>
                </dgm:constrLst>
              </dgm:else>
            </dgm:choose>
            <dgm:layoutNode name="L2TextContainer" styleLbl="bgAcc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oundRect" r:blip="">
                <dgm:adjLst/>
              </dgm:shape>
              <dgm:presOf axis="des" ptType="node"/>
              <dgm:constrLst>
                <dgm:constr type="primFontSz" val="17"/>
                <dgm:constr type="lMarg" refType="primFontSz" fact="0.7"/>
                <dgm:constr type="rMarg" refType="primFontSz" fact="0.7"/>
                <dgm:constr type="tMarg" refType="primFontSz" fact="0.7"/>
                <dgm:constr type="bMarg" refType="primFontSz" fact="0.7"/>
              </dgm:constrLst>
              <dgm:ruleLst>
                <dgm:rule type="primFontSz" val="12" fact="NaN" max="NaN"/>
                <dgm:rule type="secFontSz" val="10" fact="NaN" max="NaN"/>
                <dgm:rule type="h" val="INF"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2TextContainer">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orPoint" styleLbl="alignNode1" moveWith="L2TextContainer">
            <dgm:alg type="sp"/>
            <dgm:shape xmlns:r="http://schemas.openxmlformats.org/officeDocument/2006/relationships" type="ellipse" r:blip="" zOrderOff="1">
              <dgm:adj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123F574-168A-447E-9BC7-2E60D5BDF4A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7D5C61D-A9F3-4ED8-80F6-980540C977A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F79BC84-4BF7-4EEC-AD59-03EEAAB8D7A3}" type="datetime1">
              <a:rPr lang="en-US" smtClean="0"/>
              <a:t>3/24/2022</a:t>
            </a:fld>
            <a:endParaRPr lang="en-US"/>
          </a:p>
        </p:txBody>
      </p:sp>
      <p:sp>
        <p:nvSpPr>
          <p:cNvPr id="4" name="Footer Placeholder 3">
            <a:extLst>
              <a:ext uri="{FF2B5EF4-FFF2-40B4-BE49-F238E27FC236}">
                <a16:creationId xmlns:a16="http://schemas.microsoft.com/office/drawing/2014/main" id="{08BF8F5A-F2A1-4655-AABB-496E9739A6D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7B6214D-FD45-45F7-AB1D-1488B9C9B89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F90442-6DB1-4E4A-8D62-E94825707958}" type="slidenum">
              <a:rPr lang="en-US" smtClean="0"/>
              <a:t>‹#›</a:t>
            </a:fld>
            <a:endParaRPr lang="en-US"/>
          </a:p>
        </p:txBody>
      </p:sp>
    </p:spTree>
    <p:extLst>
      <p:ext uri="{BB962C8B-B14F-4D97-AF65-F5344CB8AC3E}">
        <p14:creationId xmlns:p14="http://schemas.microsoft.com/office/powerpoint/2010/main" val="2403407214"/>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F36366-38D8-4967-ACF5-EE86B5B6F6FE}" type="datetime1">
              <a:rPr lang="en-US" smtClean="0"/>
              <a:t>3/24/2022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1FF63D-7417-4FEA-BA0A-9D3B6A0A5133}" type="slidenum">
              <a:rPr lang="en-US" smtClean="0"/>
              <a:t>‹#›</a:t>
            </a:fld>
            <a:endParaRPr lang="en-US"/>
          </a:p>
        </p:txBody>
      </p:sp>
    </p:spTree>
    <p:extLst>
      <p:ext uri="{BB962C8B-B14F-4D97-AF65-F5344CB8AC3E}">
        <p14:creationId xmlns:p14="http://schemas.microsoft.com/office/powerpoint/2010/main" val="2614426087"/>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AMOC PLAYS A KEY ROLE ON SUSTAINING THE GLOBAL CLIMATE</a:t>
            </a:r>
          </a:p>
          <a:p>
            <a:endParaRPr lang="en-US"/>
          </a:p>
          <a:p>
            <a:endParaRPr lang="en-US"/>
          </a:p>
          <a:p>
            <a:r>
              <a:rPr lang="en-US"/>
              <a:t>UPPER BRANCH TRANSP OF HEAT FROM THE EQUATOR TOWARD HIGH LATITUDES</a:t>
            </a:r>
          </a:p>
          <a:p>
            <a:endParaRPr lang="en-US"/>
          </a:p>
          <a:p>
            <a:r>
              <a:rPr lang="en-US">
                <a:sym typeface="Wingdings" panose="05000000000000000000" pitchFamily="2" charset="2"/>
              </a:rPr>
              <a:t>LOWER BRANCH RETURNS AS COLD DENSE INTERMEDIATE AND DENSE WATER.</a:t>
            </a:r>
          </a:p>
          <a:p>
            <a:endParaRPr lang="en-US">
              <a:sym typeface="Wingdings" panose="05000000000000000000" pitchFamily="2" charset="2"/>
            </a:endParaRPr>
          </a:p>
          <a:p>
            <a:r>
              <a:rPr lang="en-US">
                <a:sym typeface="Wingdings" panose="05000000000000000000" pitchFamily="2" charset="2"/>
              </a:rPr>
              <a:t>WHERE DO THE UPPER AND LOWER BRANCH CONECT? </a:t>
            </a:r>
          </a:p>
          <a:p>
            <a:endParaRPr lang="en-US">
              <a:sym typeface="Wingdings" panose="05000000000000000000" pitchFamily="2" charset="2"/>
            </a:endParaRPr>
          </a:p>
          <a:p>
            <a:r>
              <a:rPr lang="en-US">
                <a:sym typeface="Wingdings" panose="05000000000000000000" pitchFamily="2" charset="2"/>
              </a:rPr>
              <a:t>  E OF GREENLAND, SPECIFICALLY IN THE NORDIC SEAS</a:t>
            </a:r>
          </a:p>
          <a:p>
            <a:endParaRPr lang="en-US">
              <a:sym typeface="Wingdings" panose="05000000000000000000" pitchFamily="2" charset="2"/>
            </a:endParaRPr>
          </a:p>
          <a:p>
            <a:endParaRPr lang="en-US"/>
          </a:p>
        </p:txBody>
      </p:sp>
      <p:sp>
        <p:nvSpPr>
          <p:cNvPr id="4" name="Header Placeholder 3"/>
          <p:cNvSpPr>
            <a:spLocks noGrp="1"/>
          </p:cNvSpPr>
          <p:nvPr>
            <p:ph type="hdr" sz="quarter"/>
          </p:nvPr>
        </p:nvSpPr>
        <p:spPr/>
        <p:txBody>
          <a:bodyPr/>
          <a:lstStyle/>
          <a:p>
            <a:endParaRPr lang="en-US"/>
          </a:p>
        </p:txBody>
      </p:sp>
      <p:sp>
        <p:nvSpPr>
          <p:cNvPr id="5" name="Date Placeholder 4"/>
          <p:cNvSpPr>
            <a:spLocks noGrp="1"/>
          </p:cNvSpPr>
          <p:nvPr>
            <p:ph type="dt" idx="1"/>
          </p:nvPr>
        </p:nvSpPr>
        <p:spPr/>
        <p:txBody>
          <a:bodyPr/>
          <a:lstStyle/>
          <a:p>
            <a:fld id="{46F36366-38D8-4967-ACF5-EE86B5B6F6FE}" type="datetime1">
              <a:rPr lang="en-US" smtClean="0"/>
              <a:t>3/24/2022</a:t>
            </a:fld>
            <a:endParaRPr lang="en-US"/>
          </a:p>
        </p:txBody>
      </p:sp>
      <p:sp>
        <p:nvSpPr>
          <p:cNvPr id="6" name="Footer Placeholder 5"/>
          <p:cNvSpPr>
            <a:spLocks noGrp="1"/>
          </p:cNvSpPr>
          <p:nvPr>
            <p:ph type="ftr" sz="quarter" idx="4"/>
          </p:nvPr>
        </p:nvSpPr>
        <p:spPr/>
        <p:txBody>
          <a:bodyPr/>
          <a:lstStyle/>
          <a:p>
            <a:endParaRPr lang="en-US"/>
          </a:p>
        </p:txBody>
      </p:sp>
      <p:sp>
        <p:nvSpPr>
          <p:cNvPr id="7" name="Slide Number Placeholder 6"/>
          <p:cNvSpPr>
            <a:spLocks noGrp="1"/>
          </p:cNvSpPr>
          <p:nvPr>
            <p:ph type="sldNum" sz="quarter" idx="5"/>
          </p:nvPr>
        </p:nvSpPr>
        <p:spPr/>
        <p:txBody>
          <a:bodyPr/>
          <a:lstStyle/>
          <a:p>
            <a:fld id="{CC1FF63D-7417-4FEA-BA0A-9D3B6A0A5133}" type="slidenum">
              <a:rPr lang="en-US" smtClean="0"/>
              <a:t>2</a:t>
            </a:fld>
            <a:endParaRPr lang="en-US"/>
          </a:p>
        </p:txBody>
      </p:sp>
    </p:spTree>
    <p:extLst>
      <p:ext uri="{BB962C8B-B14F-4D97-AF65-F5344CB8AC3E}">
        <p14:creationId xmlns:p14="http://schemas.microsoft.com/office/powerpoint/2010/main" val="1582038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My routine first calculates the potential density of the profile</a:t>
            </a:r>
          </a:p>
        </p:txBody>
      </p:sp>
      <p:sp>
        <p:nvSpPr>
          <p:cNvPr id="4" name="Header Placeholder 3"/>
          <p:cNvSpPr>
            <a:spLocks noGrp="1"/>
          </p:cNvSpPr>
          <p:nvPr>
            <p:ph type="hdr" sz="quarter"/>
          </p:nvPr>
        </p:nvSpPr>
        <p:spPr/>
        <p:txBody>
          <a:bodyPr/>
          <a:lstStyle/>
          <a:p>
            <a:endParaRPr lang="en-US"/>
          </a:p>
        </p:txBody>
      </p:sp>
      <p:sp>
        <p:nvSpPr>
          <p:cNvPr id="5" name="Date Placeholder 4"/>
          <p:cNvSpPr>
            <a:spLocks noGrp="1"/>
          </p:cNvSpPr>
          <p:nvPr>
            <p:ph type="dt" idx="1"/>
          </p:nvPr>
        </p:nvSpPr>
        <p:spPr/>
        <p:txBody>
          <a:bodyPr/>
          <a:lstStyle/>
          <a:p>
            <a:fld id="{46F36366-38D8-4967-ACF5-EE86B5B6F6FE}" type="datetime1">
              <a:rPr lang="en-US" smtClean="0"/>
              <a:t>3/24/2022</a:t>
            </a:fld>
            <a:endParaRPr lang="en-US"/>
          </a:p>
        </p:txBody>
      </p:sp>
      <p:sp>
        <p:nvSpPr>
          <p:cNvPr id="6" name="Footer Placeholder 5"/>
          <p:cNvSpPr>
            <a:spLocks noGrp="1"/>
          </p:cNvSpPr>
          <p:nvPr>
            <p:ph type="ftr" sz="quarter" idx="4"/>
          </p:nvPr>
        </p:nvSpPr>
        <p:spPr/>
        <p:txBody>
          <a:bodyPr/>
          <a:lstStyle/>
          <a:p>
            <a:endParaRPr lang="en-US"/>
          </a:p>
        </p:txBody>
      </p:sp>
      <p:sp>
        <p:nvSpPr>
          <p:cNvPr id="7" name="Slide Number Placeholder 6"/>
          <p:cNvSpPr>
            <a:spLocks noGrp="1"/>
          </p:cNvSpPr>
          <p:nvPr>
            <p:ph type="sldNum" sz="quarter" idx="5"/>
          </p:nvPr>
        </p:nvSpPr>
        <p:spPr/>
        <p:txBody>
          <a:bodyPr/>
          <a:lstStyle/>
          <a:p>
            <a:fld id="{CC1FF63D-7417-4FEA-BA0A-9D3B6A0A5133}" type="slidenum">
              <a:rPr lang="en-US" smtClean="0"/>
              <a:t>37</a:t>
            </a:fld>
            <a:endParaRPr lang="en-US"/>
          </a:p>
        </p:txBody>
      </p:sp>
    </p:spTree>
    <p:extLst>
      <p:ext uri="{BB962C8B-B14F-4D97-AF65-F5344CB8AC3E}">
        <p14:creationId xmlns:p14="http://schemas.microsoft.com/office/powerpoint/2010/main" val="36567404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Date Placeholder 4"/>
          <p:cNvSpPr>
            <a:spLocks noGrp="1"/>
          </p:cNvSpPr>
          <p:nvPr>
            <p:ph type="dt" idx="1"/>
          </p:nvPr>
        </p:nvSpPr>
        <p:spPr/>
        <p:txBody>
          <a:bodyPr/>
          <a:lstStyle/>
          <a:p>
            <a:fld id="{46F36366-38D8-4967-ACF5-EE86B5B6F6FE}" type="datetime1">
              <a:rPr lang="en-US" smtClean="0"/>
              <a:t>3/24/2022</a:t>
            </a:fld>
            <a:endParaRPr lang="en-US"/>
          </a:p>
        </p:txBody>
      </p:sp>
      <p:sp>
        <p:nvSpPr>
          <p:cNvPr id="6" name="Footer Placeholder 5"/>
          <p:cNvSpPr>
            <a:spLocks noGrp="1"/>
          </p:cNvSpPr>
          <p:nvPr>
            <p:ph type="ftr" sz="quarter" idx="4"/>
          </p:nvPr>
        </p:nvSpPr>
        <p:spPr/>
        <p:txBody>
          <a:bodyPr/>
          <a:lstStyle/>
          <a:p>
            <a:endParaRPr lang="en-US"/>
          </a:p>
        </p:txBody>
      </p:sp>
      <p:sp>
        <p:nvSpPr>
          <p:cNvPr id="7" name="Slide Number Placeholder 6"/>
          <p:cNvSpPr>
            <a:spLocks noGrp="1"/>
          </p:cNvSpPr>
          <p:nvPr>
            <p:ph type="sldNum" sz="quarter" idx="5"/>
          </p:nvPr>
        </p:nvSpPr>
        <p:spPr/>
        <p:txBody>
          <a:bodyPr/>
          <a:lstStyle/>
          <a:p>
            <a:fld id="{CC1FF63D-7417-4FEA-BA0A-9D3B6A0A5133}" type="slidenum">
              <a:rPr lang="en-US" smtClean="0"/>
              <a:t>53</a:t>
            </a:fld>
            <a:endParaRPr lang="en-US"/>
          </a:p>
        </p:txBody>
      </p:sp>
    </p:spTree>
    <p:extLst>
      <p:ext uri="{BB962C8B-B14F-4D97-AF65-F5344CB8AC3E}">
        <p14:creationId xmlns:p14="http://schemas.microsoft.com/office/powerpoint/2010/main" val="2098196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NORDIC SEAS IS WHERE </a:t>
            </a:r>
          </a:p>
        </p:txBody>
      </p:sp>
      <p:sp>
        <p:nvSpPr>
          <p:cNvPr id="4" name="Header Placeholder 3"/>
          <p:cNvSpPr>
            <a:spLocks noGrp="1"/>
          </p:cNvSpPr>
          <p:nvPr>
            <p:ph type="hdr" sz="quarter"/>
          </p:nvPr>
        </p:nvSpPr>
        <p:spPr/>
        <p:txBody>
          <a:bodyPr/>
          <a:lstStyle/>
          <a:p>
            <a:endParaRPr lang="en-US"/>
          </a:p>
        </p:txBody>
      </p:sp>
      <p:sp>
        <p:nvSpPr>
          <p:cNvPr id="5" name="Date Placeholder 4"/>
          <p:cNvSpPr>
            <a:spLocks noGrp="1"/>
          </p:cNvSpPr>
          <p:nvPr>
            <p:ph type="dt" idx="1"/>
          </p:nvPr>
        </p:nvSpPr>
        <p:spPr/>
        <p:txBody>
          <a:bodyPr/>
          <a:lstStyle/>
          <a:p>
            <a:fld id="{46F36366-38D8-4967-ACF5-EE86B5B6F6FE}" type="datetime1">
              <a:rPr lang="en-US" smtClean="0"/>
              <a:t>3/24/2022</a:t>
            </a:fld>
            <a:endParaRPr lang="en-US"/>
          </a:p>
        </p:txBody>
      </p:sp>
      <p:sp>
        <p:nvSpPr>
          <p:cNvPr id="6" name="Footer Placeholder 5"/>
          <p:cNvSpPr>
            <a:spLocks noGrp="1"/>
          </p:cNvSpPr>
          <p:nvPr>
            <p:ph type="ftr" sz="quarter" idx="4"/>
          </p:nvPr>
        </p:nvSpPr>
        <p:spPr/>
        <p:txBody>
          <a:bodyPr/>
          <a:lstStyle/>
          <a:p>
            <a:endParaRPr lang="en-US"/>
          </a:p>
        </p:txBody>
      </p:sp>
      <p:sp>
        <p:nvSpPr>
          <p:cNvPr id="7" name="Slide Number Placeholder 6"/>
          <p:cNvSpPr>
            <a:spLocks noGrp="1"/>
          </p:cNvSpPr>
          <p:nvPr>
            <p:ph type="sldNum" sz="quarter" idx="5"/>
          </p:nvPr>
        </p:nvSpPr>
        <p:spPr/>
        <p:txBody>
          <a:bodyPr/>
          <a:lstStyle/>
          <a:p>
            <a:fld id="{CC1FF63D-7417-4FEA-BA0A-9D3B6A0A5133}" type="slidenum">
              <a:rPr lang="en-US" smtClean="0"/>
              <a:t>3</a:t>
            </a:fld>
            <a:endParaRPr lang="en-US"/>
          </a:p>
        </p:txBody>
      </p:sp>
    </p:spTree>
    <p:extLst>
      <p:ext uri="{BB962C8B-B14F-4D97-AF65-F5344CB8AC3E}">
        <p14:creationId xmlns:p14="http://schemas.microsoft.com/office/powerpoint/2010/main" val="3437505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MOST OF THE DENSE WATER IS FORMED THROUGH GRADUAL DENSIFICATION OF AW IN THE BOUNDARY CURRENT SYSTEM</a:t>
            </a:r>
          </a:p>
          <a:p>
            <a:endParaRPr lang="en-US"/>
          </a:p>
          <a:p>
            <a:endParaRPr lang="en-US"/>
          </a:p>
        </p:txBody>
      </p:sp>
      <p:sp>
        <p:nvSpPr>
          <p:cNvPr id="4" name="Header Placeholder 3"/>
          <p:cNvSpPr>
            <a:spLocks noGrp="1"/>
          </p:cNvSpPr>
          <p:nvPr>
            <p:ph type="hdr" sz="quarter"/>
          </p:nvPr>
        </p:nvSpPr>
        <p:spPr/>
        <p:txBody>
          <a:bodyPr/>
          <a:lstStyle/>
          <a:p>
            <a:endParaRPr lang="en-US"/>
          </a:p>
        </p:txBody>
      </p:sp>
      <p:sp>
        <p:nvSpPr>
          <p:cNvPr id="5" name="Date Placeholder 4"/>
          <p:cNvSpPr>
            <a:spLocks noGrp="1"/>
          </p:cNvSpPr>
          <p:nvPr>
            <p:ph type="dt" idx="1"/>
          </p:nvPr>
        </p:nvSpPr>
        <p:spPr/>
        <p:txBody>
          <a:bodyPr/>
          <a:lstStyle/>
          <a:p>
            <a:fld id="{46F36366-38D8-4967-ACF5-EE86B5B6F6FE}" type="datetime1">
              <a:rPr lang="en-US" smtClean="0"/>
              <a:t>3/24/2022</a:t>
            </a:fld>
            <a:endParaRPr lang="en-US"/>
          </a:p>
        </p:txBody>
      </p:sp>
      <p:sp>
        <p:nvSpPr>
          <p:cNvPr id="6" name="Footer Placeholder 5"/>
          <p:cNvSpPr>
            <a:spLocks noGrp="1"/>
          </p:cNvSpPr>
          <p:nvPr>
            <p:ph type="ftr" sz="quarter" idx="4"/>
          </p:nvPr>
        </p:nvSpPr>
        <p:spPr/>
        <p:txBody>
          <a:bodyPr/>
          <a:lstStyle/>
          <a:p>
            <a:endParaRPr lang="en-US"/>
          </a:p>
        </p:txBody>
      </p:sp>
      <p:sp>
        <p:nvSpPr>
          <p:cNvPr id="7" name="Slide Number Placeholder 6"/>
          <p:cNvSpPr>
            <a:spLocks noGrp="1"/>
          </p:cNvSpPr>
          <p:nvPr>
            <p:ph type="sldNum" sz="quarter" idx="5"/>
          </p:nvPr>
        </p:nvSpPr>
        <p:spPr/>
        <p:txBody>
          <a:bodyPr/>
          <a:lstStyle/>
          <a:p>
            <a:fld id="{CC1FF63D-7417-4FEA-BA0A-9D3B6A0A5133}" type="slidenum">
              <a:rPr lang="en-US" smtClean="0"/>
              <a:t>4</a:t>
            </a:fld>
            <a:endParaRPr lang="en-US"/>
          </a:p>
        </p:txBody>
      </p:sp>
    </p:spTree>
    <p:extLst>
      <p:ext uri="{BB962C8B-B14F-4D97-AF65-F5344CB8AC3E}">
        <p14:creationId xmlns:p14="http://schemas.microsoft.com/office/powerpoint/2010/main" val="35915619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WATERS LEAVE THE NS VIA THE EGC IN THE DENMAKR STRAIT</a:t>
            </a:r>
          </a:p>
        </p:txBody>
      </p:sp>
      <p:sp>
        <p:nvSpPr>
          <p:cNvPr id="4" name="Header Placeholder 3"/>
          <p:cNvSpPr>
            <a:spLocks noGrp="1"/>
          </p:cNvSpPr>
          <p:nvPr>
            <p:ph type="hdr" sz="quarter"/>
          </p:nvPr>
        </p:nvSpPr>
        <p:spPr/>
        <p:txBody>
          <a:bodyPr/>
          <a:lstStyle/>
          <a:p>
            <a:endParaRPr lang="en-US"/>
          </a:p>
        </p:txBody>
      </p:sp>
      <p:sp>
        <p:nvSpPr>
          <p:cNvPr id="5" name="Date Placeholder 4"/>
          <p:cNvSpPr>
            <a:spLocks noGrp="1"/>
          </p:cNvSpPr>
          <p:nvPr>
            <p:ph type="dt" idx="1"/>
          </p:nvPr>
        </p:nvSpPr>
        <p:spPr/>
        <p:txBody>
          <a:bodyPr/>
          <a:lstStyle/>
          <a:p>
            <a:fld id="{46F36366-38D8-4967-ACF5-EE86B5B6F6FE}" type="datetime1">
              <a:rPr lang="en-US" smtClean="0"/>
              <a:t>3/24/2022</a:t>
            </a:fld>
            <a:endParaRPr lang="en-US"/>
          </a:p>
        </p:txBody>
      </p:sp>
      <p:sp>
        <p:nvSpPr>
          <p:cNvPr id="6" name="Footer Placeholder 5"/>
          <p:cNvSpPr>
            <a:spLocks noGrp="1"/>
          </p:cNvSpPr>
          <p:nvPr>
            <p:ph type="ftr" sz="quarter" idx="4"/>
          </p:nvPr>
        </p:nvSpPr>
        <p:spPr/>
        <p:txBody>
          <a:bodyPr/>
          <a:lstStyle/>
          <a:p>
            <a:endParaRPr lang="en-US"/>
          </a:p>
        </p:txBody>
      </p:sp>
      <p:sp>
        <p:nvSpPr>
          <p:cNvPr id="7" name="Slide Number Placeholder 6"/>
          <p:cNvSpPr>
            <a:spLocks noGrp="1"/>
          </p:cNvSpPr>
          <p:nvPr>
            <p:ph type="sldNum" sz="quarter" idx="5"/>
          </p:nvPr>
        </p:nvSpPr>
        <p:spPr/>
        <p:txBody>
          <a:bodyPr/>
          <a:lstStyle/>
          <a:p>
            <a:fld id="{CC1FF63D-7417-4FEA-BA0A-9D3B6A0A5133}" type="slidenum">
              <a:rPr lang="en-US" smtClean="0"/>
              <a:t>5</a:t>
            </a:fld>
            <a:endParaRPr lang="en-US"/>
          </a:p>
        </p:txBody>
      </p:sp>
    </p:spTree>
    <p:extLst>
      <p:ext uri="{BB962C8B-B14F-4D97-AF65-F5344CB8AC3E}">
        <p14:creationId xmlns:p14="http://schemas.microsoft.com/office/powerpoint/2010/main" val="892640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HOWEVER THE DENSEST PORTION OF THE OVERFLOWS ON BOTH SIDES OF ICELAND IS PRODUCED THROUGH OPEN OCEAN CONVECTION </a:t>
            </a:r>
          </a:p>
          <a:p>
            <a:r>
              <a:rPr lang="en-US"/>
              <a:t>MAINLY IN THE GREENLAND SEA </a:t>
            </a:r>
          </a:p>
        </p:txBody>
      </p:sp>
      <p:sp>
        <p:nvSpPr>
          <p:cNvPr id="4" name="Header Placeholder 3"/>
          <p:cNvSpPr>
            <a:spLocks noGrp="1"/>
          </p:cNvSpPr>
          <p:nvPr>
            <p:ph type="hdr" sz="quarter"/>
          </p:nvPr>
        </p:nvSpPr>
        <p:spPr/>
        <p:txBody>
          <a:bodyPr/>
          <a:lstStyle/>
          <a:p>
            <a:endParaRPr lang="en-US"/>
          </a:p>
        </p:txBody>
      </p:sp>
      <p:sp>
        <p:nvSpPr>
          <p:cNvPr id="5" name="Date Placeholder 4"/>
          <p:cNvSpPr>
            <a:spLocks noGrp="1"/>
          </p:cNvSpPr>
          <p:nvPr>
            <p:ph type="dt" idx="1"/>
          </p:nvPr>
        </p:nvSpPr>
        <p:spPr/>
        <p:txBody>
          <a:bodyPr/>
          <a:lstStyle/>
          <a:p>
            <a:fld id="{46F36366-38D8-4967-ACF5-EE86B5B6F6FE}" type="datetime1">
              <a:rPr lang="en-US" smtClean="0"/>
              <a:t>3/24/2022</a:t>
            </a:fld>
            <a:endParaRPr lang="en-US"/>
          </a:p>
        </p:txBody>
      </p:sp>
      <p:sp>
        <p:nvSpPr>
          <p:cNvPr id="6" name="Footer Placeholder 5"/>
          <p:cNvSpPr>
            <a:spLocks noGrp="1"/>
          </p:cNvSpPr>
          <p:nvPr>
            <p:ph type="ftr" sz="quarter" idx="4"/>
          </p:nvPr>
        </p:nvSpPr>
        <p:spPr/>
        <p:txBody>
          <a:bodyPr/>
          <a:lstStyle/>
          <a:p>
            <a:endParaRPr lang="en-US"/>
          </a:p>
        </p:txBody>
      </p:sp>
      <p:sp>
        <p:nvSpPr>
          <p:cNvPr id="7" name="Slide Number Placeholder 6"/>
          <p:cNvSpPr>
            <a:spLocks noGrp="1"/>
          </p:cNvSpPr>
          <p:nvPr>
            <p:ph type="sldNum" sz="quarter" idx="5"/>
          </p:nvPr>
        </p:nvSpPr>
        <p:spPr/>
        <p:txBody>
          <a:bodyPr/>
          <a:lstStyle/>
          <a:p>
            <a:fld id="{CC1FF63D-7417-4FEA-BA0A-9D3B6A0A5133}" type="slidenum">
              <a:rPr lang="en-US" smtClean="0"/>
              <a:t>6</a:t>
            </a:fld>
            <a:endParaRPr lang="en-US"/>
          </a:p>
        </p:txBody>
      </p:sp>
    </p:spTree>
    <p:extLst>
      <p:ext uri="{BB962C8B-B14F-4D97-AF65-F5344CB8AC3E}">
        <p14:creationId xmlns:p14="http://schemas.microsoft.com/office/powerpoint/2010/main" val="7201467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Date Placeholder 4"/>
          <p:cNvSpPr>
            <a:spLocks noGrp="1"/>
          </p:cNvSpPr>
          <p:nvPr>
            <p:ph type="dt" idx="1"/>
          </p:nvPr>
        </p:nvSpPr>
        <p:spPr/>
        <p:txBody>
          <a:bodyPr/>
          <a:lstStyle/>
          <a:p>
            <a:fld id="{46F36366-38D8-4967-ACF5-EE86B5B6F6FE}" type="datetime1">
              <a:rPr lang="en-US" smtClean="0"/>
              <a:t>3/24/2022</a:t>
            </a:fld>
            <a:endParaRPr lang="en-US"/>
          </a:p>
        </p:txBody>
      </p:sp>
      <p:sp>
        <p:nvSpPr>
          <p:cNvPr id="6" name="Footer Placeholder 5"/>
          <p:cNvSpPr>
            <a:spLocks noGrp="1"/>
          </p:cNvSpPr>
          <p:nvPr>
            <p:ph type="ftr" sz="quarter" idx="4"/>
          </p:nvPr>
        </p:nvSpPr>
        <p:spPr/>
        <p:txBody>
          <a:bodyPr/>
          <a:lstStyle/>
          <a:p>
            <a:endParaRPr lang="en-US"/>
          </a:p>
        </p:txBody>
      </p:sp>
      <p:sp>
        <p:nvSpPr>
          <p:cNvPr id="7" name="Slide Number Placeholder 6"/>
          <p:cNvSpPr>
            <a:spLocks noGrp="1"/>
          </p:cNvSpPr>
          <p:nvPr>
            <p:ph type="sldNum" sz="quarter" idx="5"/>
          </p:nvPr>
        </p:nvSpPr>
        <p:spPr/>
        <p:txBody>
          <a:bodyPr/>
          <a:lstStyle/>
          <a:p>
            <a:fld id="{CC1FF63D-7417-4FEA-BA0A-9D3B6A0A5133}" type="slidenum">
              <a:rPr lang="en-US" smtClean="0"/>
              <a:t>7</a:t>
            </a:fld>
            <a:endParaRPr lang="en-US"/>
          </a:p>
        </p:txBody>
      </p:sp>
    </p:spTree>
    <p:extLst>
      <p:ext uri="{BB962C8B-B14F-4D97-AF65-F5344CB8AC3E}">
        <p14:creationId xmlns:p14="http://schemas.microsoft.com/office/powerpoint/2010/main" val="11606297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OUR DATA SET WE WANT TO IDENTIFY THOSE LAYERS THAT COULD BE FORMING SCVs</a:t>
            </a:r>
          </a:p>
          <a:p>
            <a:endParaRPr lang="en-US"/>
          </a:p>
          <a:p>
            <a:endParaRPr lang="en-US"/>
          </a:p>
          <a:p>
            <a:r>
              <a:rPr lang="en-US"/>
              <a:t>THIS PANEL SHOWS THE PDENS ANOMALY OF THE PROFILES WITH MLD&gt;500M</a:t>
            </a:r>
          </a:p>
          <a:p>
            <a:endParaRPr lang="en-US"/>
          </a:p>
          <a:p>
            <a:r>
              <a:rPr lang="en-US"/>
              <a:t>THE SHADED LINE REPRESENTS THE CHARACTERISTIC SLOPE OF THESE LAYERS</a:t>
            </a:r>
          </a:p>
          <a:p>
            <a:endParaRPr lang="en-US"/>
          </a:p>
          <a:p>
            <a:endParaRPr lang="en-US"/>
          </a:p>
        </p:txBody>
      </p:sp>
      <p:sp>
        <p:nvSpPr>
          <p:cNvPr id="4" name="Header Placeholder 3"/>
          <p:cNvSpPr>
            <a:spLocks noGrp="1"/>
          </p:cNvSpPr>
          <p:nvPr>
            <p:ph type="hdr" sz="quarter"/>
          </p:nvPr>
        </p:nvSpPr>
        <p:spPr/>
        <p:txBody>
          <a:bodyPr/>
          <a:lstStyle/>
          <a:p>
            <a:endParaRPr lang="en-US"/>
          </a:p>
        </p:txBody>
      </p:sp>
      <p:sp>
        <p:nvSpPr>
          <p:cNvPr id="5" name="Date Placeholder 4"/>
          <p:cNvSpPr>
            <a:spLocks noGrp="1"/>
          </p:cNvSpPr>
          <p:nvPr>
            <p:ph type="dt" idx="1"/>
          </p:nvPr>
        </p:nvSpPr>
        <p:spPr/>
        <p:txBody>
          <a:bodyPr/>
          <a:lstStyle/>
          <a:p>
            <a:fld id="{46F36366-38D8-4967-ACF5-EE86B5B6F6FE}" type="datetime1">
              <a:rPr lang="en-US" smtClean="0"/>
              <a:t>3/24/2022</a:t>
            </a:fld>
            <a:endParaRPr lang="en-US"/>
          </a:p>
        </p:txBody>
      </p:sp>
      <p:sp>
        <p:nvSpPr>
          <p:cNvPr id="6" name="Footer Placeholder 5"/>
          <p:cNvSpPr>
            <a:spLocks noGrp="1"/>
          </p:cNvSpPr>
          <p:nvPr>
            <p:ph type="ftr" sz="quarter" idx="4"/>
          </p:nvPr>
        </p:nvSpPr>
        <p:spPr/>
        <p:txBody>
          <a:bodyPr/>
          <a:lstStyle/>
          <a:p>
            <a:endParaRPr lang="en-US"/>
          </a:p>
        </p:txBody>
      </p:sp>
      <p:sp>
        <p:nvSpPr>
          <p:cNvPr id="7" name="Slide Number Placeholder 6"/>
          <p:cNvSpPr>
            <a:spLocks noGrp="1"/>
          </p:cNvSpPr>
          <p:nvPr>
            <p:ph type="sldNum" sz="quarter" idx="5"/>
          </p:nvPr>
        </p:nvSpPr>
        <p:spPr/>
        <p:txBody>
          <a:bodyPr/>
          <a:lstStyle/>
          <a:p>
            <a:fld id="{CC1FF63D-7417-4FEA-BA0A-9D3B6A0A5133}" type="slidenum">
              <a:rPr lang="en-US" smtClean="0"/>
              <a:t>30</a:t>
            </a:fld>
            <a:endParaRPr lang="en-US"/>
          </a:p>
        </p:txBody>
      </p:sp>
    </p:spTree>
    <p:extLst>
      <p:ext uri="{BB962C8B-B14F-4D97-AF65-F5344CB8AC3E}">
        <p14:creationId xmlns:p14="http://schemas.microsoft.com/office/powerpoint/2010/main" val="30442876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THE RIGHT PANEL REPRESENTS PROFILES TAKEN AT THE CORE OF PREVIOUSLY DOCUMENTED SCVs</a:t>
            </a:r>
          </a:p>
          <a:p>
            <a:endParaRPr lang="en-US"/>
          </a:p>
          <a:p>
            <a:r>
              <a:rPr lang="en-US"/>
              <a:t>THE SADED LINE ALSO REPRESENTS THE CHARACTERISTIC SLOPE</a:t>
            </a:r>
          </a:p>
          <a:p>
            <a:endParaRPr lang="en-US"/>
          </a:p>
          <a:p>
            <a:r>
              <a:rPr lang="en-US"/>
              <a:t>WE WANT TO IDENTIFY LAYERS THAT COULD CONSITUTE THE ORIGIN OR THE CORE OF SCVs AND WE WILL DO IT BASED ON THEIR</a:t>
            </a:r>
          </a:p>
          <a:p>
            <a:r>
              <a:rPr lang="en-US"/>
              <a:t>CHARACTERISTIC SLOPE</a:t>
            </a:r>
          </a:p>
          <a:p>
            <a:endParaRPr lang="en-US"/>
          </a:p>
        </p:txBody>
      </p:sp>
      <p:sp>
        <p:nvSpPr>
          <p:cNvPr id="4" name="Header Placeholder 3"/>
          <p:cNvSpPr>
            <a:spLocks noGrp="1"/>
          </p:cNvSpPr>
          <p:nvPr>
            <p:ph type="hdr" sz="quarter"/>
          </p:nvPr>
        </p:nvSpPr>
        <p:spPr/>
        <p:txBody>
          <a:bodyPr/>
          <a:lstStyle/>
          <a:p>
            <a:endParaRPr lang="en-US"/>
          </a:p>
        </p:txBody>
      </p:sp>
      <p:sp>
        <p:nvSpPr>
          <p:cNvPr id="5" name="Date Placeholder 4"/>
          <p:cNvSpPr>
            <a:spLocks noGrp="1"/>
          </p:cNvSpPr>
          <p:nvPr>
            <p:ph type="dt" idx="1"/>
          </p:nvPr>
        </p:nvSpPr>
        <p:spPr/>
        <p:txBody>
          <a:bodyPr/>
          <a:lstStyle/>
          <a:p>
            <a:fld id="{46F36366-38D8-4967-ACF5-EE86B5B6F6FE}" type="datetime1">
              <a:rPr lang="en-US" smtClean="0"/>
              <a:t>3/24/2022</a:t>
            </a:fld>
            <a:endParaRPr lang="en-US"/>
          </a:p>
        </p:txBody>
      </p:sp>
      <p:sp>
        <p:nvSpPr>
          <p:cNvPr id="6" name="Footer Placeholder 5"/>
          <p:cNvSpPr>
            <a:spLocks noGrp="1"/>
          </p:cNvSpPr>
          <p:nvPr>
            <p:ph type="ftr" sz="quarter" idx="4"/>
          </p:nvPr>
        </p:nvSpPr>
        <p:spPr/>
        <p:txBody>
          <a:bodyPr/>
          <a:lstStyle/>
          <a:p>
            <a:endParaRPr lang="en-US"/>
          </a:p>
        </p:txBody>
      </p:sp>
      <p:sp>
        <p:nvSpPr>
          <p:cNvPr id="7" name="Slide Number Placeholder 6"/>
          <p:cNvSpPr>
            <a:spLocks noGrp="1"/>
          </p:cNvSpPr>
          <p:nvPr>
            <p:ph type="sldNum" sz="quarter" idx="5"/>
          </p:nvPr>
        </p:nvSpPr>
        <p:spPr/>
        <p:txBody>
          <a:bodyPr/>
          <a:lstStyle/>
          <a:p>
            <a:fld id="{CC1FF63D-7417-4FEA-BA0A-9D3B6A0A5133}" type="slidenum">
              <a:rPr lang="en-US" smtClean="0"/>
              <a:t>31</a:t>
            </a:fld>
            <a:endParaRPr lang="en-US"/>
          </a:p>
        </p:txBody>
      </p:sp>
    </p:spTree>
    <p:extLst>
      <p:ext uri="{BB962C8B-B14F-4D97-AF65-F5344CB8AC3E}">
        <p14:creationId xmlns:p14="http://schemas.microsoft.com/office/powerpoint/2010/main" val="35110205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Previous routines…</a:t>
            </a:r>
          </a:p>
          <a:p>
            <a:endParaRPr lang="en-US"/>
          </a:p>
          <a:p>
            <a:endParaRPr lang="en-US"/>
          </a:p>
        </p:txBody>
      </p:sp>
      <p:sp>
        <p:nvSpPr>
          <p:cNvPr id="4" name="Header Placeholder 3"/>
          <p:cNvSpPr>
            <a:spLocks noGrp="1"/>
          </p:cNvSpPr>
          <p:nvPr>
            <p:ph type="hdr" sz="quarter"/>
          </p:nvPr>
        </p:nvSpPr>
        <p:spPr/>
        <p:txBody>
          <a:bodyPr/>
          <a:lstStyle/>
          <a:p>
            <a:endParaRPr lang="en-US"/>
          </a:p>
        </p:txBody>
      </p:sp>
      <p:sp>
        <p:nvSpPr>
          <p:cNvPr id="5" name="Date Placeholder 4"/>
          <p:cNvSpPr>
            <a:spLocks noGrp="1"/>
          </p:cNvSpPr>
          <p:nvPr>
            <p:ph type="dt" idx="1"/>
          </p:nvPr>
        </p:nvSpPr>
        <p:spPr/>
        <p:txBody>
          <a:bodyPr/>
          <a:lstStyle/>
          <a:p>
            <a:fld id="{46F36366-38D8-4967-ACF5-EE86B5B6F6FE}" type="datetime1">
              <a:rPr lang="en-US" smtClean="0"/>
              <a:t>3/24/2022</a:t>
            </a:fld>
            <a:endParaRPr lang="en-US"/>
          </a:p>
        </p:txBody>
      </p:sp>
      <p:sp>
        <p:nvSpPr>
          <p:cNvPr id="6" name="Footer Placeholder 5"/>
          <p:cNvSpPr>
            <a:spLocks noGrp="1"/>
          </p:cNvSpPr>
          <p:nvPr>
            <p:ph type="ftr" sz="quarter" idx="4"/>
          </p:nvPr>
        </p:nvSpPr>
        <p:spPr/>
        <p:txBody>
          <a:bodyPr/>
          <a:lstStyle/>
          <a:p>
            <a:endParaRPr lang="en-US"/>
          </a:p>
        </p:txBody>
      </p:sp>
      <p:sp>
        <p:nvSpPr>
          <p:cNvPr id="7" name="Slide Number Placeholder 6"/>
          <p:cNvSpPr>
            <a:spLocks noGrp="1"/>
          </p:cNvSpPr>
          <p:nvPr>
            <p:ph type="sldNum" sz="quarter" idx="5"/>
          </p:nvPr>
        </p:nvSpPr>
        <p:spPr/>
        <p:txBody>
          <a:bodyPr/>
          <a:lstStyle/>
          <a:p>
            <a:fld id="{CC1FF63D-7417-4FEA-BA0A-9D3B6A0A5133}" type="slidenum">
              <a:rPr lang="en-US" smtClean="0"/>
              <a:t>32</a:t>
            </a:fld>
            <a:endParaRPr lang="en-US"/>
          </a:p>
        </p:txBody>
      </p:sp>
    </p:spTree>
    <p:extLst>
      <p:ext uri="{BB962C8B-B14F-4D97-AF65-F5344CB8AC3E}">
        <p14:creationId xmlns:p14="http://schemas.microsoft.com/office/powerpoint/2010/main" val="41337658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DEA7C68-F4F0-4081-9B9F-2A16F8F82DA0}" type="datetime1">
              <a:rPr lang="en-US" smtClean="0"/>
              <a:t>3/24/2022</a:t>
            </a:fld>
            <a:endParaRPr lang="en-US"/>
          </a:p>
        </p:txBody>
      </p:sp>
      <p:sp>
        <p:nvSpPr>
          <p:cNvPr id="5" name="Footer Placeholder 4"/>
          <p:cNvSpPr>
            <a:spLocks noGrp="1"/>
          </p:cNvSpPr>
          <p:nvPr>
            <p:ph type="ftr" sz="quarter" idx="11"/>
          </p:nvPr>
        </p:nvSpPr>
        <p:spPr/>
        <p:txBody>
          <a:bodyPr/>
          <a:lstStyle/>
          <a:p>
            <a:r>
              <a:rPr lang="en-GB"/>
              <a:t>Background and Motivation - Data and methods - Results - Discussion and outlook</a:t>
            </a:r>
            <a:endParaRPr lang="en-US"/>
          </a:p>
        </p:txBody>
      </p:sp>
      <p:sp>
        <p:nvSpPr>
          <p:cNvPr id="6" name="Slide Number Placeholder 5"/>
          <p:cNvSpPr>
            <a:spLocks noGrp="1"/>
          </p:cNvSpPr>
          <p:nvPr>
            <p:ph type="sldNum" sz="quarter" idx="12"/>
          </p:nvPr>
        </p:nvSpPr>
        <p:spPr/>
        <p:txBody>
          <a:bodyPr/>
          <a:lstStyle/>
          <a:p>
            <a:fld id="{EF96BBF3-948C-4B26-A4AC-C0B9ECD8ACB6}" type="slidenum">
              <a:rPr lang="en-US" smtClean="0"/>
              <a:t>‹#›</a:t>
            </a:fld>
            <a:endParaRPr lang="en-US"/>
          </a:p>
        </p:txBody>
      </p:sp>
    </p:spTree>
    <p:extLst>
      <p:ext uri="{BB962C8B-B14F-4D97-AF65-F5344CB8AC3E}">
        <p14:creationId xmlns:p14="http://schemas.microsoft.com/office/powerpoint/2010/main" val="14452389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5C5828-12D7-49BE-87EB-1B6CA95F8827}" type="datetime1">
              <a:rPr lang="en-US" smtClean="0"/>
              <a:t>3/24/2022</a:t>
            </a:fld>
            <a:endParaRPr lang="en-US"/>
          </a:p>
        </p:txBody>
      </p:sp>
      <p:sp>
        <p:nvSpPr>
          <p:cNvPr id="5" name="Footer Placeholder 4"/>
          <p:cNvSpPr>
            <a:spLocks noGrp="1"/>
          </p:cNvSpPr>
          <p:nvPr>
            <p:ph type="ftr" sz="quarter" idx="11"/>
          </p:nvPr>
        </p:nvSpPr>
        <p:spPr/>
        <p:txBody>
          <a:bodyPr/>
          <a:lstStyle/>
          <a:p>
            <a:r>
              <a:rPr lang="en-GB"/>
              <a:t>Background and Motivation - Data and methods - Results - Discussion and outlook</a:t>
            </a:r>
            <a:endParaRPr lang="en-US"/>
          </a:p>
        </p:txBody>
      </p:sp>
      <p:sp>
        <p:nvSpPr>
          <p:cNvPr id="6" name="Slide Number Placeholder 5"/>
          <p:cNvSpPr>
            <a:spLocks noGrp="1"/>
          </p:cNvSpPr>
          <p:nvPr>
            <p:ph type="sldNum" sz="quarter" idx="12"/>
          </p:nvPr>
        </p:nvSpPr>
        <p:spPr/>
        <p:txBody>
          <a:bodyPr/>
          <a:lstStyle/>
          <a:p>
            <a:fld id="{EF96BBF3-948C-4B26-A4AC-C0B9ECD8ACB6}" type="slidenum">
              <a:rPr lang="en-US" smtClean="0"/>
              <a:t>‹#›</a:t>
            </a:fld>
            <a:endParaRPr lang="en-US"/>
          </a:p>
        </p:txBody>
      </p:sp>
    </p:spTree>
    <p:extLst>
      <p:ext uri="{BB962C8B-B14F-4D97-AF65-F5344CB8AC3E}">
        <p14:creationId xmlns:p14="http://schemas.microsoft.com/office/powerpoint/2010/main" val="422863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1ACB99-3639-49D8-8064-C27AA88F76A5}" type="datetime1">
              <a:rPr lang="en-US" smtClean="0"/>
              <a:t>3/24/2022</a:t>
            </a:fld>
            <a:endParaRPr lang="en-US"/>
          </a:p>
        </p:txBody>
      </p:sp>
      <p:sp>
        <p:nvSpPr>
          <p:cNvPr id="5" name="Footer Placeholder 4"/>
          <p:cNvSpPr>
            <a:spLocks noGrp="1"/>
          </p:cNvSpPr>
          <p:nvPr>
            <p:ph type="ftr" sz="quarter" idx="11"/>
          </p:nvPr>
        </p:nvSpPr>
        <p:spPr/>
        <p:txBody>
          <a:bodyPr/>
          <a:lstStyle/>
          <a:p>
            <a:r>
              <a:rPr lang="en-GB"/>
              <a:t>Background and Motivation - Data and methods - Results - Discussion and outlook</a:t>
            </a:r>
            <a:endParaRPr lang="en-US"/>
          </a:p>
        </p:txBody>
      </p:sp>
      <p:sp>
        <p:nvSpPr>
          <p:cNvPr id="6" name="Slide Number Placeholder 5"/>
          <p:cNvSpPr>
            <a:spLocks noGrp="1"/>
          </p:cNvSpPr>
          <p:nvPr>
            <p:ph type="sldNum" sz="quarter" idx="12"/>
          </p:nvPr>
        </p:nvSpPr>
        <p:spPr/>
        <p:txBody>
          <a:bodyPr/>
          <a:lstStyle/>
          <a:p>
            <a:fld id="{EF96BBF3-948C-4B26-A4AC-C0B9ECD8ACB6}" type="slidenum">
              <a:rPr lang="en-US" smtClean="0"/>
              <a:t>‹#›</a:t>
            </a:fld>
            <a:endParaRPr lang="en-US"/>
          </a:p>
        </p:txBody>
      </p:sp>
    </p:spTree>
    <p:extLst>
      <p:ext uri="{BB962C8B-B14F-4D97-AF65-F5344CB8AC3E}">
        <p14:creationId xmlns:p14="http://schemas.microsoft.com/office/powerpoint/2010/main" val="17978107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98E2D2-1578-45F4-A7D3-F732D7E2108A}" type="datetime1">
              <a:rPr lang="en-US" smtClean="0"/>
              <a:t>3/24/2022</a:t>
            </a:fld>
            <a:endParaRPr lang="en-US"/>
          </a:p>
        </p:txBody>
      </p:sp>
      <p:sp>
        <p:nvSpPr>
          <p:cNvPr id="5" name="Footer Placeholder 4"/>
          <p:cNvSpPr>
            <a:spLocks noGrp="1"/>
          </p:cNvSpPr>
          <p:nvPr>
            <p:ph type="ftr" sz="quarter" idx="11"/>
          </p:nvPr>
        </p:nvSpPr>
        <p:spPr/>
        <p:txBody>
          <a:bodyPr/>
          <a:lstStyle/>
          <a:p>
            <a:r>
              <a:rPr lang="en-GB"/>
              <a:t>Background and Motivation - Data and methods - Results - Discussion and outlook</a:t>
            </a:r>
            <a:endParaRPr lang="en-US"/>
          </a:p>
        </p:txBody>
      </p:sp>
      <p:sp>
        <p:nvSpPr>
          <p:cNvPr id="6" name="Slide Number Placeholder 5"/>
          <p:cNvSpPr>
            <a:spLocks noGrp="1"/>
          </p:cNvSpPr>
          <p:nvPr>
            <p:ph type="sldNum" sz="quarter" idx="12"/>
          </p:nvPr>
        </p:nvSpPr>
        <p:spPr/>
        <p:txBody>
          <a:bodyPr/>
          <a:lstStyle/>
          <a:p>
            <a:fld id="{EF96BBF3-948C-4B26-A4AC-C0B9ECD8ACB6}" type="slidenum">
              <a:rPr lang="en-US" smtClean="0"/>
              <a:t>‹#›</a:t>
            </a:fld>
            <a:endParaRPr lang="en-US"/>
          </a:p>
        </p:txBody>
      </p:sp>
    </p:spTree>
    <p:extLst>
      <p:ext uri="{BB962C8B-B14F-4D97-AF65-F5344CB8AC3E}">
        <p14:creationId xmlns:p14="http://schemas.microsoft.com/office/powerpoint/2010/main" val="6961050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26B8A5C-B566-4A6C-B1B4-06F7090CDCFB}" type="datetime1">
              <a:rPr lang="en-US" smtClean="0"/>
              <a:t>3/24/2022</a:t>
            </a:fld>
            <a:endParaRPr lang="en-US"/>
          </a:p>
        </p:txBody>
      </p:sp>
      <p:sp>
        <p:nvSpPr>
          <p:cNvPr id="5" name="Footer Placeholder 4"/>
          <p:cNvSpPr>
            <a:spLocks noGrp="1"/>
          </p:cNvSpPr>
          <p:nvPr>
            <p:ph type="ftr" sz="quarter" idx="11"/>
          </p:nvPr>
        </p:nvSpPr>
        <p:spPr/>
        <p:txBody>
          <a:bodyPr/>
          <a:lstStyle/>
          <a:p>
            <a:r>
              <a:rPr lang="en-GB"/>
              <a:t>Background and Motivation - Data and methods - Results - Discussion and outlook</a:t>
            </a:r>
            <a:endParaRPr lang="en-US"/>
          </a:p>
        </p:txBody>
      </p:sp>
      <p:sp>
        <p:nvSpPr>
          <p:cNvPr id="6" name="Slide Number Placeholder 5"/>
          <p:cNvSpPr>
            <a:spLocks noGrp="1"/>
          </p:cNvSpPr>
          <p:nvPr>
            <p:ph type="sldNum" sz="quarter" idx="12"/>
          </p:nvPr>
        </p:nvSpPr>
        <p:spPr/>
        <p:txBody>
          <a:bodyPr/>
          <a:lstStyle/>
          <a:p>
            <a:fld id="{EF96BBF3-948C-4B26-A4AC-C0B9ECD8ACB6}" type="slidenum">
              <a:rPr lang="en-US" smtClean="0"/>
              <a:t>‹#›</a:t>
            </a:fld>
            <a:endParaRPr lang="en-US"/>
          </a:p>
        </p:txBody>
      </p:sp>
    </p:spTree>
    <p:extLst>
      <p:ext uri="{BB962C8B-B14F-4D97-AF65-F5344CB8AC3E}">
        <p14:creationId xmlns:p14="http://schemas.microsoft.com/office/powerpoint/2010/main" val="2370997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46C589F-2B05-4721-A77D-6227EE8FF8C9}" type="datetime1">
              <a:rPr lang="en-US" smtClean="0"/>
              <a:t>3/24/2022</a:t>
            </a:fld>
            <a:endParaRPr lang="en-US"/>
          </a:p>
        </p:txBody>
      </p:sp>
      <p:sp>
        <p:nvSpPr>
          <p:cNvPr id="6" name="Footer Placeholder 5"/>
          <p:cNvSpPr>
            <a:spLocks noGrp="1"/>
          </p:cNvSpPr>
          <p:nvPr>
            <p:ph type="ftr" sz="quarter" idx="11"/>
          </p:nvPr>
        </p:nvSpPr>
        <p:spPr/>
        <p:txBody>
          <a:bodyPr/>
          <a:lstStyle/>
          <a:p>
            <a:r>
              <a:rPr lang="en-GB"/>
              <a:t>Background and Motivation - Data and methods - Results - Discussion and outlook</a:t>
            </a:r>
            <a:endParaRPr lang="en-US"/>
          </a:p>
        </p:txBody>
      </p:sp>
      <p:sp>
        <p:nvSpPr>
          <p:cNvPr id="7" name="Slide Number Placeholder 6"/>
          <p:cNvSpPr>
            <a:spLocks noGrp="1"/>
          </p:cNvSpPr>
          <p:nvPr>
            <p:ph type="sldNum" sz="quarter" idx="12"/>
          </p:nvPr>
        </p:nvSpPr>
        <p:spPr/>
        <p:txBody>
          <a:bodyPr/>
          <a:lstStyle/>
          <a:p>
            <a:fld id="{EF96BBF3-948C-4B26-A4AC-C0B9ECD8ACB6}" type="slidenum">
              <a:rPr lang="en-US" smtClean="0"/>
              <a:t>‹#›</a:t>
            </a:fld>
            <a:endParaRPr lang="en-US"/>
          </a:p>
        </p:txBody>
      </p:sp>
    </p:spTree>
    <p:extLst>
      <p:ext uri="{BB962C8B-B14F-4D97-AF65-F5344CB8AC3E}">
        <p14:creationId xmlns:p14="http://schemas.microsoft.com/office/powerpoint/2010/main" val="1731827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AEC8836-E092-4DC8-9B3C-F6A53418D6AB}" type="datetime1">
              <a:rPr lang="en-US" smtClean="0"/>
              <a:t>3/24/2022</a:t>
            </a:fld>
            <a:endParaRPr lang="en-US"/>
          </a:p>
        </p:txBody>
      </p:sp>
      <p:sp>
        <p:nvSpPr>
          <p:cNvPr id="8" name="Footer Placeholder 7"/>
          <p:cNvSpPr>
            <a:spLocks noGrp="1"/>
          </p:cNvSpPr>
          <p:nvPr>
            <p:ph type="ftr" sz="quarter" idx="11"/>
          </p:nvPr>
        </p:nvSpPr>
        <p:spPr/>
        <p:txBody>
          <a:bodyPr/>
          <a:lstStyle/>
          <a:p>
            <a:r>
              <a:rPr lang="en-GB"/>
              <a:t>Background and Motivation - Data and methods - Results - Discussion and outlook</a:t>
            </a:r>
            <a:endParaRPr lang="en-US"/>
          </a:p>
        </p:txBody>
      </p:sp>
      <p:sp>
        <p:nvSpPr>
          <p:cNvPr id="9" name="Slide Number Placeholder 8"/>
          <p:cNvSpPr>
            <a:spLocks noGrp="1"/>
          </p:cNvSpPr>
          <p:nvPr>
            <p:ph type="sldNum" sz="quarter" idx="12"/>
          </p:nvPr>
        </p:nvSpPr>
        <p:spPr/>
        <p:txBody>
          <a:bodyPr/>
          <a:lstStyle/>
          <a:p>
            <a:fld id="{EF96BBF3-948C-4B26-A4AC-C0B9ECD8ACB6}" type="slidenum">
              <a:rPr lang="en-US" smtClean="0"/>
              <a:t>‹#›</a:t>
            </a:fld>
            <a:endParaRPr lang="en-US"/>
          </a:p>
        </p:txBody>
      </p:sp>
    </p:spTree>
    <p:extLst>
      <p:ext uri="{BB962C8B-B14F-4D97-AF65-F5344CB8AC3E}">
        <p14:creationId xmlns:p14="http://schemas.microsoft.com/office/powerpoint/2010/main" val="2785609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7C69932-76D1-4931-813E-6A9834137F9B}" type="datetime1">
              <a:rPr lang="en-US" smtClean="0"/>
              <a:t>3/24/2022</a:t>
            </a:fld>
            <a:endParaRPr lang="en-US"/>
          </a:p>
        </p:txBody>
      </p:sp>
      <p:sp>
        <p:nvSpPr>
          <p:cNvPr id="4" name="Footer Placeholder 3"/>
          <p:cNvSpPr>
            <a:spLocks noGrp="1"/>
          </p:cNvSpPr>
          <p:nvPr>
            <p:ph type="ftr" sz="quarter" idx="11"/>
          </p:nvPr>
        </p:nvSpPr>
        <p:spPr/>
        <p:txBody>
          <a:bodyPr/>
          <a:lstStyle/>
          <a:p>
            <a:r>
              <a:rPr lang="en-GB"/>
              <a:t>Background and Motivation - Data and methods - Results - Discussion and outlook</a:t>
            </a:r>
            <a:endParaRPr lang="en-US"/>
          </a:p>
        </p:txBody>
      </p:sp>
      <p:sp>
        <p:nvSpPr>
          <p:cNvPr id="5" name="Slide Number Placeholder 4"/>
          <p:cNvSpPr>
            <a:spLocks noGrp="1"/>
          </p:cNvSpPr>
          <p:nvPr>
            <p:ph type="sldNum" sz="quarter" idx="12"/>
          </p:nvPr>
        </p:nvSpPr>
        <p:spPr/>
        <p:txBody>
          <a:bodyPr/>
          <a:lstStyle/>
          <a:p>
            <a:fld id="{EF96BBF3-948C-4B26-A4AC-C0B9ECD8ACB6}" type="slidenum">
              <a:rPr lang="en-US" smtClean="0"/>
              <a:t>‹#›</a:t>
            </a:fld>
            <a:endParaRPr lang="en-US"/>
          </a:p>
        </p:txBody>
      </p:sp>
    </p:spTree>
    <p:extLst>
      <p:ext uri="{BB962C8B-B14F-4D97-AF65-F5344CB8AC3E}">
        <p14:creationId xmlns:p14="http://schemas.microsoft.com/office/powerpoint/2010/main" val="3253880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1F2C9F-26C8-4914-8399-B4AAC521DCBF}" type="datetime1">
              <a:rPr lang="en-US" smtClean="0"/>
              <a:t>3/24/2022</a:t>
            </a:fld>
            <a:endParaRPr lang="en-US"/>
          </a:p>
        </p:txBody>
      </p:sp>
      <p:sp>
        <p:nvSpPr>
          <p:cNvPr id="3" name="Footer Placeholder 2"/>
          <p:cNvSpPr>
            <a:spLocks noGrp="1"/>
          </p:cNvSpPr>
          <p:nvPr>
            <p:ph type="ftr" sz="quarter" idx="11"/>
          </p:nvPr>
        </p:nvSpPr>
        <p:spPr/>
        <p:txBody>
          <a:bodyPr/>
          <a:lstStyle/>
          <a:p>
            <a:r>
              <a:rPr lang="en-GB"/>
              <a:t>Background and Motivation - Data and methods - Results - Discussion and outlook</a:t>
            </a:r>
            <a:endParaRPr lang="en-US"/>
          </a:p>
        </p:txBody>
      </p:sp>
      <p:sp>
        <p:nvSpPr>
          <p:cNvPr id="4" name="Slide Number Placeholder 3"/>
          <p:cNvSpPr>
            <a:spLocks noGrp="1"/>
          </p:cNvSpPr>
          <p:nvPr>
            <p:ph type="sldNum" sz="quarter" idx="12"/>
          </p:nvPr>
        </p:nvSpPr>
        <p:spPr/>
        <p:txBody>
          <a:bodyPr/>
          <a:lstStyle/>
          <a:p>
            <a:fld id="{EF96BBF3-948C-4B26-A4AC-C0B9ECD8ACB6}" type="slidenum">
              <a:rPr lang="en-US" smtClean="0"/>
              <a:t>‹#›</a:t>
            </a:fld>
            <a:endParaRPr lang="en-US"/>
          </a:p>
        </p:txBody>
      </p:sp>
    </p:spTree>
    <p:extLst>
      <p:ext uri="{BB962C8B-B14F-4D97-AF65-F5344CB8AC3E}">
        <p14:creationId xmlns:p14="http://schemas.microsoft.com/office/powerpoint/2010/main" val="17686840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C5C8F3-141E-4D62-BCEC-38E3EEF91776}" type="datetime1">
              <a:rPr lang="en-US" smtClean="0"/>
              <a:t>3/24/2022</a:t>
            </a:fld>
            <a:endParaRPr lang="en-US"/>
          </a:p>
        </p:txBody>
      </p:sp>
      <p:sp>
        <p:nvSpPr>
          <p:cNvPr id="6" name="Footer Placeholder 5"/>
          <p:cNvSpPr>
            <a:spLocks noGrp="1"/>
          </p:cNvSpPr>
          <p:nvPr>
            <p:ph type="ftr" sz="quarter" idx="11"/>
          </p:nvPr>
        </p:nvSpPr>
        <p:spPr/>
        <p:txBody>
          <a:bodyPr/>
          <a:lstStyle/>
          <a:p>
            <a:r>
              <a:rPr lang="en-GB"/>
              <a:t>Background and Motivation - Data and methods - Results - Discussion and outlook</a:t>
            </a:r>
            <a:endParaRPr lang="en-US"/>
          </a:p>
        </p:txBody>
      </p:sp>
      <p:sp>
        <p:nvSpPr>
          <p:cNvPr id="7" name="Slide Number Placeholder 6"/>
          <p:cNvSpPr>
            <a:spLocks noGrp="1"/>
          </p:cNvSpPr>
          <p:nvPr>
            <p:ph type="sldNum" sz="quarter" idx="12"/>
          </p:nvPr>
        </p:nvSpPr>
        <p:spPr/>
        <p:txBody>
          <a:bodyPr/>
          <a:lstStyle/>
          <a:p>
            <a:fld id="{EF96BBF3-948C-4B26-A4AC-C0B9ECD8ACB6}" type="slidenum">
              <a:rPr lang="en-US" smtClean="0"/>
              <a:t>‹#›</a:t>
            </a:fld>
            <a:endParaRPr lang="en-US"/>
          </a:p>
        </p:txBody>
      </p:sp>
    </p:spTree>
    <p:extLst>
      <p:ext uri="{BB962C8B-B14F-4D97-AF65-F5344CB8AC3E}">
        <p14:creationId xmlns:p14="http://schemas.microsoft.com/office/powerpoint/2010/main" val="39560114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AE841D2-44A0-41F4-AFA5-69DBAB334686}" type="datetime1">
              <a:rPr lang="en-US" smtClean="0"/>
              <a:t>3/24/2022</a:t>
            </a:fld>
            <a:endParaRPr lang="en-US"/>
          </a:p>
        </p:txBody>
      </p:sp>
      <p:sp>
        <p:nvSpPr>
          <p:cNvPr id="6" name="Footer Placeholder 5"/>
          <p:cNvSpPr>
            <a:spLocks noGrp="1"/>
          </p:cNvSpPr>
          <p:nvPr>
            <p:ph type="ftr" sz="quarter" idx="11"/>
          </p:nvPr>
        </p:nvSpPr>
        <p:spPr/>
        <p:txBody>
          <a:bodyPr/>
          <a:lstStyle/>
          <a:p>
            <a:r>
              <a:rPr lang="en-GB"/>
              <a:t>Background and Motivation - Data and methods - Results - Discussion and outlook</a:t>
            </a:r>
            <a:endParaRPr lang="en-US"/>
          </a:p>
        </p:txBody>
      </p:sp>
      <p:sp>
        <p:nvSpPr>
          <p:cNvPr id="7" name="Slide Number Placeholder 6"/>
          <p:cNvSpPr>
            <a:spLocks noGrp="1"/>
          </p:cNvSpPr>
          <p:nvPr>
            <p:ph type="sldNum" sz="quarter" idx="12"/>
          </p:nvPr>
        </p:nvSpPr>
        <p:spPr/>
        <p:txBody>
          <a:bodyPr/>
          <a:lstStyle/>
          <a:p>
            <a:fld id="{EF96BBF3-948C-4B26-A4AC-C0B9ECD8ACB6}" type="slidenum">
              <a:rPr lang="en-US" smtClean="0"/>
              <a:t>‹#›</a:t>
            </a:fld>
            <a:endParaRPr lang="en-US"/>
          </a:p>
        </p:txBody>
      </p:sp>
    </p:spTree>
    <p:extLst>
      <p:ext uri="{BB962C8B-B14F-4D97-AF65-F5344CB8AC3E}">
        <p14:creationId xmlns:p14="http://schemas.microsoft.com/office/powerpoint/2010/main" val="2760048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1041D7-78BF-4A11-8538-977A00280367}" type="datetime1">
              <a:rPr lang="en-US" smtClean="0"/>
              <a:t>3/24/2022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Background and Motivation - Data and methods - Results - Discussion and outlook</a:t>
            </a: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96BBF3-948C-4B26-A4AC-C0B9ECD8ACB6}" type="slidenum">
              <a:rPr lang="en-US" smtClean="0"/>
              <a:t>‹#›</a:t>
            </a:fld>
            <a:endParaRPr lang="en-US"/>
          </a:p>
        </p:txBody>
      </p:sp>
    </p:spTree>
    <p:extLst>
      <p:ext uri="{BB962C8B-B14F-4D97-AF65-F5344CB8AC3E}">
        <p14:creationId xmlns:p14="http://schemas.microsoft.com/office/powerpoint/2010/main" val="217487266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5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5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5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5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30.png"/><Relationship Id="rId7" Type="http://schemas.openxmlformats.org/officeDocument/2006/relationships/diagramLayout" Target="../diagrams/layout1.xml"/><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diagramData" Target="../diagrams/data1.xml"/><Relationship Id="rId5" Type="http://schemas.openxmlformats.org/officeDocument/2006/relationships/image" Target="../media/image28.png"/><Relationship Id="rId10" Type="http://schemas.microsoft.com/office/2007/relationships/diagramDrawing" Target="../diagrams/drawing1.xml"/><Relationship Id="rId4" Type="http://schemas.openxmlformats.org/officeDocument/2006/relationships/image" Target="../media/image31.png"/><Relationship Id="rId9" Type="http://schemas.openxmlformats.org/officeDocument/2006/relationships/diagramColors" Target="../diagrams/colors1.xml"/></Relationships>
</file>

<file path=ppt/slides/_rels/slide56.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30.png"/><Relationship Id="rId7" Type="http://schemas.openxmlformats.org/officeDocument/2006/relationships/diagramLayout" Target="../diagrams/layout2.xml"/><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diagramData" Target="../diagrams/data2.xml"/><Relationship Id="rId5" Type="http://schemas.openxmlformats.org/officeDocument/2006/relationships/image" Target="../media/image28.png"/><Relationship Id="rId10" Type="http://schemas.microsoft.com/office/2007/relationships/diagramDrawing" Target="../diagrams/drawing2.xml"/><Relationship Id="rId4" Type="http://schemas.openxmlformats.org/officeDocument/2006/relationships/image" Target="../media/image31.png"/><Relationship Id="rId9" Type="http://schemas.openxmlformats.org/officeDocument/2006/relationships/diagramColors" Target="../diagrams/colors2.xml"/></Relationships>
</file>

<file path=ppt/slides/_rels/slide57.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image" Target="../media/image30.png"/><Relationship Id="rId7" Type="http://schemas.openxmlformats.org/officeDocument/2006/relationships/diagramLayout" Target="../diagrams/layout3.xml"/><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diagramData" Target="../diagrams/data3.xml"/><Relationship Id="rId5" Type="http://schemas.openxmlformats.org/officeDocument/2006/relationships/image" Target="../media/image28.png"/><Relationship Id="rId10" Type="http://schemas.microsoft.com/office/2007/relationships/diagramDrawing" Target="../diagrams/drawing3.xml"/><Relationship Id="rId4" Type="http://schemas.openxmlformats.org/officeDocument/2006/relationships/image" Target="../media/image31.png"/><Relationship Id="rId9" Type="http://schemas.openxmlformats.org/officeDocument/2006/relationships/diagramColors" Target="../diagrams/colors3.xml"/></Relationships>
</file>

<file path=ppt/slides/_rels/slide5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6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6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6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6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6.png"/></Relationships>
</file>

<file path=ppt/slides/_rels/slide6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6.png"/></Relationships>
</file>

<file path=ppt/slides/_rels/slide6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6.png"/></Relationships>
</file>

<file path=ppt/slides/_rels/slide6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8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23.jpg"/><Relationship Id="rId4" Type="http://schemas.openxmlformats.org/officeDocument/2006/relationships/image" Target="../media/image51.jpg"/></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5478EBD-E01E-4F12-A2E6-E4AF4A17F524}"/>
              </a:ext>
            </a:extLst>
          </p:cNvPr>
          <p:cNvSpPr txBox="1"/>
          <p:nvPr/>
        </p:nvSpPr>
        <p:spPr>
          <a:xfrm>
            <a:off x="1" y="591764"/>
            <a:ext cx="12191999" cy="4278094"/>
          </a:xfrm>
          <a:prstGeom prst="rect">
            <a:avLst/>
          </a:prstGeom>
          <a:solidFill>
            <a:schemeClr val="bg1">
              <a:alpha val="61000"/>
            </a:schemeClr>
          </a:solidFill>
          <a:ln w="38100">
            <a:solidFill>
              <a:schemeClr val="tx1"/>
            </a:solidFill>
          </a:ln>
        </p:spPr>
        <p:txBody>
          <a:bodyPr wrap="square" rtlCol="0">
            <a:spAutoFit/>
          </a:bodyPr>
          <a:lstStyle/>
          <a:p>
            <a:pPr algn="ctr"/>
            <a:r>
              <a:rPr lang="en-US" sz="5400"/>
              <a:t>Deep weakly-stratified layers in the</a:t>
            </a:r>
          </a:p>
          <a:p>
            <a:pPr algn="ctr"/>
            <a:r>
              <a:rPr lang="en-US" sz="5400"/>
              <a:t> Greenland Sea</a:t>
            </a:r>
          </a:p>
          <a:p>
            <a:pPr algn="ctr"/>
            <a:endParaRPr lang="en-US" sz="3300"/>
          </a:p>
          <a:p>
            <a:pPr algn="ctr"/>
            <a:r>
              <a:rPr lang="en-US" sz="3300"/>
              <a:t>Joan Mateu Horrach Pou</a:t>
            </a:r>
          </a:p>
          <a:p>
            <a:pPr algn="ctr"/>
            <a:r>
              <a:rPr lang="en-US" sz="3300"/>
              <a:t> 24</a:t>
            </a:r>
            <a:r>
              <a:rPr lang="en-US" sz="3300" baseline="30000"/>
              <a:t>th</a:t>
            </a:r>
            <a:r>
              <a:rPr lang="en-US" sz="3300"/>
              <a:t> March 2022</a:t>
            </a:r>
          </a:p>
          <a:p>
            <a:pPr algn="ctr"/>
            <a:endParaRPr lang="en-US" sz="3300"/>
          </a:p>
          <a:p>
            <a:pPr algn="ctr"/>
            <a:r>
              <a:rPr lang="en-US" sz="3200"/>
              <a:t>Supervised by </a:t>
            </a:r>
            <a:r>
              <a:rPr lang="en-US" sz="3200" u="none" strike="noStrike" kern="1200" cap="none" spc="0" baseline="0">
                <a:uFillTx/>
                <a:latin typeface="Calibri"/>
                <a:cs typeface="Arial" pitchFamily="34"/>
              </a:rPr>
              <a:t>Kjetil Våge and Ailin Brakstad</a:t>
            </a:r>
            <a:endParaRPr lang="en-US" sz="3200"/>
          </a:p>
        </p:txBody>
      </p:sp>
      <p:sp>
        <p:nvSpPr>
          <p:cNvPr id="3" name="TextBox 4">
            <a:extLst>
              <a:ext uri="{FF2B5EF4-FFF2-40B4-BE49-F238E27FC236}">
                <a16:creationId xmlns:a16="http://schemas.microsoft.com/office/drawing/2014/main" id="{C4C64371-01FF-440D-9535-F324F18D706B}"/>
              </a:ext>
            </a:extLst>
          </p:cNvPr>
          <p:cNvSpPr txBox="1"/>
          <p:nvPr/>
        </p:nvSpPr>
        <p:spPr>
          <a:xfrm>
            <a:off x="9348459" y="6189610"/>
            <a:ext cx="2695349" cy="584777"/>
          </a:xfrm>
          <a:prstGeom prst="rect">
            <a:avLst/>
          </a:prstGeom>
          <a:noFill/>
          <a:ln cap="flat">
            <a:noFill/>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Times New Roman" pitchFamily="18"/>
                <a:cs typeface="Times New Roman" pitchFamily="18"/>
              </a:rPr>
              <a:t>UNIVERSITY OF BERGEN</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Times New Roman" pitchFamily="18"/>
                <a:cs typeface="Times New Roman" pitchFamily="18"/>
              </a:rPr>
              <a:t>GEOPHYSICAL INSTITUTE</a:t>
            </a:r>
          </a:p>
        </p:txBody>
      </p:sp>
      <p:pic>
        <p:nvPicPr>
          <p:cNvPr id="4" name="Picture 5">
            <a:extLst>
              <a:ext uri="{FF2B5EF4-FFF2-40B4-BE49-F238E27FC236}">
                <a16:creationId xmlns:a16="http://schemas.microsoft.com/office/drawing/2014/main" id="{7EDF957E-1A21-4786-958D-D40A72D293FE}"/>
              </a:ext>
            </a:extLst>
          </p:cNvPr>
          <p:cNvPicPr>
            <a:picLocks noChangeAspect="1"/>
          </p:cNvPicPr>
          <p:nvPr/>
        </p:nvPicPr>
        <p:blipFill>
          <a:blip r:embed="rId2"/>
          <a:stretch>
            <a:fillRect/>
          </a:stretch>
        </p:blipFill>
        <p:spPr>
          <a:xfrm>
            <a:off x="10009443" y="4975469"/>
            <a:ext cx="1373383" cy="1369826"/>
          </a:xfrm>
          <a:prstGeom prst="rect">
            <a:avLst/>
          </a:prstGeom>
          <a:noFill/>
          <a:ln cap="flat">
            <a:noFill/>
          </a:ln>
        </p:spPr>
      </p:pic>
    </p:spTree>
    <p:extLst>
      <p:ext uri="{BB962C8B-B14F-4D97-AF65-F5344CB8AC3E}">
        <p14:creationId xmlns:p14="http://schemas.microsoft.com/office/powerpoint/2010/main" val="5607578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793D3A0-FE6A-4507-8177-CB883831660E}"/>
              </a:ext>
            </a:extLst>
          </p:cNvPr>
          <p:cNvSpPr txBox="1"/>
          <p:nvPr/>
        </p:nvSpPr>
        <p:spPr>
          <a:xfrm>
            <a:off x="240271" y="363760"/>
            <a:ext cx="6293069" cy="646331"/>
          </a:xfrm>
          <a:prstGeom prst="rect">
            <a:avLst/>
          </a:prstGeom>
          <a:noFill/>
        </p:spPr>
        <p:txBody>
          <a:bodyPr wrap="none" rtlCol="0">
            <a:spAutoFit/>
          </a:bodyPr>
          <a:lstStyle/>
          <a:p>
            <a:r>
              <a:rPr lang="en-US" sz="3600"/>
              <a:t>Convection in the Greenland Sea</a:t>
            </a:r>
          </a:p>
        </p:txBody>
      </p:sp>
      <p:sp>
        <p:nvSpPr>
          <p:cNvPr id="4" name="TextBox 3">
            <a:extLst>
              <a:ext uri="{FF2B5EF4-FFF2-40B4-BE49-F238E27FC236}">
                <a16:creationId xmlns:a16="http://schemas.microsoft.com/office/drawing/2014/main" id="{E29E3FBC-3FCC-4AA7-A5E5-10147350A945}"/>
              </a:ext>
            </a:extLst>
          </p:cNvPr>
          <p:cNvSpPr txBox="1"/>
          <p:nvPr/>
        </p:nvSpPr>
        <p:spPr>
          <a:xfrm>
            <a:off x="556181" y="1283610"/>
            <a:ext cx="3489738" cy="1477328"/>
          </a:xfrm>
          <a:prstGeom prst="rect">
            <a:avLst/>
          </a:prstGeom>
          <a:noFill/>
        </p:spPr>
        <p:txBody>
          <a:bodyPr wrap="none" rtlCol="0">
            <a:spAutoFit/>
          </a:bodyPr>
          <a:lstStyle/>
          <a:p>
            <a:r>
              <a:rPr lang="en-US"/>
              <a:t>Convection takes place in 3 phases:</a:t>
            </a:r>
          </a:p>
          <a:p>
            <a:endParaRPr lang="en-US"/>
          </a:p>
          <a:p>
            <a:r>
              <a:rPr lang="en-US"/>
              <a:t>	1)Preconditioning</a:t>
            </a:r>
          </a:p>
          <a:p>
            <a:endParaRPr lang="en-US"/>
          </a:p>
          <a:p>
            <a:r>
              <a:rPr lang="en-US"/>
              <a:t>	2)Convection </a:t>
            </a:r>
          </a:p>
        </p:txBody>
      </p:sp>
      <p:sp>
        <p:nvSpPr>
          <p:cNvPr id="8" name="Rectangle 7">
            <a:extLst>
              <a:ext uri="{FF2B5EF4-FFF2-40B4-BE49-F238E27FC236}">
                <a16:creationId xmlns:a16="http://schemas.microsoft.com/office/drawing/2014/main" id="{92556F50-6282-4B1F-952C-7A129756B51B}"/>
              </a:ext>
            </a:extLst>
          </p:cNvPr>
          <p:cNvSpPr/>
          <p:nvPr/>
        </p:nvSpPr>
        <p:spPr>
          <a:xfrm>
            <a:off x="5998" y="-18002"/>
            <a:ext cx="12191999" cy="467824"/>
          </a:xfrm>
          <a:prstGeom prst="rect">
            <a:avLst/>
          </a:prstGeom>
          <a:gradFill flip="none" rotWithShape="1">
            <a:gsLst>
              <a:gs pos="35000">
                <a:srgbClr val="808080"/>
              </a:gs>
              <a:gs pos="12000">
                <a:srgbClr val="006666"/>
              </a:gs>
              <a:gs pos="51000">
                <a:schemeClr val="tx1">
                  <a:lumMod val="95000"/>
                  <a:lumOff val="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Background and motivation </a:t>
            </a:r>
            <a:r>
              <a:rPr lang="en-US" sz="2000"/>
              <a:t>– Data and methods – Results – Conclussions – Future work </a:t>
            </a:r>
          </a:p>
        </p:txBody>
      </p:sp>
      <p:pic>
        <p:nvPicPr>
          <p:cNvPr id="7" name="Picture 6" descr="Diagram&#10;&#10;Description automatically generated">
            <a:extLst>
              <a:ext uri="{FF2B5EF4-FFF2-40B4-BE49-F238E27FC236}">
                <a16:creationId xmlns:a16="http://schemas.microsoft.com/office/drawing/2014/main" id="{4393B2C1-70D7-40B8-871A-2F0181A9DAA6}"/>
              </a:ext>
            </a:extLst>
          </p:cNvPr>
          <p:cNvPicPr>
            <a:picLocks noChangeAspect="1"/>
          </p:cNvPicPr>
          <p:nvPr/>
        </p:nvPicPr>
        <p:blipFill rotWithShape="1">
          <a:blip r:embed="rId2">
            <a:extLst>
              <a:ext uri="{28A0092B-C50C-407E-A947-70E740481C1C}">
                <a14:useLocalDpi xmlns:a14="http://schemas.microsoft.com/office/drawing/2010/main" val="0"/>
              </a:ext>
            </a:extLst>
          </a:blip>
          <a:srcRect l="10893" t="12125" r="43850" b="54745"/>
          <a:stretch/>
        </p:blipFill>
        <p:spPr>
          <a:xfrm>
            <a:off x="8398112" y="473011"/>
            <a:ext cx="2372466" cy="2272101"/>
          </a:xfrm>
          <a:prstGeom prst="rect">
            <a:avLst/>
          </a:prstGeom>
        </p:spPr>
      </p:pic>
      <p:pic>
        <p:nvPicPr>
          <p:cNvPr id="5" name="Picture 4" descr="Diagram&#10;&#10;Description automatically generated">
            <a:extLst>
              <a:ext uri="{FF2B5EF4-FFF2-40B4-BE49-F238E27FC236}">
                <a16:creationId xmlns:a16="http://schemas.microsoft.com/office/drawing/2014/main" id="{B974D40D-A501-427F-A05F-7BC552240E3B}"/>
              </a:ext>
            </a:extLst>
          </p:cNvPr>
          <p:cNvPicPr>
            <a:picLocks noChangeAspect="1"/>
          </p:cNvPicPr>
          <p:nvPr/>
        </p:nvPicPr>
        <p:blipFill rotWithShape="1">
          <a:blip r:embed="rId2">
            <a:extLst>
              <a:ext uri="{28A0092B-C50C-407E-A947-70E740481C1C}">
                <a14:useLocalDpi xmlns:a14="http://schemas.microsoft.com/office/drawing/2010/main" val="0"/>
              </a:ext>
            </a:extLst>
          </a:blip>
          <a:srcRect l="8722" t="48746" r="46021" b="27564"/>
          <a:stretch/>
        </p:blipFill>
        <p:spPr>
          <a:xfrm>
            <a:off x="8170005" y="2841828"/>
            <a:ext cx="2372466" cy="1624664"/>
          </a:xfrm>
          <a:prstGeom prst="rect">
            <a:avLst/>
          </a:prstGeom>
        </p:spPr>
      </p:pic>
      <p:sp>
        <p:nvSpPr>
          <p:cNvPr id="9" name="Rectangle 8">
            <a:extLst>
              <a:ext uri="{FF2B5EF4-FFF2-40B4-BE49-F238E27FC236}">
                <a16:creationId xmlns:a16="http://schemas.microsoft.com/office/drawing/2014/main" id="{F51634CA-FCD9-444D-B20D-42EB3125A1E2}"/>
              </a:ext>
            </a:extLst>
          </p:cNvPr>
          <p:cNvSpPr/>
          <p:nvPr/>
        </p:nvSpPr>
        <p:spPr>
          <a:xfrm>
            <a:off x="10093570" y="3578468"/>
            <a:ext cx="1037492" cy="11535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8175966B-D878-4714-AF05-E2BE7A732178}"/>
              </a:ext>
            </a:extLst>
          </p:cNvPr>
          <p:cNvCxnSpPr>
            <a:cxnSpLocks/>
          </p:cNvCxnSpPr>
          <p:nvPr/>
        </p:nvCxnSpPr>
        <p:spPr>
          <a:xfrm>
            <a:off x="3022600" y="2014145"/>
            <a:ext cx="133773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E5BA2D0-7456-4467-8683-D971024F47D2}"/>
              </a:ext>
            </a:extLst>
          </p:cNvPr>
          <p:cNvSpPr txBox="1"/>
          <p:nvPr/>
        </p:nvSpPr>
        <p:spPr>
          <a:xfrm>
            <a:off x="4360333" y="1552480"/>
            <a:ext cx="2707088" cy="923330"/>
          </a:xfrm>
          <a:prstGeom prst="rect">
            <a:avLst/>
          </a:prstGeom>
          <a:noFill/>
        </p:spPr>
        <p:txBody>
          <a:bodyPr wrap="none" rtlCol="0">
            <a:spAutoFit/>
          </a:bodyPr>
          <a:lstStyle/>
          <a:p>
            <a:r>
              <a:rPr lang="en-US"/>
              <a:t>Cylonic gyre circulation</a:t>
            </a:r>
          </a:p>
          <a:p>
            <a:endParaRPr lang="en-US"/>
          </a:p>
          <a:p>
            <a:r>
              <a:rPr lang="en-US"/>
              <a:t>Previous convective events</a:t>
            </a:r>
          </a:p>
        </p:txBody>
      </p:sp>
      <p:sp>
        <p:nvSpPr>
          <p:cNvPr id="15" name="Rectangle 14">
            <a:extLst>
              <a:ext uri="{FF2B5EF4-FFF2-40B4-BE49-F238E27FC236}">
                <a16:creationId xmlns:a16="http://schemas.microsoft.com/office/drawing/2014/main" id="{24BCDE6B-E4C7-4E39-B854-11DF14F9144A}"/>
              </a:ext>
            </a:extLst>
          </p:cNvPr>
          <p:cNvSpPr/>
          <p:nvPr/>
        </p:nvSpPr>
        <p:spPr>
          <a:xfrm>
            <a:off x="4360332" y="1552480"/>
            <a:ext cx="2707087" cy="92333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2001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793D3A0-FE6A-4507-8177-CB883831660E}"/>
              </a:ext>
            </a:extLst>
          </p:cNvPr>
          <p:cNvSpPr txBox="1"/>
          <p:nvPr/>
        </p:nvSpPr>
        <p:spPr>
          <a:xfrm>
            <a:off x="240271" y="363760"/>
            <a:ext cx="6293069" cy="646331"/>
          </a:xfrm>
          <a:prstGeom prst="rect">
            <a:avLst/>
          </a:prstGeom>
          <a:noFill/>
        </p:spPr>
        <p:txBody>
          <a:bodyPr wrap="none" rtlCol="0">
            <a:spAutoFit/>
          </a:bodyPr>
          <a:lstStyle/>
          <a:p>
            <a:r>
              <a:rPr lang="en-US" sz="3600"/>
              <a:t>Convection in the Greenland Sea</a:t>
            </a:r>
          </a:p>
        </p:txBody>
      </p:sp>
      <p:sp>
        <p:nvSpPr>
          <p:cNvPr id="4" name="TextBox 3">
            <a:extLst>
              <a:ext uri="{FF2B5EF4-FFF2-40B4-BE49-F238E27FC236}">
                <a16:creationId xmlns:a16="http://schemas.microsoft.com/office/drawing/2014/main" id="{E29E3FBC-3FCC-4AA7-A5E5-10147350A945}"/>
              </a:ext>
            </a:extLst>
          </p:cNvPr>
          <p:cNvSpPr txBox="1"/>
          <p:nvPr/>
        </p:nvSpPr>
        <p:spPr>
          <a:xfrm>
            <a:off x="556181" y="1283610"/>
            <a:ext cx="3489738" cy="2031325"/>
          </a:xfrm>
          <a:prstGeom prst="rect">
            <a:avLst/>
          </a:prstGeom>
          <a:noFill/>
        </p:spPr>
        <p:txBody>
          <a:bodyPr wrap="none" rtlCol="0">
            <a:spAutoFit/>
          </a:bodyPr>
          <a:lstStyle/>
          <a:p>
            <a:r>
              <a:rPr lang="en-US"/>
              <a:t>Convection takes place in 3 phases:</a:t>
            </a:r>
          </a:p>
          <a:p>
            <a:endParaRPr lang="en-US"/>
          </a:p>
          <a:p>
            <a:r>
              <a:rPr lang="en-US"/>
              <a:t>	1)Preconditioning</a:t>
            </a:r>
          </a:p>
          <a:p>
            <a:endParaRPr lang="en-US"/>
          </a:p>
          <a:p>
            <a:r>
              <a:rPr lang="en-US"/>
              <a:t>	2)Convection </a:t>
            </a:r>
          </a:p>
          <a:p>
            <a:endParaRPr lang="en-US"/>
          </a:p>
          <a:p>
            <a:r>
              <a:rPr lang="en-US"/>
              <a:t>	3)Restratification </a:t>
            </a:r>
          </a:p>
        </p:txBody>
      </p:sp>
      <p:sp>
        <p:nvSpPr>
          <p:cNvPr id="8" name="Rectangle 7">
            <a:extLst>
              <a:ext uri="{FF2B5EF4-FFF2-40B4-BE49-F238E27FC236}">
                <a16:creationId xmlns:a16="http://schemas.microsoft.com/office/drawing/2014/main" id="{B7A02EB0-0503-4A90-AC3C-1E8765D48D25}"/>
              </a:ext>
            </a:extLst>
          </p:cNvPr>
          <p:cNvSpPr/>
          <p:nvPr/>
        </p:nvSpPr>
        <p:spPr>
          <a:xfrm>
            <a:off x="5998" y="-18002"/>
            <a:ext cx="12191999" cy="467824"/>
          </a:xfrm>
          <a:prstGeom prst="rect">
            <a:avLst/>
          </a:prstGeom>
          <a:gradFill flip="none" rotWithShape="1">
            <a:gsLst>
              <a:gs pos="35000">
                <a:srgbClr val="808080"/>
              </a:gs>
              <a:gs pos="12000">
                <a:srgbClr val="006666"/>
              </a:gs>
              <a:gs pos="51000">
                <a:schemeClr val="tx1">
                  <a:lumMod val="95000"/>
                  <a:lumOff val="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Background and motivation </a:t>
            </a:r>
            <a:r>
              <a:rPr lang="en-US" sz="2000"/>
              <a:t>– Data and methods – Results – Conclussions – Future work </a:t>
            </a:r>
          </a:p>
        </p:txBody>
      </p:sp>
      <p:pic>
        <p:nvPicPr>
          <p:cNvPr id="7" name="Picture 6" descr="Diagram&#10;&#10;Description automatically generated">
            <a:extLst>
              <a:ext uri="{FF2B5EF4-FFF2-40B4-BE49-F238E27FC236}">
                <a16:creationId xmlns:a16="http://schemas.microsoft.com/office/drawing/2014/main" id="{C87FC065-A4B6-49D9-8423-654217EFC1F5}"/>
              </a:ext>
            </a:extLst>
          </p:cNvPr>
          <p:cNvPicPr>
            <a:picLocks noChangeAspect="1"/>
          </p:cNvPicPr>
          <p:nvPr/>
        </p:nvPicPr>
        <p:blipFill rotWithShape="1">
          <a:blip r:embed="rId2">
            <a:extLst>
              <a:ext uri="{28A0092B-C50C-407E-A947-70E740481C1C}">
                <a14:useLocalDpi xmlns:a14="http://schemas.microsoft.com/office/drawing/2010/main" val="0"/>
              </a:ext>
            </a:extLst>
          </a:blip>
          <a:srcRect l="10893" t="12125" r="43850" b="54745"/>
          <a:stretch/>
        </p:blipFill>
        <p:spPr>
          <a:xfrm>
            <a:off x="8398112" y="473011"/>
            <a:ext cx="2372466" cy="2272101"/>
          </a:xfrm>
          <a:prstGeom prst="rect">
            <a:avLst/>
          </a:prstGeom>
        </p:spPr>
      </p:pic>
      <p:pic>
        <p:nvPicPr>
          <p:cNvPr id="9" name="Picture 8" descr="Diagram&#10;&#10;Description automatically generated">
            <a:extLst>
              <a:ext uri="{FF2B5EF4-FFF2-40B4-BE49-F238E27FC236}">
                <a16:creationId xmlns:a16="http://schemas.microsoft.com/office/drawing/2014/main" id="{5604BCFA-F805-4BE2-99DB-F1B73AF378FD}"/>
              </a:ext>
            </a:extLst>
          </p:cNvPr>
          <p:cNvPicPr>
            <a:picLocks noChangeAspect="1"/>
          </p:cNvPicPr>
          <p:nvPr/>
        </p:nvPicPr>
        <p:blipFill rotWithShape="1">
          <a:blip r:embed="rId2">
            <a:extLst>
              <a:ext uri="{28A0092B-C50C-407E-A947-70E740481C1C}">
                <a14:useLocalDpi xmlns:a14="http://schemas.microsoft.com/office/drawing/2010/main" val="0"/>
              </a:ext>
            </a:extLst>
          </a:blip>
          <a:srcRect l="8722" t="48746" r="46021" b="27564"/>
          <a:stretch/>
        </p:blipFill>
        <p:spPr>
          <a:xfrm>
            <a:off x="8170005" y="2841828"/>
            <a:ext cx="2372466" cy="1624664"/>
          </a:xfrm>
          <a:prstGeom prst="rect">
            <a:avLst/>
          </a:prstGeom>
        </p:spPr>
      </p:pic>
      <p:sp>
        <p:nvSpPr>
          <p:cNvPr id="10" name="Rectangle 9">
            <a:extLst>
              <a:ext uri="{FF2B5EF4-FFF2-40B4-BE49-F238E27FC236}">
                <a16:creationId xmlns:a16="http://schemas.microsoft.com/office/drawing/2014/main" id="{73233516-E21C-447A-8682-406164386616}"/>
              </a:ext>
            </a:extLst>
          </p:cNvPr>
          <p:cNvSpPr/>
          <p:nvPr/>
        </p:nvSpPr>
        <p:spPr>
          <a:xfrm>
            <a:off x="10093570" y="3578468"/>
            <a:ext cx="1037492" cy="11535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furniture, table&#10;&#10;Description automatically generated">
            <a:extLst>
              <a:ext uri="{FF2B5EF4-FFF2-40B4-BE49-F238E27FC236}">
                <a16:creationId xmlns:a16="http://schemas.microsoft.com/office/drawing/2014/main" id="{BD8A2D58-37AA-48DD-B6C6-5AC55012FE34}"/>
              </a:ext>
            </a:extLst>
          </p:cNvPr>
          <p:cNvPicPr>
            <a:picLocks noChangeAspect="1"/>
          </p:cNvPicPr>
          <p:nvPr/>
        </p:nvPicPr>
        <p:blipFill rotWithShape="1">
          <a:blip r:embed="rId3">
            <a:extLst>
              <a:ext uri="{28A0092B-C50C-407E-A947-70E740481C1C}">
                <a14:useLocalDpi xmlns:a14="http://schemas.microsoft.com/office/drawing/2010/main" val="0"/>
              </a:ext>
            </a:extLst>
          </a:blip>
          <a:srcRect l="20089" t="14729" r="39004" b="58562"/>
          <a:stretch/>
        </p:blipFill>
        <p:spPr>
          <a:xfrm>
            <a:off x="8398112" y="4688071"/>
            <a:ext cx="2144359" cy="1831737"/>
          </a:xfrm>
          <a:prstGeom prst="rect">
            <a:avLst/>
          </a:prstGeom>
        </p:spPr>
      </p:pic>
      <p:cxnSp>
        <p:nvCxnSpPr>
          <p:cNvPr id="14" name="Straight Arrow Connector 13">
            <a:extLst>
              <a:ext uri="{FF2B5EF4-FFF2-40B4-BE49-F238E27FC236}">
                <a16:creationId xmlns:a16="http://schemas.microsoft.com/office/drawing/2014/main" id="{E7F1BE9A-BC3E-4EFA-8378-173BFBA5A9A8}"/>
              </a:ext>
            </a:extLst>
          </p:cNvPr>
          <p:cNvCxnSpPr>
            <a:cxnSpLocks/>
          </p:cNvCxnSpPr>
          <p:nvPr/>
        </p:nvCxnSpPr>
        <p:spPr>
          <a:xfrm>
            <a:off x="3022600" y="2014145"/>
            <a:ext cx="133773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F222B4F-4894-4CE1-A0F9-40FAF05EF9C7}"/>
              </a:ext>
            </a:extLst>
          </p:cNvPr>
          <p:cNvSpPr txBox="1"/>
          <p:nvPr/>
        </p:nvSpPr>
        <p:spPr>
          <a:xfrm>
            <a:off x="4360333" y="1552480"/>
            <a:ext cx="2707088" cy="923330"/>
          </a:xfrm>
          <a:prstGeom prst="rect">
            <a:avLst/>
          </a:prstGeom>
          <a:noFill/>
        </p:spPr>
        <p:txBody>
          <a:bodyPr wrap="none" rtlCol="0">
            <a:spAutoFit/>
          </a:bodyPr>
          <a:lstStyle/>
          <a:p>
            <a:r>
              <a:rPr lang="en-US"/>
              <a:t>Cylonic gyre circulation</a:t>
            </a:r>
          </a:p>
          <a:p>
            <a:endParaRPr lang="en-US"/>
          </a:p>
          <a:p>
            <a:r>
              <a:rPr lang="en-US"/>
              <a:t>Previous convective events</a:t>
            </a:r>
          </a:p>
        </p:txBody>
      </p:sp>
      <p:sp>
        <p:nvSpPr>
          <p:cNvPr id="16" name="Rectangle 15">
            <a:extLst>
              <a:ext uri="{FF2B5EF4-FFF2-40B4-BE49-F238E27FC236}">
                <a16:creationId xmlns:a16="http://schemas.microsoft.com/office/drawing/2014/main" id="{07B552FF-04C4-4A79-8676-6D0E8A5E9461}"/>
              </a:ext>
            </a:extLst>
          </p:cNvPr>
          <p:cNvSpPr/>
          <p:nvPr/>
        </p:nvSpPr>
        <p:spPr>
          <a:xfrm>
            <a:off x="4360332" y="1552480"/>
            <a:ext cx="2707087" cy="92333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43631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793D3A0-FE6A-4507-8177-CB883831660E}"/>
              </a:ext>
            </a:extLst>
          </p:cNvPr>
          <p:cNvSpPr txBox="1"/>
          <p:nvPr/>
        </p:nvSpPr>
        <p:spPr>
          <a:xfrm>
            <a:off x="240271" y="363760"/>
            <a:ext cx="6293069" cy="646331"/>
          </a:xfrm>
          <a:prstGeom prst="rect">
            <a:avLst/>
          </a:prstGeom>
          <a:noFill/>
        </p:spPr>
        <p:txBody>
          <a:bodyPr wrap="none" rtlCol="0">
            <a:spAutoFit/>
          </a:bodyPr>
          <a:lstStyle/>
          <a:p>
            <a:r>
              <a:rPr lang="en-US" sz="3600"/>
              <a:t>Convection in the Greenland Sea</a:t>
            </a:r>
          </a:p>
        </p:txBody>
      </p:sp>
      <p:sp>
        <p:nvSpPr>
          <p:cNvPr id="4" name="TextBox 3">
            <a:extLst>
              <a:ext uri="{FF2B5EF4-FFF2-40B4-BE49-F238E27FC236}">
                <a16:creationId xmlns:a16="http://schemas.microsoft.com/office/drawing/2014/main" id="{E29E3FBC-3FCC-4AA7-A5E5-10147350A945}"/>
              </a:ext>
            </a:extLst>
          </p:cNvPr>
          <p:cNvSpPr txBox="1"/>
          <p:nvPr/>
        </p:nvSpPr>
        <p:spPr>
          <a:xfrm>
            <a:off x="556181" y="1283610"/>
            <a:ext cx="3489738" cy="2031325"/>
          </a:xfrm>
          <a:prstGeom prst="rect">
            <a:avLst/>
          </a:prstGeom>
          <a:noFill/>
        </p:spPr>
        <p:txBody>
          <a:bodyPr wrap="none" rtlCol="0">
            <a:spAutoFit/>
          </a:bodyPr>
          <a:lstStyle/>
          <a:p>
            <a:r>
              <a:rPr lang="en-US"/>
              <a:t>Convection takes place in 3 phases:</a:t>
            </a:r>
          </a:p>
          <a:p>
            <a:endParaRPr lang="en-US"/>
          </a:p>
          <a:p>
            <a:r>
              <a:rPr lang="en-US"/>
              <a:t>	1)Preconditioning</a:t>
            </a:r>
          </a:p>
          <a:p>
            <a:endParaRPr lang="en-US"/>
          </a:p>
          <a:p>
            <a:r>
              <a:rPr lang="en-US"/>
              <a:t>	2)Convection </a:t>
            </a:r>
          </a:p>
          <a:p>
            <a:endParaRPr lang="en-US"/>
          </a:p>
          <a:p>
            <a:r>
              <a:rPr lang="en-US"/>
              <a:t>	3)Restratification </a:t>
            </a:r>
          </a:p>
        </p:txBody>
      </p:sp>
      <p:sp>
        <p:nvSpPr>
          <p:cNvPr id="8" name="TextBox 7">
            <a:extLst>
              <a:ext uri="{FF2B5EF4-FFF2-40B4-BE49-F238E27FC236}">
                <a16:creationId xmlns:a16="http://schemas.microsoft.com/office/drawing/2014/main" id="{54138D79-77B6-4A8C-BE74-66D759E37B8B}"/>
              </a:ext>
            </a:extLst>
          </p:cNvPr>
          <p:cNvSpPr txBox="1"/>
          <p:nvPr/>
        </p:nvSpPr>
        <p:spPr>
          <a:xfrm>
            <a:off x="426456" y="3769635"/>
            <a:ext cx="6106884" cy="1200329"/>
          </a:xfrm>
          <a:prstGeom prst="rect">
            <a:avLst/>
          </a:prstGeom>
          <a:noFill/>
        </p:spPr>
        <p:txBody>
          <a:bodyPr wrap="square">
            <a:spAutoFit/>
          </a:bodyPr>
          <a:lstStyle/>
          <a:p>
            <a:r>
              <a:rPr lang="nb-NO"/>
              <a:t>Different scales involved</a:t>
            </a:r>
          </a:p>
          <a:p>
            <a:endParaRPr lang="nb-NO"/>
          </a:p>
          <a:p>
            <a:pPr lvl="1"/>
            <a:r>
              <a:rPr lang="nb-NO"/>
              <a:t>50-100km convective patch</a:t>
            </a:r>
          </a:p>
          <a:p>
            <a:pPr lvl="1"/>
            <a:endParaRPr lang="nb-NO"/>
          </a:p>
        </p:txBody>
      </p:sp>
      <p:sp>
        <p:nvSpPr>
          <p:cNvPr id="11" name="Rectangle 10">
            <a:extLst>
              <a:ext uri="{FF2B5EF4-FFF2-40B4-BE49-F238E27FC236}">
                <a16:creationId xmlns:a16="http://schemas.microsoft.com/office/drawing/2014/main" id="{8F7785CA-1113-436E-A038-769E6B759CC9}"/>
              </a:ext>
            </a:extLst>
          </p:cNvPr>
          <p:cNvSpPr/>
          <p:nvPr/>
        </p:nvSpPr>
        <p:spPr>
          <a:xfrm>
            <a:off x="5998" y="-18002"/>
            <a:ext cx="12191999" cy="467824"/>
          </a:xfrm>
          <a:prstGeom prst="rect">
            <a:avLst/>
          </a:prstGeom>
          <a:gradFill flip="none" rotWithShape="1">
            <a:gsLst>
              <a:gs pos="35000">
                <a:srgbClr val="808080"/>
              </a:gs>
              <a:gs pos="12000">
                <a:srgbClr val="006666"/>
              </a:gs>
              <a:gs pos="51000">
                <a:schemeClr val="tx1">
                  <a:lumMod val="95000"/>
                  <a:lumOff val="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Background and motivation </a:t>
            </a:r>
            <a:r>
              <a:rPr lang="en-US" sz="2000"/>
              <a:t>– Data and methods – Results – Conclussions – Future work </a:t>
            </a:r>
          </a:p>
        </p:txBody>
      </p:sp>
      <p:pic>
        <p:nvPicPr>
          <p:cNvPr id="9" name="Picture 8" descr="Diagram&#10;&#10;Description automatically generated">
            <a:extLst>
              <a:ext uri="{FF2B5EF4-FFF2-40B4-BE49-F238E27FC236}">
                <a16:creationId xmlns:a16="http://schemas.microsoft.com/office/drawing/2014/main" id="{7E496705-4306-4DBA-BF1D-C9DE2B30AAA0}"/>
              </a:ext>
            </a:extLst>
          </p:cNvPr>
          <p:cNvPicPr>
            <a:picLocks noChangeAspect="1"/>
          </p:cNvPicPr>
          <p:nvPr/>
        </p:nvPicPr>
        <p:blipFill rotWithShape="1">
          <a:blip r:embed="rId2">
            <a:extLst>
              <a:ext uri="{28A0092B-C50C-407E-A947-70E740481C1C}">
                <a14:useLocalDpi xmlns:a14="http://schemas.microsoft.com/office/drawing/2010/main" val="0"/>
              </a:ext>
            </a:extLst>
          </a:blip>
          <a:srcRect l="10893" t="12125" r="43850" b="54745"/>
          <a:stretch/>
        </p:blipFill>
        <p:spPr>
          <a:xfrm>
            <a:off x="8398112" y="473011"/>
            <a:ext cx="2372466" cy="2272101"/>
          </a:xfrm>
          <a:prstGeom prst="rect">
            <a:avLst/>
          </a:prstGeom>
        </p:spPr>
      </p:pic>
      <p:pic>
        <p:nvPicPr>
          <p:cNvPr id="10" name="Picture 9" descr="Diagram&#10;&#10;Description automatically generated">
            <a:extLst>
              <a:ext uri="{FF2B5EF4-FFF2-40B4-BE49-F238E27FC236}">
                <a16:creationId xmlns:a16="http://schemas.microsoft.com/office/drawing/2014/main" id="{2AC113F8-80D9-40E7-B91B-6E428B658B1F}"/>
              </a:ext>
            </a:extLst>
          </p:cNvPr>
          <p:cNvPicPr>
            <a:picLocks noChangeAspect="1"/>
          </p:cNvPicPr>
          <p:nvPr/>
        </p:nvPicPr>
        <p:blipFill rotWithShape="1">
          <a:blip r:embed="rId2">
            <a:extLst>
              <a:ext uri="{28A0092B-C50C-407E-A947-70E740481C1C}">
                <a14:useLocalDpi xmlns:a14="http://schemas.microsoft.com/office/drawing/2010/main" val="0"/>
              </a:ext>
            </a:extLst>
          </a:blip>
          <a:srcRect l="8722" t="48746" r="46021" b="27564"/>
          <a:stretch/>
        </p:blipFill>
        <p:spPr>
          <a:xfrm>
            <a:off x="8170005" y="2841828"/>
            <a:ext cx="2372466" cy="1624664"/>
          </a:xfrm>
          <a:prstGeom prst="rect">
            <a:avLst/>
          </a:prstGeom>
        </p:spPr>
      </p:pic>
      <p:sp>
        <p:nvSpPr>
          <p:cNvPr id="13" name="Rectangle 12">
            <a:extLst>
              <a:ext uri="{FF2B5EF4-FFF2-40B4-BE49-F238E27FC236}">
                <a16:creationId xmlns:a16="http://schemas.microsoft.com/office/drawing/2014/main" id="{B071725D-8FD5-49CE-A9FE-F62650464BF2}"/>
              </a:ext>
            </a:extLst>
          </p:cNvPr>
          <p:cNvSpPr/>
          <p:nvPr/>
        </p:nvSpPr>
        <p:spPr>
          <a:xfrm>
            <a:off x="10093570" y="3578468"/>
            <a:ext cx="1037492" cy="11535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furniture, table&#10;&#10;Description automatically generated">
            <a:extLst>
              <a:ext uri="{FF2B5EF4-FFF2-40B4-BE49-F238E27FC236}">
                <a16:creationId xmlns:a16="http://schemas.microsoft.com/office/drawing/2014/main" id="{4359FEE7-0BFA-41CE-85E6-36CE1053005E}"/>
              </a:ext>
            </a:extLst>
          </p:cNvPr>
          <p:cNvPicPr>
            <a:picLocks noChangeAspect="1"/>
          </p:cNvPicPr>
          <p:nvPr/>
        </p:nvPicPr>
        <p:blipFill rotWithShape="1">
          <a:blip r:embed="rId3">
            <a:extLst>
              <a:ext uri="{28A0092B-C50C-407E-A947-70E740481C1C}">
                <a14:useLocalDpi xmlns:a14="http://schemas.microsoft.com/office/drawing/2010/main" val="0"/>
              </a:ext>
            </a:extLst>
          </a:blip>
          <a:srcRect l="20089" t="14729" r="39004" b="58562"/>
          <a:stretch/>
        </p:blipFill>
        <p:spPr>
          <a:xfrm>
            <a:off x="8398112" y="4688071"/>
            <a:ext cx="2144359" cy="1831737"/>
          </a:xfrm>
          <a:prstGeom prst="rect">
            <a:avLst/>
          </a:prstGeom>
        </p:spPr>
      </p:pic>
      <p:cxnSp>
        <p:nvCxnSpPr>
          <p:cNvPr id="5" name="Straight Arrow Connector 4">
            <a:extLst>
              <a:ext uri="{FF2B5EF4-FFF2-40B4-BE49-F238E27FC236}">
                <a16:creationId xmlns:a16="http://schemas.microsoft.com/office/drawing/2014/main" id="{6A3746EB-16D7-4DD2-9E2E-A5CF3C943DFE}"/>
              </a:ext>
            </a:extLst>
          </p:cNvPr>
          <p:cNvCxnSpPr>
            <a:cxnSpLocks/>
          </p:cNvCxnSpPr>
          <p:nvPr/>
        </p:nvCxnSpPr>
        <p:spPr>
          <a:xfrm>
            <a:off x="3022600" y="2014145"/>
            <a:ext cx="133773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36AAD9A-823F-4C3B-B90E-DF20F8BA3B07}"/>
              </a:ext>
            </a:extLst>
          </p:cNvPr>
          <p:cNvSpPr txBox="1"/>
          <p:nvPr/>
        </p:nvSpPr>
        <p:spPr>
          <a:xfrm>
            <a:off x="4360333" y="1552480"/>
            <a:ext cx="2707088" cy="923330"/>
          </a:xfrm>
          <a:prstGeom prst="rect">
            <a:avLst/>
          </a:prstGeom>
          <a:noFill/>
        </p:spPr>
        <p:txBody>
          <a:bodyPr wrap="none" rtlCol="0">
            <a:spAutoFit/>
          </a:bodyPr>
          <a:lstStyle/>
          <a:p>
            <a:r>
              <a:rPr lang="en-US"/>
              <a:t>Cylonic gyre circulation</a:t>
            </a:r>
          </a:p>
          <a:p>
            <a:endParaRPr lang="en-US"/>
          </a:p>
          <a:p>
            <a:r>
              <a:rPr lang="en-US"/>
              <a:t>Previous convective events</a:t>
            </a:r>
          </a:p>
        </p:txBody>
      </p:sp>
      <p:sp>
        <p:nvSpPr>
          <p:cNvPr id="17" name="Rectangle 16">
            <a:extLst>
              <a:ext uri="{FF2B5EF4-FFF2-40B4-BE49-F238E27FC236}">
                <a16:creationId xmlns:a16="http://schemas.microsoft.com/office/drawing/2014/main" id="{92B9EBA8-1B35-47EE-9B99-0A677219E009}"/>
              </a:ext>
            </a:extLst>
          </p:cNvPr>
          <p:cNvSpPr/>
          <p:nvPr/>
        </p:nvSpPr>
        <p:spPr>
          <a:xfrm>
            <a:off x="4360332" y="1552480"/>
            <a:ext cx="2707087" cy="92333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36805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793D3A0-FE6A-4507-8177-CB883831660E}"/>
              </a:ext>
            </a:extLst>
          </p:cNvPr>
          <p:cNvSpPr txBox="1"/>
          <p:nvPr/>
        </p:nvSpPr>
        <p:spPr>
          <a:xfrm>
            <a:off x="240271" y="363760"/>
            <a:ext cx="6293069" cy="646331"/>
          </a:xfrm>
          <a:prstGeom prst="rect">
            <a:avLst/>
          </a:prstGeom>
          <a:noFill/>
        </p:spPr>
        <p:txBody>
          <a:bodyPr wrap="none" rtlCol="0">
            <a:spAutoFit/>
          </a:bodyPr>
          <a:lstStyle/>
          <a:p>
            <a:r>
              <a:rPr lang="en-US" sz="3600"/>
              <a:t>Convection in the Greenland Sea</a:t>
            </a:r>
          </a:p>
        </p:txBody>
      </p:sp>
      <p:sp>
        <p:nvSpPr>
          <p:cNvPr id="4" name="TextBox 3">
            <a:extLst>
              <a:ext uri="{FF2B5EF4-FFF2-40B4-BE49-F238E27FC236}">
                <a16:creationId xmlns:a16="http://schemas.microsoft.com/office/drawing/2014/main" id="{E29E3FBC-3FCC-4AA7-A5E5-10147350A945}"/>
              </a:ext>
            </a:extLst>
          </p:cNvPr>
          <p:cNvSpPr txBox="1"/>
          <p:nvPr/>
        </p:nvSpPr>
        <p:spPr>
          <a:xfrm>
            <a:off x="556181" y="1283610"/>
            <a:ext cx="3489738" cy="2031325"/>
          </a:xfrm>
          <a:prstGeom prst="rect">
            <a:avLst/>
          </a:prstGeom>
          <a:noFill/>
        </p:spPr>
        <p:txBody>
          <a:bodyPr wrap="none" rtlCol="0">
            <a:spAutoFit/>
          </a:bodyPr>
          <a:lstStyle/>
          <a:p>
            <a:r>
              <a:rPr lang="en-US"/>
              <a:t>Convection takes place in 3 phases:</a:t>
            </a:r>
          </a:p>
          <a:p>
            <a:endParaRPr lang="en-US"/>
          </a:p>
          <a:p>
            <a:r>
              <a:rPr lang="en-US"/>
              <a:t>	1)Preconditioning</a:t>
            </a:r>
          </a:p>
          <a:p>
            <a:endParaRPr lang="en-US"/>
          </a:p>
          <a:p>
            <a:r>
              <a:rPr lang="en-US"/>
              <a:t>	2)Convection </a:t>
            </a:r>
          </a:p>
          <a:p>
            <a:endParaRPr lang="en-US"/>
          </a:p>
          <a:p>
            <a:r>
              <a:rPr lang="en-US"/>
              <a:t>	3)Restratification </a:t>
            </a:r>
          </a:p>
        </p:txBody>
      </p:sp>
      <p:sp>
        <p:nvSpPr>
          <p:cNvPr id="10" name="TextBox 9">
            <a:extLst>
              <a:ext uri="{FF2B5EF4-FFF2-40B4-BE49-F238E27FC236}">
                <a16:creationId xmlns:a16="http://schemas.microsoft.com/office/drawing/2014/main" id="{D28E3D55-129F-4162-8BFA-0E671E5BDAF9}"/>
              </a:ext>
            </a:extLst>
          </p:cNvPr>
          <p:cNvSpPr txBox="1"/>
          <p:nvPr/>
        </p:nvSpPr>
        <p:spPr>
          <a:xfrm>
            <a:off x="426456" y="3769635"/>
            <a:ext cx="6106884" cy="2862322"/>
          </a:xfrm>
          <a:prstGeom prst="rect">
            <a:avLst/>
          </a:prstGeom>
          <a:noFill/>
        </p:spPr>
        <p:txBody>
          <a:bodyPr wrap="square">
            <a:spAutoFit/>
          </a:bodyPr>
          <a:lstStyle/>
          <a:p>
            <a:r>
              <a:rPr lang="nb-NO"/>
              <a:t>Different scales involved</a:t>
            </a:r>
          </a:p>
          <a:p>
            <a:endParaRPr lang="nb-NO"/>
          </a:p>
          <a:p>
            <a:pPr lvl="1"/>
            <a:r>
              <a:rPr lang="nb-NO"/>
              <a:t>50-100km convective patch</a:t>
            </a:r>
          </a:p>
          <a:p>
            <a:pPr lvl="1"/>
            <a:endParaRPr lang="nb-NO"/>
          </a:p>
          <a:p>
            <a:pPr lvl="1"/>
            <a:endParaRPr lang="nb-NO"/>
          </a:p>
          <a:p>
            <a:pPr lvl="1"/>
            <a:endParaRPr lang="nb-NO"/>
          </a:p>
          <a:p>
            <a:pPr lvl="1"/>
            <a:endParaRPr lang="nb-NO"/>
          </a:p>
          <a:p>
            <a:pPr lvl="1"/>
            <a:endParaRPr lang="nb-NO"/>
          </a:p>
          <a:p>
            <a:pPr lvl="1"/>
            <a:r>
              <a:rPr lang="nb-NO"/>
              <a:t>&lt;1 km convective plumes</a:t>
            </a:r>
          </a:p>
          <a:p>
            <a:pPr lvl="1"/>
            <a:endParaRPr lang="nb-NO" b="1"/>
          </a:p>
        </p:txBody>
      </p:sp>
      <p:sp>
        <p:nvSpPr>
          <p:cNvPr id="8" name="Rectangle 7">
            <a:extLst>
              <a:ext uri="{FF2B5EF4-FFF2-40B4-BE49-F238E27FC236}">
                <a16:creationId xmlns:a16="http://schemas.microsoft.com/office/drawing/2014/main" id="{EE8D9411-06BA-4F53-8F5B-A16F1F895F90}"/>
              </a:ext>
            </a:extLst>
          </p:cNvPr>
          <p:cNvSpPr/>
          <p:nvPr/>
        </p:nvSpPr>
        <p:spPr>
          <a:xfrm>
            <a:off x="5998" y="-18002"/>
            <a:ext cx="12191999" cy="467824"/>
          </a:xfrm>
          <a:prstGeom prst="rect">
            <a:avLst/>
          </a:prstGeom>
          <a:gradFill flip="none" rotWithShape="1">
            <a:gsLst>
              <a:gs pos="35000">
                <a:srgbClr val="808080"/>
              </a:gs>
              <a:gs pos="12000">
                <a:srgbClr val="006666"/>
              </a:gs>
              <a:gs pos="51000">
                <a:schemeClr val="tx1">
                  <a:lumMod val="95000"/>
                  <a:lumOff val="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Background and motivation </a:t>
            </a:r>
            <a:r>
              <a:rPr lang="en-US" sz="2000"/>
              <a:t>– Data and methods – Results – Conclussions – Future work </a:t>
            </a:r>
          </a:p>
        </p:txBody>
      </p:sp>
      <p:pic>
        <p:nvPicPr>
          <p:cNvPr id="9" name="Picture 8" descr="Diagram&#10;&#10;Description automatically generated">
            <a:extLst>
              <a:ext uri="{FF2B5EF4-FFF2-40B4-BE49-F238E27FC236}">
                <a16:creationId xmlns:a16="http://schemas.microsoft.com/office/drawing/2014/main" id="{5D087654-05AD-48D4-BFE4-996AAEED6368}"/>
              </a:ext>
            </a:extLst>
          </p:cNvPr>
          <p:cNvPicPr>
            <a:picLocks noChangeAspect="1"/>
          </p:cNvPicPr>
          <p:nvPr/>
        </p:nvPicPr>
        <p:blipFill rotWithShape="1">
          <a:blip r:embed="rId2">
            <a:extLst>
              <a:ext uri="{28A0092B-C50C-407E-A947-70E740481C1C}">
                <a14:useLocalDpi xmlns:a14="http://schemas.microsoft.com/office/drawing/2010/main" val="0"/>
              </a:ext>
            </a:extLst>
          </a:blip>
          <a:srcRect l="10893" t="12125" r="43850" b="54745"/>
          <a:stretch/>
        </p:blipFill>
        <p:spPr>
          <a:xfrm>
            <a:off x="8398112" y="473011"/>
            <a:ext cx="2372466" cy="2272101"/>
          </a:xfrm>
          <a:prstGeom prst="rect">
            <a:avLst/>
          </a:prstGeom>
        </p:spPr>
      </p:pic>
      <p:pic>
        <p:nvPicPr>
          <p:cNvPr id="11" name="Picture 10" descr="Diagram&#10;&#10;Description automatically generated">
            <a:extLst>
              <a:ext uri="{FF2B5EF4-FFF2-40B4-BE49-F238E27FC236}">
                <a16:creationId xmlns:a16="http://schemas.microsoft.com/office/drawing/2014/main" id="{B152B814-DC32-46B7-9417-680ACE4BA9C0}"/>
              </a:ext>
            </a:extLst>
          </p:cNvPr>
          <p:cNvPicPr>
            <a:picLocks noChangeAspect="1"/>
          </p:cNvPicPr>
          <p:nvPr/>
        </p:nvPicPr>
        <p:blipFill rotWithShape="1">
          <a:blip r:embed="rId2">
            <a:extLst>
              <a:ext uri="{28A0092B-C50C-407E-A947-70E740481C1C}">
                <a14:useLocalDpi xmlns:a14="http://schemas.microsoft.com/office/drawing/2010/main" val="0"/>
              </a:ext>
            </a:extLst>
          </a:blip>
          <a:srcRect l="8722" t="48746" r="46021" b="27564"/>
          <a:stretch/>
        </p:blipFill>
        <p:spPr>
          <a:xfrm>
            <a:off x="8170005" y="2841828"/>
            <a:ext cx="2372466" cy="1624664"/>
          </a:xfrm>
          <a:prstGeom prst="rect">
            <a:avLst/>
          </a:prstGeom>
        </p:spPr>
      </p:pic>
      <p:sp>
        <p:nvSpPr>
          <p:cNvPr id="13" name="Rectangle 12">
            <a:extLst>
              <a:ext uri="{FF2B5EF4-FFF2-40B4-BE49-F238E27FC236}">
                <a16:creationId xmlns:a16="http://schemas.microsoft.com/office/drawing/2014/main" id="{AB57670A-9A24-4E16-A223-0FB052479D66}"/>
              </a:ext>
            </a:extLst>
          </p:cNvPr>
          <p:cNvSpPr/>
          <p:nvPr/>
        </p:nvSpPr>
        <p:spPr>
          <a:xfrm>
            <a:off x="10093570" y="3578468"/>
            <a:ext cx="1037492" cy="11535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furniture, table&#10;&#10;Description automatically generated">
            <a:extLst>
              <a:ext uri="{FF2B5EF4-FFF2-40B4-BE49-F238E27FC236}">
                <a16:creationId xmlns:a16="http://schemas.microsoft.com/office/drawing/2014/main" id="{53C5E8AF-9224-4D3E-91A9-C1AD808C67A7}"/>
              </a:ext>
            </a:extLst>
          </p:cNvPr>
          <p:cNvPicPr>
            <a:picLocks noChangeAspect="1"/>
          </p:cNvPicPr>
          <p:nvPr/>
        </p:nvPicPr>
        <p:blipFill rotWithShape="1">
          <a:blip r:embed="rId3">
            <a:extLst>
              <a:ext uri="{28A0092B-C50C-407E-A947-70E740481C1C}">
                <a14:useLocalDpi xmlns:a14="http://schemas.microsoft.com/office/drawing/2010/main" val="0"/>
              </a:ext>
            </a:extLst>
          </a:blip>
          <a:srcRect l="20089" t="14729" r="39004" b="58562"/>
          <a:stretch/>
        </p:blipFill>
        <p:spPr>
          <a:xfrm>
            <a:off x="8398112" y="4688071"/>
            <a:ext cx="2144359" cy="1831737"/>
          </a:xfrm>
          <a:prstGeom prst="rect">
            <a:avLst/>
          </a:prstGeom>
        </p:spPr>
      </p:pic>
      <p:cxnSp>
        <p:nvCxnSpPr>
          <p:cNvPr id="17" name="Straight Arrow Connector 16">
            <a:extLst>
              <a:ext uri="{FF2B5EF4-FFF2-40B4-BE49-F238E27FC236}">
                <a16:creationId xmlns:a16="http://schemas.microsoft.com/office/drawing/2014/main" id="{7A9B68C6-F013-46FC-97F0-2E7B15BF9DB7}"/>
              </a:ext>
            </a:extLst>
          </p:cNvPr>
          <p:cNvCxnSpPr>
            <a:cxnSpLocks/>
          </p:cNvCxnSpPr>
          <p:nvPr/>
        </p:nvCxnSpPr>
        <p:spPr>
          <a:xfrm>
            <a:off x="3022600" y="2014145"/>
            <a:ext cx="133773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ADC0903-4A45-45BC-A703-1CC98342B27D}"/>
              </a:ext>
            </a:extLst>
          </p:cNvPr>
          <p:cNvSpPr txBox="1"/>
          <p:nvPr/>
        </p:nvSpPr>
        <p:spPr>
          <a:xfrm>
            <a:off x="4360333" y="1552480"/>
            <a:ext cx="2707088" cy="923330"/>
          </a:xfrm>
          <a:prstGeom prst="rect">
            <a:avLst/>
          </a:prstGeom>
          <a:noFill/>
        </p:spPr>
        <p:txBody>
          <a:bodyPr wrap="none" rtlCol="0">
            <a:spAutoFit/>
          </a:bodyPr>
          <a:lstStyle/>
          <a:p>
            <a:r>
              <a:rPr lang="en-US"/>
              <a:t>Cylonic gyre circulation</a:t>
            </a:r>
          </a:p>
          <a:p>
            <a:endParaRPr lang="en-US"/>
          </a:p>
          <a:p>
            <a:r>
              <a:rPr lang="en-US"/>
              <a:t>Previous convective events</a:t>
            </a:r>
          </a:p>
        </p:txBody>
      </p:sp>
      <p:sp>
        <p:nvSpPr>
          <p:cNvPr id="19" name="Rectangle 18">
            <a:extLst>
              <a:ext uri="{FF2B5EF4-FFF2-40B4-BE49-F238E27FC236}">
                <a16:creationId xmlns:a16="http://schemas.microsoft.com/office/drawing/2014/main" id="{AD041010-36A3-4A73-A076-44414617B789}"/>
              </a:ext>
            </a:extLst>
          </p:cNvPr>
          <p:cNvSpPr/>
          <p:nvPr/>
        </p:nvSpPr>
        <p:spPr>
          <a:xfrm>
            <a:off x="4360332" y="1552480"/>
            <a:ext cx="2707087" cy="92333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34752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793D3A0-FE6A-4507-8177-CB883831660E}"/>
              </a:ext>
            </a:extLst>
          </p:cNvPr>
          <p:cNvSpPr txBox="1"/>
          <p:nvPr/>
        </p:nvSpPr>
        <p:spPr>
          <a:xfrm>
            <a:off x="240271" y="363760"/>
            <a:ext cx="6293069" cy="646331"/>
          </a:xfrm>
          <a:prstGeom prst="rect">
            <a:avLst/>
          </a:prstGeom>
          <a:noFill/>
        </p:spPr>
        <p:txBody>
          <a:bodyPr wrap="none" rtlCol="0">
            <a:spAutoFit/>
          </a:bodyPr>
          <a:lstStyle/>
          <a:p>
            <a:r>
              <a:rPr lang="en-US" sz="3600"/>
              <a:t>Convection in the Greenland Sea</a:t>
            </a:r>
          </a:p>
        </p:txBody>
      </p:sp>
      <p:sp>
        <p:nvSpPr>
          <p:cNvPr id="4" name="TextBox 3">
            <a:extLst>
              <a:ext uri="{FF2B5EF4-FFF2-40B4-BE49-F238E27FC236}">
                <a16:creationId xmlns:a16="http://schemas.microsoft.com/office/drawing/2014/main" id="{E29E3FBC-3FCC-4AA7-A5E5-10147350A945}"/>
              </a:ext>
            </a:extLst>
          </p:cNvPr>
          <p:cNvSpPr txBox="1"/>
          <p:nvPr/>
        </p:nvSpPr>
        <p:spPr>
          <a:xfrm>
            <a:off x="556181" y="1283610"/>
            <a:ext cx="3489738" cy="2031325"/>
          </a:xfrm>
          <a:prstGeom prst="rect">
            <a:avLst/>
          </a:prstGeom>
          <a:noFill/>
        </p:spPr>
        <p:txBody>
          <a:bodyPr wrap="none" rtlCol="0">
            <a:spAutoFit/>
          </a:bodyPr>
          <a:lstStyle/>
          <a:p>
            <a:r>
              <a:rPr lang="en-US"/>
              <a:t>Convection takes place in 3 phases:</a:t>
            </a:r>
          </a:p>
          <a:p>
            <a:endParaRPr lang="en-US"/>
          </a:p>
          <a:p>
            <a:r>
              <a:rPr lang="en-US"/>
              <a:t>	1)Preconditioning</a:t>
            </a:r>
          </a:p>
          <a:p>
            <a:endParaRPr lang="en-US"/>
          </a:p>
          <a:p>
            <a:r>
              <a:rPr lang="en-US"/>
              <a:t>	2)Convection </a:t>
            </a:r>
          </a:p>
          <a:p>
            <a:endParaRPr lang="en-US"/>
          </a:p>
          <a:p>
            <a:r>
              <a:rPr lang="en-US"/>
              <a:t>	3)Restratification </a:t>
            </a:r>
          </a:p>
        </p:txBody>
      </p:sp>
      <p:sp>
        <p:nvSpPr>
          <p:cNvPr id="8" name="TextBox 7">
            <a:extLst>
              <a:ext uri="{FF2B5EF4-FFF2-40B4-BE49-F238E27FC236}">
                <a16:creationId xmlns:a16="http://schemas.microsoft.com/office/drawing/2014/main" id="{DCB98E43-F603-47FF-B4BC-984376CC3300}"/>
              </a:ext>
            </a:extLst>
          </p:cNvPr>
          <p:cNvSpPr txBox="1"/>
          <p:nvPr/>
        </p:nvSpPr>
        <p:spPr>
          <a:xfrm>
            <a:off x="426456" y="3769635"/>
            <a:ext cx="6106884" cy="2862322"/>
          </a:xfrm>
          <a:prstGeom prst="rect">
            <a:avLst/>
          </a:prstGeom>
          <a:noFill/>
        </p:spPr>
        <p:txBody>
          <a:bodyPr wrap="square">
            <a:spAutoFit/>
          </a:bodyPr>
          <a:lstStyle/>
          <a:p>
            <a:r>
              <a:rPr lang="nb-NO"/>
              <a:t>Different scales involved</a:t>
            </a:r>
          </a:p>
          <a:p>
            <a:endParaRPr lang="nb-NO"/>
          </a:p>
          <a:p>
            <a:pPr lvl="1"/>
            <a:r>
              <a:rPr lang="nb-NO"/>
              <a:t>50-100km convective patch</a:t>
            </a:r>
          </a:p>
          <a:p>
            <a:pPr lvl="1"/>
            <a:endParaRPr lang="nb-NO"/>
          </a:p>
          <a:p>
            <a:pPr lvl="1"/>
            <a:endParaRPr lang="nb-NO"/>
          </a:p>
          <a:p>
            <a:pPr lvl="1"/>
            <a:r>
              <a:rPr lang="nb-NO" b="1"/>
              <a:t>Sub-mesoscale coherent vortices (15-20km)</a:t>
            </a:r>
          </a:p>
          <a:p>
            <a:pPr lvl="1"/>
            <a:endParaRPr lang="nb-NO"/>
          </a:p>
          <a:p>
            <a:pPr lvl="1"/>
            <a:endParaRPr lang="nb-NO"/>
          </a:p>
          <a:p>
            <a:pPr lvl="1"/>
            <a:r>
              <a:rPr lang="nb-NO"/>
              <a:t>&lt;1 km convective plumes</a:t>
            </a:r>
          </a:p>
          <a:p>
            <a:pPr lvl="1"/>
            <a:endParaRPr lang="nb-NO" b="1"/>
          </a:p>
        </p:txBody>
      </p:sp>
      <p:sp>
        <p:nvSpPr>
          <p:cNvPr id="11" name="Rectangle 10">
            <a:extLst>
              <a:ext uri="{FF2B5EF4-FFF2-40B4-BE49-F238E27FC236}">
                <a16:creationId xmlns:a16="http://schemas.microsoft.com/office/drawing/2014/main" id="{3BD8811F-3302-47F6-A9C7-F469A535C041}"/>
              </a:ext>
            </a:extLst>
          </p:cNvPr>
          <p:cNvSpPr/>
          <p:nvPr/>
        </p:nvSpPr>
        <p:spPr>
          <a:xfrm>
            <a:off x="5998" y="-18002"/>
            <a:ext cx="12191999" cy="467824"/>
          </a:xfrm>
          <a:prstGeom prst="rect">
            <a:avLst/>
          </a:prstGeom>
          <a:gradFill flip="none" rotWithShape="1">
            <a:gsLst>
              <a:gs pos="35000">
                <a:srgbClr val="808080"/>
              </a:gs>
              <a:gs pos="12000">
                <a:srgbClr val="006666"/>
              </a:gs>
              <a:gs pos="51000">
                <a:schemeClr val="tx1">
                  <a:lumMod val="95000"/>
                  <a:lumOff val="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Background and motivation </a:t>
            </a:r>
            <a:r>
              <a:rPr lang="en-US" sz="2000"/>
              <a:t>– Data and methods – Results – Conclussions – Future work </a:t>
            </a:r>
          </a:p>
        </p:txBody>
      </p:sp>
      <p:pic>
        <p:nvPicPr>
          <p:cNvPr id="9" name="Picture 8" descr="Diagram&#10;&#10;Description automatically generated">
            <a:extLst>
              <a:ext uri="{FF2B5EF4-FFF2-40B4-BE49-F238E27FC236}">
                <a16:creationId xmlns:a16="http://schemas.microsoft.com/office/drawing/2014/main" id="{7F5B5B91-8774-44B2-95BE-5F956D60D303}"/>
              </a:ext>
            </a:extLst>
          </p:cNvPr>
          <p:cNvPicPr>
            <a:picLocks noChangeAspect="1"/>
          </p:cNvPicPr>
          <p:nvPr/>
        </p:nvPicPr>
        <p:blipFill rotWithShape="1">
          <a:blip r:embed="rId2">
            <a:extLst>
              <a:ext uri="{28A0092B-C50C-407E-A947-70E740481C1C}">
                <a14:useLocalDpi xmlns:a14="http://schemas.microsoft.com/office/drawing/2010/main" val="0"/>
              </a:ext>
            </a:extLst>
          </a:blip>
          <a:srcRect l="10893" t="12125" r="43850" b="54745"/>
          <a:stretch/>
        </p:blipFill>
        <p:spPr>
          <a:xfrm>
            <a:off x="8398112" y="473011"/>
            <a:ext cx="2372466" cy="2272101"/>
          </a:xfrm>
          <a:prstGeom prst="rect">
            <a:avLst/>
          </a:prstGeom>
        </p:spPr>
      </p:pic>
      <p:pic>
        <p:nvPicPr>
          <p:cNvPr id="10" name="Picture 9" descr="Diagram&#10;&#10;Description automatically generated">
            <a:extLst>
              <a:ext uri="{FF2B5EF4-FFF2-40B4-BE49-F238E27FC236}">
                <a16:creationId xmlns:a16="http://schemas.microsoft.com/office/drawing/2014/main" id="{74304DF5-C1EF-4F72-B770-5491C75CC95B}"/>
              </a:ext>
            </a:extLst>
          </p:cNvPr>
          <p:cNvPicPr>
            <a:picLocks noChangeAspect="1"/>
          </p:cNvPicPr>
          <p:nvPr/>
        </p:nvPicPr>
        <p:blipFill rotWithShape="1">
          <a:blip r:embed="rId2">
            <a:extLst>
              <a:ext uri="{28A0092B-C50C-407E-A947-70E740481C1C}">
                <a14:useLocalDpi xmlns:a14="http://schemas.microsoft.com/office/drawing/2010/main" val="0"/>
              </a:ext>
            </a:extLst>
          </a:blip>
          <a:srcRect l="8722" t="48746" r="46021" b="27564"/>
          <a:stretch/>
        </p:blipFill>
        <p:spPr>
          <a:xfrm>
            <a:off x="8170005" y="2841828"/>
            <a:ext cx="2372466" cy="1624664"/>
          </a:xfrm>
          <a:prstGeom prst="rect">
            <a:avLst/>
          </a:prstGeom>
        </p:spPr>
      </p:pic>
      <p:sp>
        <p:nvSpPr>
          <p:cNvPr id="13" name="Rectangle 12">
            <a:extLst>
              <a:ext uri="{FF2B5EF4-FFF2-40B4-BE49-F238E27FC236}">
                <a16:creationId xmlns:a16="http://schemas.microsoft.com/office/drawing/2014/main" id="{7FBACDBA-7B3C-41F7-A8C8-F3A9542B9D2E}"/>
              </a:ext>
            </a:extLst>
          </p:cNvPr>
          <p:cNvSpPr/>
          <p:nvPr/>
        </p:nvSpPr>
        <p:spPr>
          <a:xfrm>
            <a:off x="10093570" y="3578468"/>
            <a:ext cx="1037492" cy="11535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furniture, table&#10;&#10;Description automatically generated">
            <a:extLst>
              <a:ext uri="{FF2B5EF4-FFF2-40B4-BE49-F238E27FC236}">
                <a16:creationId xmlns:a16="http://schemas.microsoft.com/office/drawing/2014/main" id="{CF531F9C-1FF9-4925-A600-8A035C2AB565}"/>
              </a:ext>
            </a:extLst>
          </p:cNvPr>
          <p:cNvPicPr>
            <a:picLocks noChangeAspect="1"/>
          </p:cNvPicPr>
          <p:nvPr/>
        </p:nvPicPr>
        <p:blipFill rotWithShape="1">
          <a:blip r:embed="rId3">
            <a:extLst>
              <a:ext uri="{28A0092B-C50C-407E-A947-70E740481C1C}">
                <a14:useLocalDpi xmlns:a14="http://schemas.microsoft.com/office/drawing/2010/main" val="0"/>
              </a:ext>
            </a:extLst>
          </a:blip>
          <a:srcRect l="20089" t="14729" r="39004" b="58562"/>
          <a:stretch/>
        </p:blipFill>
        <p:spPr>
          <a:xfrm>
            <a:off x="8398112" y="4688071"/>
            <a:ext cx="2144359" cy="1831737"/>
          </a:xfrm>
          <a:prstGeom prst="rect">
            <a:avLst/>
          </a:prstGeom>
        </p:spPr>
      </p:pic>
      <p:cxnSp>
        <p:nvCxnSpPr>
          <p:cNvPr id="17" name="Straight Arrow Connector 16">
            <a:extLst>
              <a:ext uri="{FF2B5EF4-FFF2-40B4-BE49-F238E27FC236}">
                <a16:creationId xmlns:a16="http://schemas.microsoft.com/office/drawing/2014/main" id="{CABA2120-D0F8-4168-9436-0AB56D8625F1}"/>
              </a:ext>
            </a:extLst>
          </p:cNvPr>
          <p:cNvCxnSpPr>
            <a:cxnSpLocks/>
          </p:cNvCxnSpPr>
          <p:nvPr/>
        </p:nvCxnSpPr>
        <p:spPr>
          <a:xfrm>
            <a:off x="3022600" y="2014145"/>
            <a:ext cx="133773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7193664F-B519-49F4-A88B-B930651538CE}"/>
              </a:ext>
            </a:extLst>
          </p:cNvPr>
          <p:cNvSpPr txBox="1"/>
          <p:nvPr/>
        </p:nvSpPr>
        <p:spPr>
          <a:xfrm>
            <a:off x="4360333" y="1552480"/>
            <a:ext cx="2707088" cy="923330"/>
          </a:xfrm>
          <a:prstGeom prst="rect">
            <a:avLst/>
          </a:prstGeom>
          <a:noFill/>
        </p:spPr>
        <p:txBody>
          <a:bodyPr wrap="none" rtlCol="0">
            <a:spAutoFit/>
          </a:bodyPr>
          <a:lstStyle/>
          <a:p>
            <a:r>
              <a:rPr lang="en-US"/>
              <a:t>Cylonic gyre circulation</a:t>
            </a:r>
          </a:p>
          <a:p>
            <a:endParaRPr lang="en-US"/>
          </a:p>
          <a:p>
            <a:r>
              <a:rPr lang="en-US"/>
              <a:t>Previous convective events</a:t>
            </a:r>
          </a:p>
        </p:txBody>
      </p:sp>
      <p:sp>
        <p:nvSpPr>
          <p:cNvPr id="19" name="Rectangle 18">
            <a:extLst>
              <a:ext uri="{FF2B5EF4-FFF2-40B4-BE49-F238E27FC236}">
                <a16:creationId xmlns:a16="http://schemas.microsoft.com/office/drawing/2014/main" id="{8198D847-6E08-4183-A8EF-E9C4DDD0DDF4}"/>
              </a:ext>
            </a:extLst>
          </p:cNvPr>
          <p:cNvSpPr/>
          <p:nvPr/>
        </p:nvSpPr>
        <p:spPr>
          <a:xfrm>
            <a:off x="4360332" y="1552480"/>
            <a:ext cx="2707087" cy="92333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56340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10EBEFC0-1710-4ED9-8DC0-E13B1057EF22}"/>
              </a:ext>
            </a:extLst>
          </p:cNvPr>
          <p:cNvPicPr>
            <a:picLocks noChangeAspect="1"/>
          </p:cNvPicPr>
          <p:nvPr/>
        </p:nvPicPr>
        <p:blipFill rotWithShape="1">
          <a:blip r:embed="rId2">
            <a:extLst>
              <a:ext uri="{28A0092B-C50C-407E-A947-70E740481C1C}">
                <a14:useLocalDpi xmlns:a14="http://schemas.microsoft.com/office/drawing/2010/main" val="0"/>
              </a:ext>
            </a:extLst>
          </a:blip>
          <a:srcRect l="2855" t="56667" r="52838" b="5277"/>
          <a:stretch/>
        </p:blipFill>
        <p:spPr>
          <a:xfrm>
            <a:off x="6668299" y="1079219"/>
            <a:ext cx="4913475" cy="4791075"/>
          </a:xfrm>
          <a:prstGeom prst="rect">
            <a:avLst/>
          </a:prstGeom>
        </p:spPr>
      </p:pic>
      <p:sp>
        <p:nvSpPr>
          <p:cNvPr id="7" name="TextBox 6">
            <a:extLst>
              <a:ext uri="{FF2B5EF4-FFF2-40B4-BE49-F238E27FC236}">
                <a16:creationId xmlns:a16="http://schemas.microsoft.com/office/drawing/2014/main" id="{D67CE94A-1539-44F7-9D84-E3BE58BAC52A}"/>
              </a:ext>
            </a:extLst>
          </p:cNvPr>
          <p:cNvSpPr txBox="1"/>
          <p:nvPr/>
        </p:nvSpPr>
        <p:spPr>
          <a:xfrm>
            <a:off x="237066" y="449822"/>
            <a:ext cx="7755841" cy="646331"/>
          </a:xfrm>
          <a:prstGeom prst="rect">
            <a:avLst/>
          </a:prstGeom>
          <a:noFill/>
        </p:spPr>
        <p:txBody>
          <a:bodyPr wrap="none" rtlCol="0">
            <a:spAutoFit/>
          </a:bodyPr>
          <a:lstStyle/>
          <a:p>
            <a:r>
              <a:rPr lang="en-US" sz="3600"/>
              <a:t>Sub-mesoscale cohertent vortices (SCVs)</a:t>
            </a:r>
          </a:p>
        </p:txBody>
      </p:sp>
      <p:sp>
        <p:nvSpPr>
          <p:cNvPr id="17" name="Plassholder for innhold 2">
            <a:extLst>
              <a:ext uri="{FF2B5EF4-FFF2-40B4-BE49-F238E27FC236}">
                <a16:creationId xmlns:a16="http://schemas.microsoft.com/office/drawing/2014/main" id="{8CD6EB85-25CD-49E9-8522-AD03C2618968}"/>
              </a:ext>
            </a:extLst>
          </p:cNvPr>
          <p:cNvSpPr>
            <a:spLocks noGrp="1"/>
          </p:cNvSpPr>
          <p:nvPr>
            <p:ph idx="1"/>
          </p:nvPr>
        </p:nvSpPr>
        <p:spPr>
          <a:xfrm>
            <a:off x="152277" y="1182120"/>
            <a:ext cx="5438898" cy="4279915"/>
          </a:xfrm>
        </p:spPr>
        <p:txBody>
          <a:bodyPr>
            <a:normAutofit/>
          </a:bodyPr>
          <a:lstStyle/>
          <a:p>
            <a:endParaRPr lang="nb-NO"/>
          </a:p>
          <a:p>
            <a:pPr lvl="1"/>
            <a:r>
              <a:rPr lang="nb-NO"/>
              <a:t>Sub-mesoscale (r≤10 km)</a:t>
            </a:r>
          </a:p>
        </p:txBody>
      </p:sp>
      <p:cxnSp>
        <p:nvCxnSpPr>
          <p:cNvPr id="5" name="Straight Arrow Connector 4">
            <a:extLst>
              <a:ext uri="{FF2B5EF4-FFF2-40B4-BE49-F238E27FC236}">
                <a16:creationId xmlns:a16="http://schemas.microsoft.com/office/drawing/2014/main" id="{411A8399-9989-4C89-90D5-565EC1AB8BD3}"/>
              </a:ext>
            </a:extLst>
          </p:cNvPr>
          <p:cNvCxnSpPr/>
          <p:nvPr/>
        </p:nvCxnSpPr>
        <p:spPr>
          <a:xfrm>
            <a:off x="8667745" y="3970867"/>
            <a:ext cx="75565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77E8CB5-E599-4DA8-B427-B0494C639928}"/>
              </a:ext>
            </a:extLst>
          </p:cNvPr>
          <p:cNvSpPr txBox="1"/>
          <p:nvPr/>
        </p:nvSpPr>
        <p:spPr>
          <a:xfrm>
            <a:off x="8871034" y="3679278"/>
            <a:ext cx="215900" cy="369332"/>
          </a:xfrm>
          <a:prstGeom prst="rect">
            <a:avLst/>
          </a:prstGeom>
          <a:noFill/>
        </p:spPr>
        <p:txBody>
          <a:bodyPr wrap="square">
            <a:spAutoFit/>
          </a:bodyPr>
          <a:lstStyle/>
          <a:p>
            <a:r>
              <a:rPr lang="nb-NO"/>
              <a:t>r</a:t>
            </a:r>
            <a:endParaRPr lang="en-US"/>
          </a:p>
        </p:txBody>
      </p:sp>
      <p:sp>
        <p:nvSpPr>
          <p:cNvPr id="18" name="Rectangle 17">
            <a:extLst>
              <a:ext uri="{FF2B5EF4-FFF2-40B4-BE49-F238E27FC236}">
                <a16:creationId xmlns:a16="http://schemas.microsoft.com/office/drawing/2014/main" id="{0082549E-220B-4F8F-9EAC-D804140E7B78}"/>
              </a:ext>
            </a:extLst>
          </p:cNvPr>
          <p:cNvSpPr/>
          <p:nvPr/>
        </p:nvSpPr>
        <p:spPr>
          <a:xfrm>
            <a:off x="5998" y="-18002"/>
            <a:ext cx="12191999" cy="467824"/>
          </a:xfrm>
          <a:prstGeom prst="rect">
            <a:avLst/>
          </a:prstGeom>
          <a:gradFill flip="none" rotWithShape="1">
            <a:gsLst>
              <a:gs pos="35000">
                <a:srgbClr val="808080"/>
              </a:gs>
              <a:gs pos="12000">
                <a:srgbClr val="006666"/>
              </a:gs>
              <a:gs pos="51000">
                <a:schemeClr val="tx1">
                  <a:lumMod val="95000"/>
                  <a:lumOff val="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Background and motivation </a:t>
            </a:r>
            <a:r>
              <a:rPr lang="en-US" sz="2000"/>
              <a:t>– Data and methods – Results – Conclussions – Future work </a:t>
            </a:r>
          </a:p>
        </p:txBody>
      </p:sp>
    </p:spTree>
    <p:extLst>
      <p:ext uri="{BB962C8B-B14F-4D97-AF65-F5344CB8AC3E}">
        <p14:creationId xmlns:p14="http://schemas.microsoft.com/office/powerpoint/2010/main" val="20702547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Diagram&#10;&#10;Description automatically generated">
            <a:extLst>
              <a:ext uri="{FF2B5EF4-FFF2-40B4-BE49-F238E27FC236}">
                <a16:creationId xmlns:a16="http://schemas.microsoft.com/office/drawing/2014/main" id="{9097E7CE-CD37-4429-8776-7194650FDA13}"/>
              </a:ext>
            </a:extLst>
          </p:cNvPr>
          <p:cNvPicPr>
            <a:picLocks noChangeAspect="1"/>
          </p:cNvPicPr>
          <p:nvPr/>
        </p:nvPicPr>
        <p:blipFill rotWithShape="1">
          <a:blip r:embed="rId2">
            <a:extLst>
              <a:ext uri="{28A0092B-C50C-407E-A947-70E740481C1C}">
                <a14:useLocalDpi xmlns:a14="http://schemas.microsoft.com/office/drawing/2010/main" val="0"/>
              </a:ext>
            </a:extLst>
          </a:blip>
          <a:srcRect l="2855" t="56667" r="52838" b="5277"/>
          <a:stretch/>
        </p:blipFill>
        <p:spPr>
          <a:xfrm>
            <a:off x="6672530" y="1076353"/>
            <a:ext cx="4913475" cy="4791075"/>
          </a:xfrm>
          <a:prstGeom prst="rect">
            <a:avLst/>
          </a:prstGeom>
        </p:spPr>
      </p:pic>
      <p:sp>
        <p:nvSpPr>
          <p:cNvPr id="7" name="TextBox 6">
            <a:extLst>
              <a:ext uri="{FF2B5EF4-FFF2-40B4-BE49-F238E27FC236}">
                <a16:creationId xmlns:a16="http://schemas.microsoft.com/office/drawing/2014/main" id="{D67CE94A-1539-44F7-9D84-E3BE58BAC52A}"/>
              </a:ext>
            </a:extLst>
          </p:cNvPr>
          <p:cNvSpPr txBox="1"/>
          <p:nvPr/>
        </p:nvSpPr>
        <p:spPr>
          <a:xfrm>
            <a:off x="237066" y="449822"/>
            <a:ext cx="7755841" cy="646331"/>
          </a:xfrm>
          <a:prstGeom prst="rect">
            <a:avLst/>
          </a:prstGeom>
          <a:noFill/>
        </p:spPr>
        <p:txBody>
          <a:bodyPr wrap="none" rtlCol="0">
            <a:spAutoFit/>
          </a:bodyPr>
          <a:lstStyle/>
          <a:p>
            <a:r>
              <a:rPr lang="en-US" sz="3600"/>
              <a:t>Sub-mesoscale cohertent vortices (SCVs)</a:t>
            </a:r>
          </a:p>
        </p:txBody>
      </p:sp>
      <p:sp>
        <p:nvSpPr>
          <p:cNvPr id="17" name="Plassholder for innhold 2">
            <a:extLst>
              <a:ext uri="{FF2B5EF4-FFF2-40B4-BE49-F238E27FC236}">
                <a16:creationId xmlns:a16="http://schemas.microsoft.com/office/drawing/2014/main" id="{8CD6EB85-25CD-49E9-8522-AD03C2618968}"/>
              </a:ext>
            </a:extLst>
          </p:cNvPr>
          <p:cNvSpPr>
            <a:spLocks noGrp="1"/>
          </p:cNvSpPr>
          <p:nvPr>
            <p:ph idx="1"/>
          </p:nvPr>
        </p:nvSpPr>
        <p:spPr>
          <a:xfrm>
            <a:off x="152277" y="1182120"/>
            <a:ext cx="6307790" cy="4279915"/>
          </a:xfrm>
        </p:spPr>
        <p:txBody>
          <a:bodyPr>
            <a:normAutofit/>
          </a:bodyPr>
          <a:lstStyle/>
          <a:p>
            <a:endParaRPr lang="nb-NO"/>
          </a:p>
          <a:p>
            <a:pPr lvl="1"/>
            <a:r>
              <a:rPr lang="nb-NO"/>
              <a:t>Sub-mesoscale (r≤10 km)</a:t>
            </a:r>
          </a:p>
          <a:p>
            <a:pPr marL="180975" lvl="1" indent="0">
              <a:buNone/>
            </a:pPr>
            <a:endParaRPr lang="nb-NO"/>
          </a:p>
          <a:p>
            <a:pPr lvl="1"/>
            <a:r>
              <a:rPr lang="nb-NO"/>
              <a:t>Colder/Fresher than the environment</a:t>
            </a:r>
          </a:p>
          <a:p>
            <a:pPr marL="180975" lvl="1" indent="0">
              <a:buNone/>
            </a:pPr>
            <a:endParaRPr lang="nb-NO"/>
          </a:p>
        </p:txBody>
      </p:sp>
      <p:sp>
        <p:nvSpPr>
          <p:cNvPr id="21" name="TextBox 20">
            <a:extLst>
              <a:ext uri="{FF2B5EF4-FFF2-40B4-BE49-F238E27FC236}">
                <a16:creationId xmlns:a16="http://schemas.microsoft.com/office/drawing/2014/main" id="{ACB180D9-ED33-44E6-8B75-ECF4B7189983}"/>
              </a:ext>
            </a:extLst>
          </p:cNvPr>
          <p:cNvSpPr txBox="1"/>
          <p:nvPr/>
        </p:nvSpPr>
        <p:spPr>
          <a:xfrm>
            <a:off x="8356506" y="3494155"/>
            <a:ext cx="622478" cy="369332"/>
          </a:xfrm>
          <a:prstGeom prst="rect">
            <a:avLst/>
          </a:prstGeom>
          <a:noFill/>
        </p:spPr>
        <p:txBody>
          <a:bodyPr wrap="none" rtlCol="0">
            <a:spAutoFit/>
          </a:bodyPr>
          <a:lstStyle/>
          <a:p>
            <a:r>
              <a:rPr lang="en-US"/>
              <a:t>Core</a:t>
            </a:r>
          </a:p>
        </p:txBody>
      </p:sp>
      <p:sp>
        <p:nvSpPr>
          <p:cNvPr id="22" name="TextBox 21">
            <a:extLst>
              <a:ext uri="{FF2B5EF4-FFF2-40B4-BE49-F238E27FC236}">
                <a16:creationId xmlns:a16="http://schemas.microsoft.com/office/drawing/2014/main" id="{E4672002-7A9E-4B34-8DB8-BA76885BDABD}"/>
              </a:ext>
            </a:extLst>
          </p:cNvPr>
          <p:cNvSpPr txBox="1"/>
          <p:nvPr/>
        </p:nvSpPr>
        <p:spPr>
          <a:xfrm>
            <a:off x="7833782" y="3567662"/>
            <a:ext cx="604653" cy="369332"/>
          </a:xfrm>
          <a:prstGeom prst="rect">
            <a:avLst/>
          </a:prstGeom>
          <a:noFill/>
        </p:spPr>
        <p:txBody>
          <a:bodyPr wrap="none" rtlCol="0">
            <a:spAutoFit/>
          </a:bodyPr>
          <a:lstStyle/>
          <a:p>
            <a:r>
              <a:rPr lang="en-US"/>
              <a:t>Skirt</a:t>
            </a:r>
          </a:p>
        </p:txBody>
      </p:sp>
      <p:cxnSp>
        <p:nvCxnSpPr>
          <p:cNvPr id="23" name="Straight Arrow Connector 22">
            <a:extLst>
              <a:ext uri="{FF2B5EF4-FFF2-40B4-BE49-F238E27FC236}">
                <a16:creationId xmlns:a16="http://schemas.microsoft.com/office/drawing/2014/main" id="{4D9BF1F0-6117-4D40-A70D-E4A3260C3D66}"/>
              </a:ext>
            </a:extLst>
          </p:cNvPr>
          <p:cNvCxnSpPr/>
          <p:nvPr/>
        </p:nvCxnSpPr>
        <p:spPr>
          <a:xfrm>
            <a:off x="8667745" y="3970867"/>
            <a:ext cx="75565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A02BAAF1-4797-4409-B959-F312F190A40C}"/>
              </a:ext>
            </a:extLst>
          </p:cNvPr>
          <p:cNvSpPr txBox="1"/>
          <p:nvPr/>
        </p:nvSpPr>
        <p:spPr>
          <a:xfrm>
            <a:off x="8871034" y="3679278"/>
            <a:ext cx="215900" cy="369332"/>
          </a:xfrm>
          <a:prstGeom prst="rect">
            <a:avLst/>
          </a:prstGeom>
          <a:noFill/>
        </p:spPr>
        <p:txBody>
          <a:bodyPr wrap="square">
            <a:spAutoFit/>
          </a:bodyPr>
          <a:lstStyle/>
          <a:p>
            <a:r>
              <a:rPr lang="nb-NO"/>
              <a:t>r</a:t>
            </a:r>
            <a:endParaRPr lang="en-US"/>
          </a:p>
        </p:txBody>
      </p:sp>
      <p:sp>
        <p:nvSpPr>
          <p:cNvPr id="25" name="Rectangle 24">
            <a:extLst>
              <a:ext uri="{FF2B5EF4-FFF2-40B4-BE49-F238E27FC236}">
                <a16:creationId xmlns:a16="http://schemas.microsoft.com/office/drawing/2014/main" id="{A8E1DB6D-A85A-407A-AFFC-4851B99356F1}"/>
              </a:ext>
            </a:extLst>
          </p:cNvPr>
          <p:cNvSpPr/>
          <p:nvPr/>
        </p:nvSpPr>
        <p:spPr>
          <a:xfrm>
            <a:off x="5998" y="-18002"/>
            <a:ext cx="12191999" cy="467824"/>
          </a:xfrm>
          <a:prstGeom prst="rect">
            <a:avLst/>
          </a:prstGeom>
          <a:gradFill flip="none" rotWithShape="1">
            <a:gsLst>
              <a:gs pos="35000">
                <a:srgbClr val="808080"/>
              </a:gs>
              <a:gs pos="12000">
                <a:srgbClr val="006666"/>
              </a:gs>
              <a:gs pos="51000">
                <a:schemeClr val="tx1">
                  <a:lumMod val="95000"/>
                  <a:lumOff val="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Background and motivation </a:t>
            </a:r>
            <a:r>
              <a:rPr lang="en-US" sz="2000"/>
              <a:t>– Data and methods – Results – Conclussions – Future work </a:t>
            </a:r>
          </a:p>
        </p:txBody>
      </p:sp>
    </p:spTree>
    <p:extLst>
      <p:ext uri="{BB962C8B-B14F-4D97-AF65-F5344CB8AC3E}">
        <p14:creationId xmlns:p14="http://schemas.microsoft.com/office/powerpoint/2010/main" val="26173634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67CE94A-1539-44F7-9D84-E3BE58BAC52A}"/>
              </a:ext>
            </a:extLst>
          </p:cNvPr>
          <p:cNvSpPr txBox="1"/>
          <p:nvPr/>
        </p:nvSpPr>
        <p:spPr>
          <a:xfrm>
            <a:off x="237066" y="449822"/>
            <a:ext cx="7755841" cy="646331"/>
          </a:xfrm>
          <a:prstGeom prst="rect">
            <a:avLst/>
          </a:prstGeom>
          <a:noFill/>
        </p:spPr>
        <p:txBody>
          <a:bodyPr wrap="none" rtlCol="0">
            <a:spAutoFit/>
          </a:bodyPr>
          <a:lstStyle/>
          <a:p>
            <a:r>
              <a:rPr lang="en-US" sz="3600"/>
              <a:t>Sub-mesoscale cohertent vortices (SCVs)</a:t>
            </a:r>
          </a:p>
        </p:txBody>
      </p:sp>
      <p:sp>
        <p:nvSpPr>
          <p:cNvPr id="17" name="Plassholder for innhold 2">
            <a:extLst>
              <a:ext uri="{FF2B5EF4-FFF2-40B4-BE49-F238E27FC236}">
                <a16:creationId xmlns:a16="http://schemas.microsoft.com/office/drawing/2014/main" id="{8CD6EB85-25CD-49E9-8522-AD03C2618968}"/>
              </a:ext>
            </a:extLst>
          </p:cNvPr>
          <p:cNvSpPr>
            <a:spLocks noGrp="1"/>
          </p:cNvSpPr>
          <p:nvPr>
            <p:ph idx="1"/>
          </p:nvPr>
        </p:nvSpPr>
        <p:spPr>
          <a:xfrm>
            <a:off x="372410" y="4718042"/>
            <a:ext cx="5438898" cy="4279915"/>
          </a:xfrm>
        </p:spPr>
        <p:txBody>
          <a:bodyPr>
            <a:normAutofit/>
          </a:bodyPr>
          <a:lstStyle/>
          <a:p>
            <a:endParaRPr lang="nb-NO"/>
          </a:p>
          <a:p>
            <a:pPr marL="180975" lvl="1" indent="0">
              <a:buNone/>
            </a:pPr>
            <a:endParaRPr lang="nb-NO"/>
          </a:p>
        </p:txBody>
      </p:sp>
      <p:pic>
        <p:nvPicPr>
          <p:cNvPr id="11" name="Picture 10" descr="Diagram&#10;&#10;Description automatically generated">
            <a:extLst>
              <a:ext uri="{FF2B5EF4-FFF2-40B4-BE49-F238E27FC236}">
                <a16:creationId xmlns:a16="http://schemas.microsoft.com/office/drawing/2014/main" id="{C0E85C48-7369-43D1-B2F6-4AFE164835AA}"/>
              </a:ext>
            </a:extLst>
          </p:cNvPr>
          <p:cNvPicPr>
            <a:picLocks noChangeAspect="1"/>
          </p:cNvPicPr>
          <p:nvPr/>
        </p:nvPicPr>
        <p:blipFill rotWithShape="1">
          <a:blip r:embed="rId2">
            <a:extLst>
              <a:ext uri="{28A0092B-C50C-407E-A947-70E740481C1C}">
                <a14:useLocalDpi xmlns:a14="http://schemas.microsoft.com/office/drawing/2010/main" val="0"/>
              </a:ext>
            </a:extLst>
          </a:blip>
          <a:srcRect l="2855" t="56667" r="52838" b="5277"/>
          <a:stretch/>
        </p:blipFill>
        <p:spPr>
          <a:xfrm>
            <a:off x="6668299" y="1079219"/>
            <a:ext cx="4913475" cy="4791075"/>
          </a:xfrm>
          <a:prstGeom prst="rect">
            <a:avLst/>
          </a:prstGeom>
        </p:spPr>
      </p:pic>
      <p:sp>
        <p:nvSpPr>
          <p:cNvPr id="21" name="TextBox 20">
            <a:extLst>
              <a:ext uri="{FF2B5EF4-FFF2-40B4-BE49-F238E27FC236}">
                <a16:creationId xmlns:a16="http://schemas.microsoft.com/office/drawing/2014/main" id="{25A709BB-AF4A-4E6F-B076-D4D912D2FEBB}"/>
              </a:ext>
            </a:extLst>
          </p:cNvPr>
          <p:cNvSpPr txBox="1"/>
          <p:nvPr/>
        </p:nvSpPr>
        <p:spPr>
          <a:xfrm>
            <a:off x="8356506" y="3494155"/>
            <a:ext cx="622478" cy="369332"/>
          </a:xfrm>
          <a:prstGeom prst="rect">
            <a:avLst/>
          </a:prstGeom>
          <a:noFill/>
        </p:spPr>
        <p:txBody>
          <a:bodyPr wrap="none" rtlCol="0">
            <a:spAutoFit/>
          </a:bodyPr>
          <a:lstStyle/>
          <a:p>
            <a:r>
              <a:rPr lang="en-US"/>
              <a:t>Core</a:t>
            </a:r>
          </a:p>
        </p:txBody>
      </p:sp>
      <p:sp>
        <p:nvSpPr>
          <p:cNvPr id="22" name="TextBox 21">
            <a:extLst>
              <a:ext uri="{FF2B5EF4-FFF2-40B4-BE49-F238E27FC236}">
                <a16:creationId xmlns:a16="http://schemas.microsoft.com/office/drawing/2014/main" id="{CC907665-A453-497A-AD0C-0C2C88F7EF8E}"/>
              </a:ext>
            </a:extLst>
          </p:cNvPr>
          <p:cNvSpPr txBox="1"/>
          <p:nvPr/>
        </p:nvSpPr>
        <p:spPr>
          <a:xfrm>
            <a:off x="7833782" y="3567662"/>
            <a:ext cx="604653" cy="369332"/>
          </a:xfrm>
          <a:prstGeom prst="rect">
            <a:avLst/>
          </a:prstGeom>
          <a:noFill/>
        </p:spPr>
        <p:txBody>
          <a:bodyPr wrap="none" rtlCol="0">
            <a:spAutoFit/>
          </a:bodyPr>
          <a:lstStyle/>
          <a:p>
            <a:r>
              <a:rPr lang="en-US"/>
              <a:t>Skirt</a:t>
            </a:r>
          </a:p>
        </p:txBody>
      </p:sp>
      <p:cxnSp>
        <p:nvCxnSpPr>
          <p:cNvPr id="23" name="Straight Arrow Connector 22">
            <a:extLst>
              <a:ext uri="{FF2B5EF4-FFF2-40B4-BE49-F238E27FC236}">
                <a16:creationId xmlns:a16="http://schemas.microsoft.com/office/drawing/2014/main" id="{69A681B1-65B5-4F6C-B439-73135118511B}"/>
              </a:ext>
            </a:extLst>
          </p:cNvPr>
          <p:cNvCxnSpPr/>
          <p:nvPr/>
        </p:nvCxnSpPr>
        <p:spPr>
          <a:xfrm>
            <a:off x="8667745" y="3970867"/>
            <a:ext cx="75565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1B2217D6-28D7-4CF3-849A-4230B9683C31}"/>
              </a:ext>
            </a:extLst>
          </p:cNvPr>
          <p:cNvSpPr txBox="1"/>
          <p:nvPr/>
        </p:nvSpPr>
        <p:spPr>
          <a:xfrm>
            <a:off x="8871034" y="3679278"/>
            <a:ext cx="215900" cy="369332"/>
          </a:xfrm>
          <a:prstGeom prst="rect">
            <a:avLst/>
          </a:prstGeom>
          <a:noFill/>
        </p:spPr>
        <p:txBody>
          <a:bodyPr wrap="square">
            <a:spAutoFit/>
          </a:bodyPr>
          <a:lstStyle/>
          <a:p>
            <a:r>
              <a:rPr lang="nb-NO"/>
              <a:t>r</a:t>
            </a:r>
            <a:endParaRPr lang="en-US"/>
          </a:p>
        </p:txBody>
      </p:sp>
      <p:sp>
        <p:nvSpPr>
          <p:cNvPr id="25" name="Plassholder for innhold 2">
            <a:extLst>
              <a:ext uri="{FF2B5EF4-FFF2-40B4-BE49-F238E27FC236}">
                <a16:creationId xmlns:a16="http://schemas.microsoft.com/office/drawing/2014/main" id="{1D0DDACA-D073-41E8-A7F1-52E4A70461E3}"/>
              </a:ext>
            </a:extLst>
          </p:cNvPr>
          <p:cNvSpPr txBox="1">
            <a:spLocks/>
          </p:cNvSpPr>
          <p:nvPr/>
        </p:nvSpPr>
        <p:spPr>
          <a:xfrm>
            <a:off x="152277" y="1182120"/>
            <a:ext cx="6307790" cy="42799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b-NO"/>
          </a:p>
          <a:p>
            <a:pPr lvl="1"/>
            <a:r>
              <a:rPr lang="nb-NO"/>
              <a:t>Sub-mesoscale (r≤10 km)</a:t>
            </a:r>
          </a:p>
          <a:p>
            <a:pPr marL="180975" lvl="1" indent="0">
              <a:buFont typeface="Arial" panose="020B0604020202020204" pitchFamily="34" charset="0"/>
              <a:buNone/>
            </a:pPr>
            <a:endParaRPr lang="nb-NO"/>
          </a:p>
          <a:p>
            <a:pPr lvl="1"/>
            <a:r>
              <a:rPr lang="nb-NO"/>
              <a:t>Colder/Fresher than the environment</a:t>
            </a:r>
          </a:p>
          <a:p>
            <a:pPr marL="180975" lvl="1" indent="0">
              <a:buNone/>
            </a:pPr>
            <a:endParaRPr lang="nb-NO"/>
          </a:p>
          <a:p>
            <a:pPr lvl="1"/>
            <a:r>
              <a:rPr lang="nb-NO"/>
              <a:t>Thickness   </a:t>
            </a:r>
            <a:r>
              <a:rPr lang="en-GB">
                <a:effectLst/>
              </a:rPr>
              <a:t>~ </a:t>
            </a:r>
            <a:r>
              <a:rPr lang="nb-NO"/>
              <a:t>2000 m </a:t>
            </a:r>
          </a:p>
          <a:p>
            <a:pPr marL="180975" lvl="1" indent="0">
              <a:buFont typeface="Arial" panose="020B0604020202020204" pitchFamily="34" charset="0"/>
              <a:buNone/>
            </a:pPr>
            <a:endParaRPr lang="nb-NO"/>
          </a:p>
        </p:txBody>
      </p:sp>
      <p:sp>
        <p:nvSpPr>
          <p:cNvPr id="26" name="Rectangle 25">
            <a:extLst>
              <a:ext uri="{FF2B5EF4-FFF2-40B4-BE49-F238E27FC236}">
                <a16:creationId xmlns:a16="http://schemas.microsoft.com/office/drawing/2014/main" id="{89E650A8-1FA4-46FB-A4CA-5688867547E8}"/>
              </a:ext>
            </a:extLst>
          </p:cNvPr>
          <p:cNvSpPr/>
          <p:nvPr/>
        </p:nvSpPr>
        <p:spPr>
          <a:xfrm>
            <a:off x="5998" y="-18002"/>
            <a:ext cx="12191999" cy="467824"/>
          </a:xfrm>
          <a:prstGeom prst="rect">
            <a:avLst/>
          </a:prstGeom>
          <a:gradFill flip="none" rotWithShape="1">
            <a:gsLst>
              <a:gs pos="35000">
                <a:srgbClr val="808080"/>
              </a:gs>
              <a:gs pos="12000">
                <a:srgbClr val="006666"/>
              </a:gs>
              <a:gs pos="51000">
                <a:schemeClr val="tx1">
                  <a:lumMod val="95000"/>
                  <a:lumOff val="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Background and motivation </a:t>
            </a:r>
            <a:r>
              <a:rPr lang="en-US" sz="2000"/>
              <a:t>– Data and methods – Results – Conclussions – Future work </a:t>
            </a:r>
          </a:p>
        </p:txBody>
      </p:sp>
    </p:spTree>
    <p:extLst>
      <p:ext uri="{BB962C8B-B14F-4D97-AF65-F5344CB8AC3E}">
        <p14:creationId xmlns:p14="http://schemas.microsoft.com/office/powerpoint/2010/main" val="28742863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67CE94A-1539-44F7-9D84-E3BE58BAC52A}"/>
              </a:ext>
            </a:extLst>
          </p:cNvPr>
          <p:cNvSpPr txBox="1"/>
          <p:nvPr/>
        </p:nvSpPr>
        <p:spPr>
          <a:xfrm>
            <a:off x="237066" y="449822"/>
            <a:ext cx="7755841" cy="646331"/>
          </a:xfrm>
          <a:prstGeom prst="rect">
            <a:avLst/>
          </a:prstGeom>
          <a:noFill/>
        </p:spPr>
        <p:txBody>
          <a:bodyPr wrap="none" rtlCol="0">
            <a:spAutoFit/>
          </a:bodyPr>
          <a:lstStyle/>
          <a:p>
            <a:r>
              <a:rPr lang="en-US" sz="3600"/>
              <a:t>Sub-mesoscale cohertent vortices (SCVs)</a:t>
            </a:r>
          </a:p>
        </p:txBody>
      </p:sp>
      <p:pic>
        <p:nvPicPr>
          <p:cNvPr id="11" name="Picture 10" descr="Diagram&#10;&#10;Description automatically generated">
            <a:extLst>
              <a:ext uri="{FF2B5EF4-FFF2-40B4-BE49-F238E27FC236}">
                <a16:creationId xmlns:a16="http://schemas.microsoft.com/office/drawing/2014/main" id="{DA8F22F0-D54D-4D08-A09A-792BE0A98975}"/>
              </a:ext>
            </a:extLst>
          </p:cNvPr>
          <p:cNvPicPr>
            <a:picLocks noChangeAspect="1"/>
          </p:cNvPicPr>
          <p:nvPr/>
        </p:nvPicPr>
        <p:blipFill rotWithShape="1">
          <a:blip r:embed="rId2">
            <a:extLst>
              <a:ext uri="{28A0092B-C50C-407E-A947-70E740481C1C}">
                <a14:useLocalDpi xmlns:a14="http://schemas.microsoft.com/office/drawing/2010/main" val="0"/>
              </a:ext>
            </a:extLst>
          </a:blip>
          <a:srcRect l="2855" t="56667" r="52838" b="5277"/>
          <a:stretch/>
        </p:blipFill>
        <p:spPr>
          <a:xfrm>
            <a:off x="6668299" y="1079219"/>
            <a:ext cx="4913475" cy="4791075"/>
          </a:xfrm>
          <a:prstGeom prst="rect">
            <a:avLst/>
          </a:prstGeom>
        </p:spPr>
      </p:pic>
      <p:sp>
        <p:nvSpPr>
          <p:cNvPr id="13" name="TextBox 12">
            <a:extLst>
              <a:ext uri="{FF2B5EF4-FFF2-40B4-BE49-F238E27FC236}">
                <a16:creationId xmlns:a16="http://schemas.microsoft.com/office/drawing/2014/main" id="{555D44F6-57A7-4BBB-A700-FD66D6F0F544}"/>
              </a:ext>
            </a:extLst>
          </p:cNvPr>
          <p:cNvSpPr txBox="1"/>
          <p:nvPr/>
        </p:nvSpPr>
        <p:spPr>
          <a:xfrm>
            <a:off x="8356506" y="3494155"/>
            <a:ext cx="622478" cy="369332"/>
          </a:xfrm>
          <a:prstGeom prst="rect">
            <a:avLst/>
          </a:prstGeom>
          <a:noFill/>
        </p:spPr>
        <p:txBody>
          <a:bodyPr wrap="none" rtlCol="0">
            <a:spAutoFit/>
          </a:bodyPr>
          <a:lstStyle/>
          <a:p>
            <a:r>
              <a:rPr lang="en-US"/>
              <a:t>Core</a:t>
            </a:r>
          </a:p>
        </p:txBody>
      </p:sp>
      <p:sp>
        <p:nvSpPr>
          <p:cNvPr id="15" name="TextBox 14">
            <a:extLst>
              <a:ext uri="{FF2B5EF4-FFF2-40B4-BE49-F238E27FC236}">
                <a16:creationId xmlns:a16="http://schemas.microsoft.com/office/drawing/2014/main" id="{37867B83-1246-43C1-94A5-3A91275F8725}"/>
              </a:ext>
            </a:extLst>
          </p:cNvPr>
          <p:cNvSpPr txBox="1"/>
          <p:nvPr/>
        </p:nvSpPr>
        <p:spPr>
          <a:xfrm>
            <a:off x="7833782" y="3567662"/>
            <a:ext cx="604653" cy="369332"/>
          </a:xfrm>
          <a:prstGeom prst="rect">
            <a:avLst/>
          </a:prstGeom>
          <a:noFill/>
        </p:spPr>
        <p:txBody>
          <a:bodyPr wrap="none" rtlCol="0">
            <a:spAutoFit/>
          </a:bodyPr>
          <a:lstStyle/>
          <a:p>
            <a:r>
              <a:rPr lang="en-US"/>
              <a:t>Skirt</a:t>
            </a:r>
          </a:p>
        </p:txBody>
      </p:sp>
      <p:cxnSp>
        <p:nvCxnSpPr>
          <p:cNvPr id="18" name="Straight Arrow Connector 17">
            <a:extLst>
              <a:ext uri="{FF2B5EF4-FFF2-40B4-BE49-F238E27FC236}">
                <a16:creationId xmlns:a16="http://schemas.microsoft.com/office/drawing/2014/main" id="{E1367F66-402A-446A-A53B-E9EECBCC8684}"/>
              </a:ext>
            </a:extLst>
          </p:cNvPr>
          <p:cNvCxnSpPr/>
          <p:nvPr/>
        </p:nvCxnSpPr>
        <p:spPr>
          <a:xfrm>
            <a:off x="8667745" y="3970867"/>
            <a:ext cx="75565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8FBF8741-F247-4BFB-9F5D-A83259DC351A}"/>
              </a:ext>
            </a:extLst>
          </p:cNvPr>
          <p:cNvSpPr txBox="1"/>
          <p:nvPr/>
        </p:nvSpPr>
        <p:spPr>
          <a:xfrm>
            <a:off x="8871034" y="3679278"/>
            <a:ext cx="215900" cy="369332"/>
          </a:xfrm>
          <a:prstGeom prst="rect">
            <a:avLst/>
          </a:prstGeom>
          <a:noFill/>
        </p:spPr>
        <p:txBody>
          <a:bodyPr wrap="square">
            <a:spAutoFit/>
          </a:bodyPr>
          <a:lstStyle/>
          <a:p>
            <a:r>
              <a:rPr lang="nb-NO"/>
              <a:t>r</a:t>
            </a:r>
            <a:endParaRPr lang="en-US"/>
          </a:p>
        </p:txBody>
      </p:sp>
      <p:sp>
        <p:nvSpPr>
          <p:cNvPr id="20" name="Freeform: Shape 19">
            <a:extLst>
              <a:ext uri="{FF2B5EF4-FFF2-40B4-BE49-F238E27FC236}">
                <a16:creationId xmlns:a16="http://schemas.microsoft.com/office/drawing/2014/main" id="{E62F160E-BF44-4D27-85CC-DC05F9966535}"/>
              </a:ext>
            </a:extLst>
          </p:cNvPr>
          <p:cNvSpPr/>
          <p:nvPr/>
        </p:nvSpPr>
        <p:spPr>
          <a:xfrm>
            <a:off x="7955834" y="5315644"/>
            <a:ext cx="1423822" cy="226837"/>
          </a:xfrm>
          <a:custGeom>
            <a:avLst/>
            <a:gdLst>
              <a:gd name="connsiteX0" fmla="*/ 195097 w 1423822"/>
              <a:gd name="connsiteY0" fmla="*/ 0 h 226837"/>
              <a:gd name="connsiteX1" fmla="*/ 99847 w 1423822"/>
              <a:gd name="connsiteY1" fmla="*/ 209550 h 226837"/>
              <a:gd name="connsiteX2" fmla="*/ 1423822 w 1423822"/>
              <a:gd name="connsiteY2" fmla="*/ 200025 h 226837"/>
            </a:gdLst>
            <a:ahLst/>
            <a:cxnLst>
              <a:cxn ang="0">
                <a:pos x="connsiteX0" y="connsiteY0"/>
              </a:cxn>
              <a:cxn ang="0">
                <a:pos x="connsiteX1" y="connsiteY1"/>
              </a:cxn>
              <a:cxn ang="0">
                <a:pos x="connsiteX2" y="connsiteY2"/>
              </a:cxn>
            </a:cxnLst>
            <a:rect l="l" t="t" r="r" b="b"/>
            <a:pathLst>
              <a:path w="1423822" h="226837">
                <a:moveTo>
                  <a:pt x="195097" y="0"/>
                </a:moveTo>
                <a:cubicBezTo>
                  <a:pt x="45078" y="88106"/>
                  <a:pt x="-104940" y="176213"/>
                  <a:pt x="99847" y="209550"/>
                </a:cubicBezTo>
                <a:cubicBezTo>
                  <a:pt x="304634" y="242887"/>
                  <a:pt x="864228" y="221456"/>
                  <a:pt x="1423822" y="200025"/>
                </a:cubicBezTo>
              </a:path>
            </a:pathLst>
          </a:custGeom>
          <a:noFill/>
          <a:ln w="50800">
            <a:solidFill>
              <a:srgbClr val="00B0F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lassholder for innhold 2">
            <a:extLst>
              <a:ext uri="{FF2B5EF4-FFF2-40B4-BE49-F238E27FC236}">
                <a16:creationId xmlns:a16="http://schemas.microsoft.com/office/drawing/2014/main" id="{3DA2FFB0-7B49-4CD2-A2DE-7C1F89DD96F1}"/>
              </a:ext>
            </a:extLst>
          </p:cNvPr>
          <p:cNvSpPr txBox="1">
            <a:spLocks/>
          </p:cNvSpPr>
          <p:nvPr/>
        </p:nvSpPr>
        <p:spPr>
          <a:xfrm>
            <a:off x="152277" y="1182120"/>
            <a:ext cx="6307790" cy="42799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b-NO"/>
          </a:p>
          <a:p>
            <a:pPr lvl="1"/>
            <a:r>
              <a:rPr lang="nb-NO"/>
              <a:t>Sub-mesoscale (r≤10 km)</a:t>
            </a:r>
          </a:p>
          <a:p>
            <a:pPr marL="180975" lvl="1" indent="0">
              <a:buFont typeface="Arial" panose="020B0604020202020204" pitchFamily="34" charset="0"/>
              <a:buNone/>
            </a:pPr>
            <a:endParaRPr lang="nb-NO"/>
          </a:p>
          <a:p>
            <a:pPr lvl="1"/>
            <a:r>
              <a:rPr lang="nb-NO"/>
              <a:t>Colder/Fresher than the environment</a:t>
            </a:r>
          </a:p>
          <a:p>
            <a:pPr marL="180975" lvl="1" indent="0">
              <a:buNone/>
            </a:pPr>
            <a:endParaRPr lang="nb-NO"/>
          </a:p>
          <a:p>
            <a:pPr lvl="1"/>
            <a:r>
              <a:rPr lang="nb-NO"/>
              <a:t>Thickness   </a:t>
            </a:r>
            <a:r>
              <a:rPr lang="en-GB">
                <a:effectLst/>
              </a:rPr>
              <a:t>~ </a:t>
            </a:r>
            <a:r>
              <a:rPr lang="nb-NO"/>
              <a:t>2000 m </a:t>
            </a:r>
          </a:p>
          <a:p>
            <a:pPr lvl="1"/>
            <a:endParaRPr lang="nb-NO"/>
          </a:p>
          <a:p>
            <a:pPr lvl="1"/>
            <a:r>
              <a:rPr lang="nb-NO"/>
              <a:t>Anticyclonic</a:t>
            </a:r>
          </a:p>
          <a:p>
            <a:pPr marL="180975" lvl="1" indent="0">
              <a:buFont typeface="Arial" panose="020B0604020202020204" pitchFamily="34" charset="0"/>
              <a:buNone/>
            </a:pPr>
            <a:endParaRPr lang="nb-NO"/>
          </a:p>
        </p:txBody>
      </p:sp>
      <p:sp>
        <p:nvSpPr>
          <p:cNvPr id="22" name="Rectangle 21">
            <a:extLst>
              <a:ext uri="{FF2B5EF4-FFF2-40B4-BE49-F238E27FC236}">
                <a16:creationId xmlns:a16="http://schemas.microsoft.com/office/drawing/2014/main" id="{56845F66-8FAB-4755-8C4A-80CE5E913A8C}"/>
              </a:ext>
            </a:extLst>
          </p:cNvPr>
          <p:cNvSpPr/>
          <p:nvPr/>
        </p:nvSpPr>
        <p:spPr>
          <a:xfrm>
            <a:off x="5998" y="-18002"/>
            <a:ext cx="12191999" cy="467824"/>
          </a:xfrm>
          <a:prstGeom prst="rect">
            <a:avLst/>
          </a:prstGeom>
          <a:gradFill flip="none" rotWithShape="1">
            <a:gsLst>
              <a:gs pos="35000">
                <a:srgbClr val="808080"/>
              </a:gs>
              <a:gs pos="12000">
                <a:srgbClr val="006666"/>
              </a:gs>
              <a:gs pos="51000">
                <a:schemeClr val="tx1">
                  <a:lumMod val="95000"/>
                  <a:lumOff val="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Background and motivation </a:t>
            </a:r>
            <a:r>
              <a:rPr lang="en-US" sz="2000"/>
              <a:t>– Data and methods – Results – Conclussions – Future work </a:t>
            </a:r>
          </a:p>
        </p:txBody>
      </p:sp>
    </p:spTree>
    <p:extLst>
      <p:ext uri="{BB962C8B-B14F-4D97-AF65-F5344CB8AC3E}">
        <p14:creationId xmlns:p14="http://schemas.microsoft.com/office/powerpoint/2010/main" val="6375507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67CE94A-1539-44F7-9D84-E3BE58BAC52A}"/>
              </a:ext>
            </a:extLst>
          </p:cNvPr>
          <p:cNvSpPr txBox="1"/>
          <p:nvPr/>
        </p:nvSpPr>
        <p:spPr>
          <a:xfrm>
            <a:off x="237066" y="449822"/>
            <a:ext cx="7755841" cy="646331"/>
          </a:xfrm>
          <a:prstGeom prst="rect">
            <a:avLst/>
          </a:prstGeom>
          <a:noFill/>
        </p:spPr>
        <p:txBody>
          <a:bodyPr wrap="none" rtlCol="0">
            <a:spAutoFit/>
          </a:bodyPr>
          <a:lstStyle/>
          <a:p>
            <a:r>
              <a:rPr lang="en-US" sz="3600"/>
              <a:t>Sub-mesoscale cohertent vortices (SCVs)</a:t>
            </a:r>
          </a:p>
        </p:txBody>
      </p:sp>
      <p:pic>
        <p:nvPicPr>
          <p:cNvPr id="11" name="Picture 10" descr="Diagram&#10;&#10;Description automatically generated">
            <a:extLst>
              <a:ext uri="{FF2B5EF4-FFF2-40B4-BE49-F238E27FC236}">
                <a16:creationId xmlns:a16="http://schemas.microsoft.com/office/drawing/2014/main" id="{DA8F22F0-D54D-4D08-A09A-792BE0A98975}"/>
              </a:ext>
            </a:extLst>
          </p:cNvPr>
          <p:cNvPicPr>
            <a:picLocks noChangeAspect="1"/>
          </p:cNvPicPr>
          <p:nvPr/>
        </p:nvPicPr>
        <p:blipFill rotWithShape="1">
          <a:blip r:embed="rId2">
            <a:extLst>
              <a:ext uri="{28A0092B-C50C-407E-A947-70E740481C1C}">
                <a14:useLocalDpi xmlns:a14="http://schemas.microsoft.com/office/drawing/2010/main" val="0"/>
              </a:ext>
            </a:extLst>
          </a:blip>
          <a:srcRect l="2855" t="56667" r="52838" b="5277"/>
          <a:stretch/>
        </p:blipFill>
        <p:spPr>
          <a:xfrm>
            <a:off x="6668299" y="1079219"/>
            <a:ext cx="4913475" cy="4791075"/>
          </a:xfrm>
          <a:prstGeom prst="rect">
            <a:avLst/>
          </a:prstGeom>
        </p:spPr>
      </p:pic>
      <p:sp>
        <p:nvSpPr>
          <p:cNvPr id="13" name="TextBox 12">
            <a:extLst>
              <a:ext uri="{FF2B5EF4-FFF2-40B4-BE49-F238E27FC236}">
                <a16:creationId xmlns:a16="http://schemas.microsoft.com/office/drawing/2014/main" id="{555D44F6-57A7-4BBB-A700-FD66D6F0F544}"/>
              </a:ext>
            </a:extLst>
          </p:cNvPr>
          <p:cNvSpPr txBox="1"/>
          <p:nvPr/>
        </p:nvSpPr>
        <p:spPr>
          <a:xfrm>
            <a:off x="8356506" y="3494155"/>
            <a:ext cx="622478" cy="369332"/>
          </a:xfrm>
          <a:prstGeom prst="rect">
            <a:avLst/>
          </a:prstGeom>
          <a:noFill/>
        </p:spPr>
        <p:txBody>
          <a:bodyPr wrap="none" rtlCol="0">
            <a:spAutoFit/>
          </a:bodyPr>
          <a:lstStyle/>
          <a:p>
            <a:r>
              <a:rPr lang="en-US"/>
              <a:t>Core</a:t>
            </a:r>
          </a:p>
        </p:txBody>
      </p:sp>
      <p:sp>
        <p:nvSpPr>
          <p:cNvPr id="15" name="TextBox 14">
            <a:extLst>
              <a:ext uri="{FF2B5EF4-FFF2-40B4-BE49-F238E27FC236}">
                <a16:creationId xmlns:a16="http://schemas.microsoft.com/office/drawing/2014/main" id="{37867B83-1246-43C1-94A5-3A91275F8725}"/>
              </a:ext>
            </a:extLst>
          </p:cNvPr>
          <p:cNvSpPr txBox="1"/>
          <p:nvPr/>
        </p:nvSpPr>
        <p:spPr>
          <a:xfrm>
            <a:off x="7833782" y="3567662"/>
            <a:ext cx="604653" cy="369332"/>
          </a:xfrm>
          <a:prstGeom prst="rect">
            <a:avLst/>
          </a:prstGeom>
          <a:noFill/>
        </p:spPr>
        <p:txBody>
          <a:bodyPr wrap="none" rtlCol="0">
            <a:spAutoFit/>
          </a:bodyPr>
          <a:lstStyle/>
          <a:p>
            <a:r>
              <a:rPr lang="en-US"/>
              <a:t>Skirt</a:t>
            </a:r>
          </a:p>
        </p:txBody>
      </p:sp>
      <p:cxnSp>
        <p:nvCxnSpPr>
          <p:cNvPr id="18" name="Straight Arrow Connector 17">
            <a:extLst>
              <a:ext uri="{FF2B5EF4-FFF2-40B4-BE49-F238E27FC236}">
                <a16:creationId xmlns:a16="http://schemas.microsoft.com/office/drawing/2014/main" id="{E1367F66-402A-446A-A53B-E9EECBCC8684}"/>
              </a:ext>
            </a:extLst>
          </p:cNvPr>
          <p:cNvCxnSpPr/>
          <p:nvPr/>
        </p:nvCxnSpPr>
        <p:spPr>
          <a:xfrm>
            <a:off x="8667745" y="3970867"/>
            <a:ext cx="75565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8FBF8741-F247-4BFB-9F5D-A83259DC351A}"/>
              </a:ext>
            </a:extLst>
          </p:cNvPr>
          <p:cNvSpPr txBox="1"/>
          <p:nvPr/>
        </p:nvSpPr>
        <p:spPr>
          <a:xfrm>
            <a:off x="8871034" y="3679278"/>
            <a:ext cx="215900" cy="369332"/>
          </a:xfrm>
          <a:prstGeom prst="rect">
            <a:avLst/>
          </a:prstGeom>
          <a:noFill/>
        </p:spPr>
        <p:txBody>
          <a:bodyPr wrap="square">
            <a:spAutoFit/>
          </a:bodyPr>
          <a:lstStyle/>
          <a:p>
            <a:r>
              <a:rPr lang="nb-NO"/>
              <a:t>r</a:t>
            </a:r>
            <a:endParaRPr lang="en-US"/>
          </a:p>
        </p:txBody>
      </p:sp>
      <p:sp>
        <p:nvSpPr>
          <p:cNvPr id="20" name="Freeform: Shape 19">
            <a:extLst>
              <a:ext uri="{FF2B5EF4-FFF2-40B4-BE49-F238E27FC236}">
                <a16:creationId xmlns:a16="http://schemas.microsoft.com/office/drawing/2014/main" id="{E62F160E-BF44-4D27-85CC-DC05F9966535}"/>
              </a:ext>
            </a:extLst>
          </p:cNvPr>
          <p:cNvSpPr/>
          <p:nvPr/>
        </p:nvSpPr>
        <p:spPr>
          <a:xfrm>
            <a:off x="7955834" y="5315644"/>
            <a:ext cx="1423822" cy="226837"/>
          </a:xfrm>
          <a:custGeom>
            <a:avLst/>
            <a:gdLst>
              <a:gd name="connsiteX0" fmla="*/ 195097 w 1423822"/>
              <a:gd name="connsiteY0" fmla="*/ 0 h 226837"/>
              <a:gd name="connsiteX1" fmla="*/ 99847 w 1423822"/>
              <a:gd name="connsiteY1" fmla="*/ 209550 h 226837"/>
              <a:gd name="connsiteX2" fmla="*/ 1423822 w 1423822"/>
              <a:gd name="connsiteY2" fmla="*/ 200025 h 226837"/>
            </a:gdLst>
            <a:ahLst/>
            <a:cxnLst>
              <a:cxn ang="0">
                <a:pos x="connsiteX0" y="connsiteY0"/>
              </a:cxn>
              <a:cxn ang="0">
                <a:pos x="connsiteX1" y="connsiteY1"/>
              </a:cxn>
              <a:cxn ang="0">
                <a:pos x="connsiteX2" y="connsiteY2"/>
              </a:cxn>
            </a:cxnLst>
            <a:rect l="l" t="t" r="r" b="b"/>
            <a:pathLst>
              <a:path w="1423822" h="226837">
                <a:moveTo>
                  <a:pt x="195097" y="0"/>
                </a:moveTo>
                <a:cubicBezTo>
                  <a:pt x="45078" y="88106"/>
                  <a:pt x="-104940" y="176213"/>
                  <a:pt x="99847" y="209550"/>
                </a:cubicBezTo>
                <a:cubicBezTo>
                  <a:pt x="304634" y="242887"/>
                  <a:pt x="864228" y="221456"/>
                  <a:pt x="1423822" y="200025"/>
                </a:cubicBezTo>
              </a:path>
            </a:pathLst>
          </a:custGeom>
          <a:noFill/>
          <a:ln w="50800">
            <a:solidFill>
              <a:srgbClr val="00B0F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lassholder for innhold 2">
            <a:extLst>
              <a:ext uri="{FF2B5EF4-FFF2-40B4-BE49-F238E27FC236}">
                <a16:creationId xmlns:a16="http://schemas.microsoft.com/office/drawing/2014/main" id="{3DA2FFB0-7B49-4CD2-A2DE-7C1F89DD96F1}"/>
              </a:ext>
            </a:extLst>
          </p:cNvPr>
          <p:cNvSpPr txBox="1">
            <a:spLocks/>
          </p:cNvSpPr>
          <p:nvPr/>
        </p:nvSpPr>
        <p:spPr>
          <a:xfrm>
            <a:off x="152277" y="1182120"/>
            <a:ext cx="6307790" cy="42799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b-NO"/>
          </a:p>
          <a:p>
            <a:pPr lvl="1"/>
            <a:r>
              <a:rPr lang="nb-NO"/>
              <a:t>Sub-mesoscale (r≤10 km)</a:t>
            </a:r>
          </a:p>
          <a:p>
            <a:pPr marL="180975" lvl="1" indent="0">
              <a:buFont typeface="Arial" panose="020B0604020202020204" pitchFamily="34" charset="0"/>
              <a:buNone/>
            </a:pPr>
            <a:endParaRPr lang="nb-NO"/>
          </a:p>
          <a:p>
            <a:pPr lvl="1"/>
            <a:r>
              <a:rPr lang="nb-NO"/>
              <a:t>Colder/Fresher than the environment</a:t>
            </a:r>
          </a:p>
          <a:p>
            <a:pPr marL="180975" lvl="1" indent="0">
              <a:buNone/>
            </a:pPr>
            <a:endParaRPr lang="nb-NO"/>
          </a:p>
          <a:p>
            <a:pPr lvl="1"/>
            <a:r>
              <a:rPr lang="nb-NO"/>
              <a:t>Thickness   </a:t>
            </a:r>
            <a:r>
              <a:rPr lang="en-GB">
                <a:effectLst/>
              </a:rPr>
              <a:t>~ </a:t>
            </a:r>
            <a:r>
              <a:rPr lang="nb-NO"/>
              <a:t>2000 m </a:t>
            </a:r>
          </a:p>
          <a:p>
            <a:pPr lvl="1"/>
            <a:endParaRPr lang="nb-NO"/>
          </a:p>
          <a:p>
            <a:pPr lvl="1"/>
            <a:r>
              <a:rPr lang="nb-NO"/>
              <a:t>Anticyclonic</a:t>
            </a:r>
          </a:p>
          <a:p>
            <a:pPr lvl="1"/>
            <a:endParaRPr lang="nb-NO"/>
          </a:p>
          <a:p>
            <a:pPr lvl="1"/>
            <a:r>
              <a:rPr lang="nb-NO"/>
              <a:t>Long lived</a:t>
            </a:r>
          </a:p>
          <a:p>
            <a:pPr marL="180975" lvl="1" indent="0">
              <a:buFont typeface="Arial" panose="020B0604020202020204" pitchFamily="34" charset="0"/>
              <a:buNone/>
            </a:pPr>
            <a:endParaRPr lang="nb-NO"/>
          </a:p>
        </p:txBody>
      </p:sp>
      <p:sp>
        <p:nvSpPr>
          <p:cNvPr id="12" name="Rectangle 11">
            <a:extLst>
              <a:ext uri="{FF2B5EF4-FFF2-40B4-BE49-F238E27FC236}">
                <a16:creationId xmlns:a16="http://schemas.microsoft.com/office/drawing/2014/main" id="{24B87A63-E8F7-435B-BCC1-19CFE8297B77}"/>
              </a:ext>
            </a:extLst>
          </p:cNvPr>
          <p:cNvSpPr/>
          <p:nvPr/>
        </p:nvSpPr>
        <p:spPr>
          <a:xfrm>
            <a:off x="5998" y="-18002"/>
            <a:ext cx="12191999" cy="467824"/>
          </a:xfrm>
          <a:prstGeom prst="rect">
            <a:avLst/>
          </a:prstGeom>
          <a:gradFill flip="none" rotWithShape="1">
            <a:gsLst>
              <a:gs pos="35000">
                <a:srgbClr val="808080"/>
              </a:gs>
              <a:gs pos="12000">
                <a:srgbClr val="006666"/>
              </a:gs>
              <a:gs pos="51000">
                <a:schemeClr val="tx1">
                  <a:lumMod val="95000"/>
                  <a:lumOff val="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Background and motivation </a:t>
            </a:r>
            <a:r>
              <a:rPr lang="en-US" sz="2000"/>
              <a:t>– Data and methods – Results – Conclussions – Future work </a:t>
            </a:r>
          </a:p>
        </p:txBody>
      </p:sp>
    </p:spTree>
    <p:extLst>
      <p:ext uri="{BB962C8B-B14F-4D97-AF65-F5344CB8AC3E}">
        <p14:creationId xmlns:p14="http://schemas.microsoft.com/office/powerpoint/2010/main" val="37698027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clothing, headdress, helmet&#10;&#10;Description automatically generated">
            <a:extLst>
              <a:ext uri="{FF2B5EF4-FFF2-40B4-BE49-F238E27FC236}">
                <a16:creationId xmlns:a16="http://schemas.microsoft.com/office/drawing/2014/main" id="{A2CA0706-569B-4A3D-A6F1-08738EC484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6705" y="363760"/>
            <a:ext cx="8123497" cy="6400843"/>
          </a:xfrm>
          <a:prstGeom prst="rect">
            <a:avLst/>
          </a:prstGeom>
        </p:spPr>
      </p:pic>
      <p:sp>
        <p:nvSpPr>
          <p:cNvPr id="9" name="Rectangle 8">
            <a:extLst>
              <a:ext uri="{FF2B5EF4-FFF2-40B4-BE49-F238E27FC236}">
                <a16:creationId xmlns:a16="http://schemas.microsoft.com/office/drawing/2014/main" id="{F6996B51-81FF-498D-90D8-B995486D8CFE}"/>
              </a:ext>
            </a:extLst>
          </p:cNvPr>
          <p:cNvSpPr/>
          <p:nvPr/>
        </p:nvSpPr>
        <p:spPr>
          <a:xfrm>
            <a:off x="5998" y="-18002"/>
            <a:ext cx="12191999" cy="467824"/>
          </a:xfrm>
          <a:prstGeom prst="rect">
            <a:avLst/>
          </a:prstGeom>
          <a:gradFill flip="none" rotWithShape="1">
            <a:gsLst>
              <a:gs pos="35000">
                <a:srgbClr val="808080"/>
              </a:gs>
              <a:gs pos="12000">
                <a:srgbClr val="006666"/>
              </a:gs>
              <a:gs pos="51000">
                <a:schemeClr val="tx1">
                  <a:lumMod val="95000"/>
                  <a:lumOff val="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Background and motivation </a:t>
            </a:r>
            <a:r>
              <a:rPr lang="en-US" sz="2000"/>
              <a:t>– Data and methods – Results – Conclussions – Future work </a:t>
            </a:r>
          </a:p>
        </p:txBody>
      </p:sp>
      <p:sp>
        <p:nvSpPr>
          <p:cNvPr id="75" name="TextBox 74">
            <a:extLst>
              <a:ext uri="{FF2B5EF4-FFF2-40B4-BE49-F238E27FC236}">
                <a16:creationId xmlns:a16="http://schemas.microsoft.com/office/drawing/2014/main" id="{82E951F7-3FD0-443E-BA0D-B496EC25D2AB}"/>
              </a:ext>
            </a:extLst>
          </p:cNvPr>
          <p:cNvSpPr txBox="1"/>
          <p:nvPr/>
        </p:nvSpPr>
        <p:spPr>
          <a:xfrm>
            <a:off x="240271" y="363760"/>
            <a:ext cx="2199641" cy="646331"/>
          </a:xfrm>
          <a:prstGeom prst="rect">
            <a:avLst/>
          </a:prstGeom>
          <a:noFill/>
        </p:spPr>
        <p:txBody>
          <a:bodyPr wrap="none" rtlCol="0">
            <a:spAutoFit/>
          </a:bodyPr>
          <a:lstStyle/>
          <a:p>
            <a:r>
              <a:rPr lang="en-US" sz="3600"/>
              <a:t>The AMOC</a:t>
            </a:r>
          </a:p>
        </p:txBody>
      </p:sp>
      <p:sp>
        <p:nvSpPr>
          <p:cNvPr id="4" name="TextBox 3">
            <a:extLst>
              <a:ext uri="{FF2B5EF4-FFF2-40B4-BE49-F238E27FC236}">
                <a16:creationId xmlns:a16="http://schemas.microsoft.com/office/drawing/2014/main" id="{EE88B397-22B3-4106-87BB-9A54854F9564}"/>
              </a:ext>
            </a:extLst>
          </p:cNvPr>
          <p:cNvSpPr txBox="1"/>
          <p:nvPr/>
        </p:nvSpPr>
        <p:spPr>
          <a:xfrm>
            <a:off x="1701798" y="6488668"/>
            <a:ext cx="2004716" cy="369332"/>
          </a:xfrm>
          <a:prstGeom prst="rect">
            <a:avLst/>
          </a:prstGeom>
          <a:noFill/>
        </p:spPr>
        <p:txBody>
          <a:bodyPr wrap="none" rtlCol="0">
            <a:spAutoFit/>
          </a:bodyPr>
          <a:lstStyle/>
          <a:p>
            <a:r>
              <a:rPr lang="en-US"/>
              <a:t>Chafik et al., (2021)</a:t>
            </a:r>
          </a:p>
        </p:txBody>
      </p:sp>
    </p:spTree>
    <p:extLst>
      <p:ext uri="{BB962C8B-B14F-4D97-AF65-F5344CB8AC3E}">
        <p14:creationId xmlns:p14="http://schemas.microsoft.com/office/powerpoint/2010/main" val="8821575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67CE94A-1539-44F7-9D84-E3BE58BAC52A}"/>
              </a:ext>
            </a:extLst>
          </p:cNvPr>
          <p:cNvSpPr txBox="1"/>
          <p:nvPr/>
        </p:nvSpPr>
        <p:spPr>
          <a:xfrm>
            <a:off x="237066" y="449822"/>
            <a:ext cx="9922140" cy="646331"/>
          </a:xfrm>
          <a:prstGeom prst="rect">
            <a:avLst/>
          </a:prstGeom>
          <a:noFill/>
        </p:spPr>
        <p:txBody>
          <a:bodyPr wrap="none" rtlCol="0">
            <a:spAutoFit/>
          </a:bodyPr>
          <a:lstStyle/>
          <a:p>
            <a:r>
              <a:rPr lang="en-US" sz="3600"/>
              <a:t>Historical observations of SCVs in the Greenland Sea</a:t>
            </a:r>
          </a:p>
        </p:txBody>
      </p:sp>
      <p:pic>
        <p:nvPicPr>
          <p:cNvPr id="4" name="Picture 3">
            <a:extLst>
              <a:ext uri="{FF2B5EF4-FFF2-40B4-BE49-F238E27FC236}">
                <a16:creationId xmlns:a16="http://schemas.microsoft.com/office/drawing/2014/main" id="{C9EB0127-F01C-4462-89F2-1733289C4921}"/>
              </a:ext>
            </a:extLst>
          </p:cNvPr>
          <p:cNvPicPr>
            <a:picLocks noChangeAspect="1"/>
          </p:cNvPicPr>
          <p:nvPr/>
        </p:nvPicPr>
        <p:blipFill rotWithShape="1">
          <a:blip r:embed="rId2">
            <a:extLst>
              <a:ext uri="{28A0092B-C50C-407E-A947-70E740481C1C}">
                <a14:useLocalDpi xmlns:a14="http://schemas.microsoft.com/office/drawing/2010/main" val="0"/>
              </a:ext>
            </a:extLst>
          </a:blip>
          <a:srcRect l="8136" t="2361" r="3413" b="5278"/>
          <a:stretch/>
        </p:blipFill>
        <p:spPr>
          <a:xfrm>
            <a:off x="5259950" y="1218172"/>
            <a:ext cx="6932048" cy="4827028"/>
          </a:xfrm>
          <a:prstGeom prst="rect">
            <a:avLst/>
          </a:prstGeom>
        </p:spPr>
      </p:pic>
      <p:sp>
        <p:nvSpPr>
          <p:cNvPr id="8" name="Rectangle 7">
            <a:extLst>
              <a:ext uri="{FF2B5EF4-FFF2-40B4-BE49-F238E27FC236}">
                <a16:creationId xmlns:a16="http://schemas.microsoft.com/office/drawing/2014/main" id="{D74CB05C-2163-4B27-9E76-F748197802BB}"/>
              </a:ext>
            </a:extLst>
          </p:cNvPr>
          <p:cNvSpPr/>
          <p:nvPr/>
        </p:nvSpPr>
        <p:spPr>
          <a:xfrm>
            <a:off x="5998" y="-18002"/>
            <a:ext cx="12191999" cy="467824"/>
          </a:xfrm>
          <a:prstGeom prst="rect">
            <a:avLst/>
          </a:prstGeom>
          <a:gradFill flip="none" rotWithShape="1">
            <a:gsLst>
              <a:gs pos="35000">
                <a:srgbClr val="808080"/>
              </a:gs>
              <a:gs pos="12000">
                <a:srgbClr val="006666"/>
              </a:gs>
              <a:gs pos="51000">
                <a:schemeClr val="tx1">
                  <a:lumMod val="95000"/>
                  <a:lumOff val="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Background and motivation </a:t>
            </a:r>
            <a:r>
              <a:rPr lang="en-US" sz="2000"/>
              <a:t>– Data and methods – Results – Conclussions – Future work </a:t>
            </a:r>
          </a:p>
        </p:txBody>
      </p:sp>
    </p:spTree>
    <p:extLst>
      <p:ext uri="{BB962C8B-B14F-4D97-AF65-F5344CB8AC3E}">
        <p14:creationId xmlns:p14="http://schemas.microsoft.com/office/powerpoint/2010/main" val="36473946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67CE94A-1539-44F7-9D84-E3BE58BAC52A}"/>
              </a:ext>
            </a:extLst>
          </p:cNvPr>
          <p:cNvSpPr txBox="1"/>
          <p:nvPr/>
        </p:nvSpPr>
        <p:spPr>
          <a:xfrm>
            <a:off x="237066" y="449822"/>
            <a:ext cx="9922140" cy="646331"/>
          </a:xfrm>
          <a:prstGeom prst="rect">
            <a:avLst/>
          </a:prstGeom>
          <a:noFill/>
        </p:spPr>
        <p:txBody>
          <a:bodyPr wrap="none" rtlCol="0">
            <a:spAutoFit/>
          </a:bodyPr>
          <a:lstStyle/>
          <a:p>
            <a:r>
              <a:rPr lang="en-US" sz="3600"/>
              <a:t>Historical observations of SCVs in the Greenland Sea</a:t>
            </a:r>
          </a:p>
        </p:txBody>
      </p:sp>
      <p:sp>
        <p:nvSpPr>
          <p:cNvPr id="17" name="Plassholder for innhold 2">
            <a:extLst>
              <a:ext uri="{FF2B5EF4-FFF2-40B4-BE49-F238E27FC236}">
                <a16:creationId xmlns:a16="http://schemas.microsoft.com/office/drawing/2014/main" id="{8CD6EB85-25CD-49E9-8522-AD03C2618968}"/>
              </a:ext>
            </a:extLst>
          </p:cNvPr>
          <p:cNvSpPr>
            <a:spLocks noGrp="1"/>
          </p:cNvSpPr>
          <p:nvPr>
            <p:ph idx="1"/>
          </p:nvPr>
        </p:nvSpPr>
        <p:spPr>
          <a:xfrm>
            <a:off x="0" y="909549"/>
            <a:ext cx="5438898" cy="4004980"/>
          </a:xfrm>
        </p:spPr>
        <p:txBody>
          <a:bodyPr>
            <a:normAutofit/>
          </a:bodyPr>
          <a:lstStyle/>
          <a:p>
            <a:pPr marL="180975" lvl="1" indent="0">
              <a:buNone/>
            </a:pPr>
            <a:endParaRPr lang="nb-NO"/>
          </a:p>
          <a:p>
            <a:pPr marL="523875" lvl="1" indent="-342900"/>
            <a:r>
              <a:rPr lang="nb-NO"/>
              <a:t>All detected between 1997 and 2003</a:t>
            </a:r>
          </a:p>
          <a:p>
            <a:pPr marL="180975" lvl="1" indent="0">
              <a:buNone/>
            </a:pPr>
            <a:endParaRPr lang="nb-NO"/>
          </a:p>
          <a:p>
            <a:pPr marL="180975" lvl="1" indent="0">
              <a:buNone/>
            </a:pPr>
            <a:endParaRPr lang="nb-NO"/>
          </a:p>
        </p:txBody>
      </p:sp>
      <p:pic>
        <p:nvPicPr>
          <p:cNvPr id="4" name="Picture 3">
            <a:extLst>
              <a:ext uri="{FF2B5EF4-FFF2-40B4-BE49-F238E27FC236}">
                <a16:creationId xmlns:a16="http://schemas.microsoft.com/office/drawing/2014/main" id="{C9EB0127-F01C-4462-89F2-1733289C4921}"/>
              </a:ext>
            </a:extLst>
          </p:cNvPr>
          <p:cNvPicPr>
            <a:picLocks noChangeAspect="1"/>
          </p:cNvPicPr>
          <p:nvPr/>
        </p:nvPicPr>
        <p:blipFill rotWithShape="1">
          <a:blip r:embed="rId2">
            <a:extLst>
              <a:ext uri="{28A0092B-C50C-407E-A947-70E740481C1C}">
                <a14:useLocalDpi xmlns:a14="http://schemas.microsoft.com/office/drawing/2010/main" val="0"/>
              </a:ext>
            </a:extLst>
          </a:blip>
          <a:srcRect l="8136" t="2361" r="3413" b="5278"/>
          <a:stretch/>
        </p:blipFill>
        <p:spPr>
          <a:xfrm>
            <a:off x="5259950" y="1218172"/>
            <a:ext cx="6932048" cy="4827028"/>
          </a:xfrm>
          <a:prstGeom prst="rect">
            <a:avLst/>
          </a:prstGeom>
        </p:spPr>
      </p:pic>
      <p:sp>
        <p:nvSpPr>
          <p:cNvPr id="8" name="Rectangle 7">
            <a:extLst>
              <a:ext uri="{FF2B5EF4-FFF2-40B4-BE49-F238E27FC236}">
                <a16:creationId xmlns:a16="http://schemas.microsoft.com/office/drawing/2014/main" id="{D74CB05C-2163-4B27-9E76-F748197802BB}"/>
              </a:ext>
            </a:extLst>
          </p:cNvPr>
          <p:cNvSpPr/>
          <p:nvPr/>
        </p:nvSpPr>
        <p:spPr>
          <a:xfrm>
            <a:off x="5998" y="-18002"/>
            <a:ext cx="12191999" cy="467824"/>
          </a:xfrm>
          <a:prstGeom prst="rect">
            <a:avLst/>
          </a:prstGeom>
          <a:gradFill flip="none" rotWithShape="1">
            <a:gsLst>
              <a:gs pos="35000">
                <a:srgbClr val="808080"/>
              </a:gs>
              <a:gs pos="12000">
                <a:srgbClr val="006666"/>
              </a:gs>
              <a:gs pos="51000">
                <a:schemeClr val="tx1">
                  <a:lumMod val="95000"/>
                  <a:lumOff val="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Background and motivation </a:t>
            </a:r>
            <a:r>
              <a:rPr lang="en-US" sz="2000"/>
              <a:t>– Data and methods – Results – Conclussions – Future work </a:t>
            </a:r>
          </a:p>
        </p:txBody>
      </p:sp>
    </p:spTree>
    <p:extLst>
      <p:ext uri="{BB962C8B-B14F-4D97-AF65-F5344CB8AC3E}">
        <p14:creationId xmlns:p14="http://schemas.microsoft.com/office/powerpoint/2010/main" val="20921151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67CE94A-1539-44F7-9D84-E3BE58BAC52A}"/>
              </a:ext>
            </a:extLst>
          </p:cNvPr>
          <p:cNvSpPr txBox="1"/>
          <p:nvPr/>
        </p:nvSpPr>
        <p:spPr>
          <a:xfrm>
            <a:off x="237066" y="449822"/>
            <a:ext cx="9922140" cy="646331"/>
          </a:xfrm>
          <a:prstGeom prst="rect">
            <a:avLst/>
          </a:prstGeom>
          <a:noFill/>
        </p:spPr>
        <p:txBody>
          <a:bodyPr wrap="none" rtlCol="0">
            <a:spAutoFit/>
          </a:bodyPr>
          <a:lstStyle/>
          <a:p>
            <a:r>
              <a:rPr lang="en-US" sz="3600"/>
              <a:t>Historical observations of SCVs in the Greenland Sea</a:t>
            </a:r>
          </a:p>
        </p:txBody>
      </p:sp>
      <p:sp>
        <p:nvSpPr>
          <p:cNvPr id="17" name="Plassholder for innhold 2">
            <a:extLst>
              <a:ext uri="{FF2B5EF4-FFF2-40B4-BE49-F238E27FC236}">
                <a16:creationId xmlns:a16="http://schemas.microsoft.com/office/drawing/2014/main" id="{8CD6EB85-25CD-49E9-8522-AD03C2618968}"/>
              </a:ext>
            </a:extLst>
          </p:cNvPr>
          <p:cNvSpPr>
            <a:spLocks noGrp="1"/>
          </p:cNvSpPr>
          <p:nvPr>
            <p:ph idx="1"/>
          </p:nvPr>
        </p:nvSpPr>
        <p:spPr>
          <a:xfrm>
            <a:off x="0" y="909549"/>
            <a:ext cx="5438898" cy="4004980"/>
          </a:xfrm>
        </p:spPr>
        <p:txBody>
          <a:bodyPr>
            <a:normAutofit/>
          </a:bodyPr>
          <a:lstStyle/>
          <a:p>
            <a:pPr marL="180975" lvl="1" indent="0">
              <a:buNone/>
            </a:pPr>
            <a:endParaRPr lang="nb-NO"/>
          </a:p>
          <a:p>
            <a:pPr marL="523875" lvl="1" indent="-342900"/>
            <a:r>
              <a:rPr lang="nb-NO"/>
              <a:t>All detected between 1997 and 2003</a:t>
            </a:r>
          </a:p>
          <a:p>
            <a:pPr marL="180975" lvl="1" indent="0">
              <a:buNone/>
            </a:pPr>
            <a:endParaRPr lang="nb-NO"/>
          </a:p>
          <a:p>
            <a:pPr marL="523875" lvl="1" indent="-342900"/>
            <a:r>
              <a:rPr lang="nb-NO">
                <a:solidFill>
                  <a:srgbClr val="FF0000"/>
                </a:solidFill>
              </a:rPr>
              <a:t>Central Greenland Sea</a:t>
            </a:r>
          </a:p>
          <a:p>
            <a:pPr marL="180975" lvl="1" indent="0">
              <a:buNone/>
            </a:pPr>
            <a:endParaRPr lang="nb-NO"/>
          </a:p>
          <a:p>
            <a:pPr marL="180975" lvl="1" indent="0">
              <a:buNone/>
            </a:pPr>
            <a:endParaRPr lang="nb-NO"/>
          </a:p>
        </p:txBody>
      </p:sp>
      <p:pic>
        <p:nvPicPr>
          <p:cNvPr id="4" name="Picture 3">
            <a:extLst>
              <a:ext uri="{FF2B5EF4-FFF2-40B4-BE49-F238E27FC236}">
                <a16:creationId xmlns:a16="http://schemas.microsoft.com/office/drawing/2014/main" id="{C9EB0127-F01C-4462-89F2-1733289C4921}"/>
              </a:ext>
            </a:extLst>
          </p:cNvPr>
          <p:cNvPicPr>
            <a:picLocks noChangeAspect="1"/>
          </p:cNvPicPr>
          <p:nvPr/>
        </p:nvPicPr>
        <p:blipFill rotWithShape="1">
          <a:blip r:embed="rId2">
            <a:extLst>
              <a:ext uri="{28A0092B-C50C-407E-A947-70E740481C1C}">
                <a14:useLocalDpi xmlns:a14="http://schemas.microsoft.com/office/drawing/2010/main" val="0"/>
              </a:ext>
            </a:extLst>
          </a:blip>
          <a:srcRect l="8136" t="2361" r="3413" b="5278"/>
          <a:stretch/>
        </p:blipFill>
        <p:spPr>
          <a:xfrm>
            <a:off x="5259950" y="1218172"/>
            <a:ext cx="6932048" cy="4827028"/>
          </a:xfrm>
          <a:prstGeom prst="rect">
            <a:avLst/>
          </a:prstGeom>
        </p:spPr>
      </p:pic>
      <p:sp>
        <p:nvSpPr>
          <p:cNvPr id="8" name="Rectangle 7">
            <a:extLst>
              <a:ext uri="{FF2B5EF4-FFF2-40B4-BE49-F238E27FC236}">
                <a16:creationId xmlns:a16="http://schemas.microsoft.com/office/drawing/2014/main" id="{3A604D22-A33C-444C-9436-75E462792B6D}"/>
              </a:ext>
            </a:extLst>
          </p:cNvPr>
          <p:cNvSpPr/>
          <p:nvPr/>
        </p:nvSpPr>
        <p:spPr>
          <a:xfrm>
            <a:off x="5998" y="-18002"/>
            <a:ext cx="12191999" cy="467824"/>
          </a:xfrm>
          <a:prstGeom prst="rect">
            <a:avLst/>
          </a:prstGeom>
          <a:gradFill flip="none" rotWithShape="1">
            <a:gsLst>
              <a:gs pos="35000">
                <a:srgbClr val="808080"/>
              </a:gs>
              <a:gs pos="12000">
                <a:srgbClr val="006666"/>
              </a:gs>
              <a:gs pos="51000">
                <a:schemeClr val="tx1">
                  <a:lumMod val="95000"/>
                  <a:lumOff val="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Background and motivation </a:t>
            </a:r>
            <a:r>
              <a:rPr lang="en-US" sz="2000"/>
              <a:t>– Data and methods – Results – Conclussions – Future work </a:t>
            </a:r>
          </a:p>
        </p:txBody>
      </p:sp>
    </p:spTree>
    <p:extLst>
      <p:ext uri="{BB962C8B-B14F-4D97-AF65-F5344CB8AC3E}">
        <p14:creationId xmlns:p14="http://schemas.microsoft.com/office/powerpoint/2010/main" val="31452923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67CE94A-1539-44F7-9D84-E3BE58BAC52A}"/>
              </a:ext>
            </a:extLst>
          </p:cNvPr>
          <p:cNvSpPr txBox="1"/>
          <p:nvPr/>
        </p:nvSpPr>
        <p:spPr>
          <a:xfrm>
            <a:off x="237066" y="449822"/>
            <a:ext cx="9922140" cy="646331"/>
          </a:xfrm>
          <a:prstGeom prst="rect">
            <a:avLst/>
          </a:prstGeom>
          <a:noFill/>
        </p:spPr>
        <p:txBody>
          <a:bodyPr wrap="none" rtlCol="0">
            <a:spAutoFit/>
          </a:bodyPr>
          <a:lstStyle/>
          <a:p>
            <a:r>
              <a:rPr lang="en-US" sz="3600"/>
              <a:t>Historical observations of SCVs in the Greenland Sea</a:t>
            </a:r>
          </a:p>
        </p:txBody>
      </p:sp>
      <p:sp>
        <p:nvSpPr>
          <p:cNvPr id="17" name="Plassholder for innhold 2">
            <a:extLst>
              <a:ext uri="{FF2B5EF4-FFF2-40B4-BE49-F238E27FC236}">
                <a16:creationId xmlns:a16="http://schemas.microsoft.com/office/drawing/2014/main" id="{8CD6EB85-25CD-49E9-8522-AD03C2618968}"/>
              </a:ext>
            </a:extLst>
          </p:cNvPr>
          <p:cNvSpPr>
            <a:spLocks noGrp="1"/>
          </p:cNvSpPr>
          <p:nvPr>
            <p:ph idx="1"/>
          </p:nvPr>
        </p:nvSpPr>
        <p:spPr>
          <a:xfrm>
            <a:off x="0" y="909549"/>
            <a:ext cx="5438898" cy="4004980"/>
          </a:xfrm>
        </p:spPr>
        <p:txBody>
          <a:bodyPr>
            <a:normAutofit/>
          </a:bodyPr>
          <a:lstStyle/>
          <a:p>
            <a:pPr marL="180975" lvl="1" indent="0">
              <a:buNone/>
            </a:pPr>
            <a:endParaRPr lang="nb-NO"/>
          </a:p>
          <a:p>
            <a:pPr marL="523875" lvl="1" indent="-342900"/>
            <a:r>
              <a:rPr lang="nb-NO"/>
              <a:t>All detected between 1997 and 2003</a:t>
            </a:r>
          </a:p>
          <a:p>
            <a:pPr marL="180975" lvl="1" indent="0">
              <a:buNone/>
            </a:pPr>
            <a:endParaRPr lang="nb-NO"/>
          </a:p>
          <a:p>
            <a:pPr marL="523875" lvl="1" indent="-342900"/>
            <a:r>
              <a:rPr lang="nb-NO">
                <a:solidFill>
                  <a:srgbClr val="FF0000"/>
                </a:solidFill>
              </a:rPr>
              <a:t>Central Greenland Sea</a:t>
            </a:r>
          </a:p>
          <a:p>
            <a:pPr marL="180975" lvl="1" indent="0">
              <a:buNone/>
            </a:pPr>
            <a:endParaRPr lang="nb-NO"/>
          </a:p>
          <a:p>
            <a:pPr marL="523875" lvl="1" indent="-342900"/>
            <a:r>
              <a:rPr lang="nb-NO">
                <a:solidFill>
                  <a:srgbClr val="FFC000"/>
                </a:solidFill>
              </a:rPr>
              <a:t>Greenland Fracture Zone</a:t>
            </a:r>
          </a:p>
          <a:p>
            <a:pPr marL="523875" lvl="1" indent="-342900"/>
            <a:endParaRPr lang="nb-NO"/>
          </a:p>
          <a:p>
            <a:pPr marL="180975" lvl="1" indent="0">
              <a:buNone/>
            </a:pPr>
            <a:endParaRPr lang="nb-NO"/>
          </a:p>
        </p:txBody>
      </p:sp>
      <p:pic>
        <p:nvPicPr>
          <p:cNvPr id="4" name="Picture 3">
            <a:extLst>
              <a:ext uri="{FF2B5EF4-FFF2-40B4-BE49-F238E27FC236}">
                <a16:creationId xmlns:a16="http://schemas.microsoft.com/office/drawing/2014/main" id="{C9EB0127-F01C-4462-89F2-1733289C4921}"/>
              </a:ext>
            </a:extLst>
          </p:cNvPr>
          <p:cNvPicPr>
            <a:picLocks noChangeAspect="1"/>
          </p:cNvPicPr>
          <p:nvPr/>
        </p:nvPicPr>
        <p:blipFill rotWithShape="1">
          <a:blip r:embed="rId2">
            <a:extLst>
              <a:ext uri="{28A0092B-C50C-407E-A947-70E740481C1C}">
                <a14:useLocalDpi xmlns:a14="http://schemas.microsoft.com/office/drawing/2010/main" val="0"/>
              </a:ext>
            </a:extLst>
          </a:blip>
          <a:srcRect l="8136" t="2361" r="3413" b="5278"/>
          <a:stretch/>
        </p:blipFill>
        <p:spPr>
          <a:xfrm>
            <a:off x="5259950" y="1218172"/>
            <a:ext cx="6932048" cy="4827028"/>
          </a:xfrm>
          <a:prstGeom prst="rect">
            <a:avLst/>
          </a:prstGeom>
        </p:spPr>
      </p:pic>
      <p:sp>
        <p:nvSpPr>
          <p:cNvPr id="2" name="Oval 1">
            <a:extLst>
              <a:ext uri="{FF2B5EF4-FFF2-40B4-BE49-F238E27FC236}">
                <a16:creationId xmlns:a16="http://schemas.microsoft.com/office/drawing/2014/main" id="{EC78B088-EE28-4ED5-AE14-34454560DCFF}"/>
              </a:ext>
            </a:extLst>
          </p:cNvPr>
          <p:cNvSpPr/>
          <p:nvPr/>
        </p:nvSpPr>
        <p:spPr>
          <a:xfrm rot="20239034">
            <a:off x="8885190" y="2755438"/>
            <a:ext cx="629104" cy="1347123"/>
          </a:xfrm>
          <a:prstGeom prst="ellipse">
            <a:avLst/>
          </a:prstGeom>
          <a:no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BA65D35-77AF-4B11-89B5-E54B765DA17B}"/>
              </a:ext>
            </a:extLst>
          </p:cNvPr>
          <p:cNvSpPr/>
          <p:nvPr/>
        </p:nvSpPr>
        <p:spPr>
          <a:xfrm>
            <a:off x="5998" y="-18002"/>
            <a:ext cx="12191999" cy="467824"/>
          </a:xfrm>
          <a:prstGeom prst="rect">
            <a:avLst/>
          </a:prstGeom>
          <a:gradFill flip="none" rotWithShape="1">
            <a:gsLst>
              <a:gs pos="35000">
                <a:srgbClr val="808080"/>
              </a:gs>
              <a:gs pos="12000">
                <a:srgbClr val="006666"/>
              </a:gs>
              <a:gs pos="51000">
                <a:schemeClr val="tx1">
                  <a:lumMod val="95000"/>
                  <a:lumOff val="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Background and motivation </a:t>
            </a:r>
            <a:r>
              <a:rPr lang="en-US" sz="2000"/>
              <a:t>– Data and methods – Results – Conclussions – Future work </a:t>
            </a:r>
          </a:p>
        </p:txBody>
      </p:sp>
    </p:spTree>
    <p:extLst>
      <p:ext uri="{BB962C8B-B14F-4D97-AF65-F5344CB8AC3E}">
        <p14:creationId xmlns:p14="http://schemas.microsoft.com/office/powerpoint/2010/main" val="12035489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67CE94A-1539-44F7-9D84-E3BE58BAC52A}"/>
              </a:ext>
            </a:extLst>
          </p:cNvPr>
          <p:cNvSpPr txBox="1"/>
          <p:nvPr/>
        </p:nvSpPr>
        <p:spPr>
          <a:xfrm>
            <a:off x="237066" y="449822"/>
            <a:ext cx="3798604" cy="646331"/>
          </a:xfrm>
          <a:prstGeom prst="rect">
            <a:avLst/>
          </a:prstGeom>
          <a:noFill/>
        </p:spPr>
        <p:txBody>
          <a:bodyPr wrap="none" rtlCol="0">
            <a:spAutoFit/>
          </a:bodyPr>
          <a:lstStyle/>
          <a:p>
            <a:r>
              <a:rPr lang="en-US" sz="3600"/>
              <a:t>Research questions</a:t>
            </a:r>
          </a:p>
        </p:txBody>
      </p:sp>
      <p:pic>
        <p:nvPicPr>
          <p:cNvPr id="11" name="Picture 10" descr="Diagram&#10;&#10;Description automatically generated">
            <a:extLst>
              <a:ext uri="{FF2B5EF4-FFF2-40B4-BE49-F238E27FC236}">
                <a16:creationId xmlns:a16="http://schemas.microsoft.com/office/drawing/2014/main" id="{12E15CCD-9B21-481E-9332-B7814B3E5644}"/>
              </a:ext>
            </a:extLst>
          </p:cNvPr>
          <p:cNvPicPr>
            <a:picLocks noChangeAspect="1"/>
          </p:cNvPicPr>
          <p:nvPr/>
        </p:nvPicPr>
        <p:blipFill rotWithShape="1">
          <a:blip r:embed="rId2">
            <a:extLst>
              <a:ext uri="{28A0092B-C50C-407E-A947-70E740481C1C}">
                <a14:useLocalDpi xmlns:a14="http://schemas.microsoft.com/office/drawing/2010/main" val="0"/>
              </a:ext>
            </a:extLst>
          </a:blip>
          <a:srcRect l="4134" t="63900" r="62349" b="5277"/>
          <a:stretch/>
        </p:blipFill>
        <p:spPr>
          <a:xfrm>
            <a:off x="8056033" y="2016778"/>
            <a:ext cx="3716867" cy="3880556"/>
          </a:xfrm>
          <a:prstGeom prst="rect">
            <a:avLst/>
          </a:prstGeom>
        </p:spPr>
      </p:pic>
      <p:sp>
        <p:nvSpPr>
          <p:cNvPr id="16" name="Rectangle 15">
            <a:extLst>
              <a:ext uri="{FF2B5EF4-FFF2-40B4-BE49-F238E27FC236}">
                <a16:creationId xmlns:a16="http://schemas.microsoft.com/office/drawing/2014/main" id="{D172B60F-CCA5-4C13-ADF6-112A9E457437}"/>
              </a:ext>
            </a:extLst>
          </p:cNvPr>
          <p:cNvSpPr/>
          <p:nvPr/>
        </p:nvSpPr>
        <p:spPr>
          <a:xfrm>
            <a:off x="5998" y="-18002"/>
            <a:ext cx="12191999" cy="467824"/>
          </a:xfrm>
          <a:prstGeom prst="rect">
            <a:avLst/>
          </a:prstGeom>
          <a:gradFill flip="none" rotWithShape="1">
            <a:gsLst>
              <a:gs pos="35000">
                <a:srgbClr val="808080"/>
              </a:gs>
              <a:gs pos="12000">
                <a:srgbClr val="006666"/>
              </a:gs>
              <a:gs pos="51000">
                <a:schemeClr val="tx1">
                  <a:lumMod val="95000"/>
                  <a:lumOff val="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Background and motivation </a:t>
            </a:r>
            <a:r>
              <a:rPr lang="en-US" sz="2000"/>
              <a:t>– Data and methods – Results – Conclussions – Future work </a:t>
            </a:r>
          </a:p>
        </p:txBody>
      </p:sp>
    </p:spTree>
    <p:extLst>
      <p:ext uri="{BB962C8B-B14F-4D97-AF65-F5344CB8AC3E}">
        <p14:creationId xmlns:p14="http://schemas.microsoft.com/office/powerpoint/2010/main" val="4657712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67CE94A-1539-44F7-9D84-E3BE58BAC52A}"/>
              </a:ext>
            </a:extLst>
          </p:cNvPr>
          <p:cNvSpPr txBox="1"/>
          <p:nvPr/>
        </p:nvSpPr>
        <p:spPr>
          <a:xfrm>
            <a:off x="237066" y="449822"/>
            <a:ext cx="3798604" cy="646331"/>
          </a:xfrm>
          <a:prstGeom prst="rect">
            <a:avLst/>
          </a:prstGeom>
          <a:noFill/>
        </p:spPr>
        <p:txBody>
          <a:bodyPr wrap="none" rtlCol="0">
            <a:spAutoFit/>
          </a:bodyPr>
          <a:lstStyle/>
          <a:p>
            <a:r>
              <a:rPr lang="en-US" sz="3600"/>
              <a:t>Research questions</a:t>
            </a:r>
          </a:p>
        </p:txBody>
      </p:sp>
      <p:pic>
        <p:nvPicPr>
          <p:cNvPr id="11" name="Picture 10" descr="Diagram&#10;&#10;Description automatically generated">
            <a:extLst>
              <a:ext uri="{FF2B5EF4-FFF2-40B4-BE49-F238E27FC236}">
                <a16:creationId xmlns:a16="http://schemas.microsoft.com/office/drawing/2014/main" id="{12E15CCD-9B21-481E-9332-B7814B3E5644}"/>
              </a:ext>
            </a:extLst>
          </p:cNvPr>
          <p:cNvPicPr>
            <a:picLocks noChangeAspect="1"/>
          </p:cNvPicPr>
          <p:nvPr/>
        </p:nvPicPr>
        <p:blipFill rotWithShape="1">
          <a:blip r:embed="rId2">
            <a:extLst>
              <a:ext uri="{28A0092B-C50C-407E-A947-70E740481C1C}">
                <a14:useLocalDpi xmlns:a14="http://schemas.microsoft.com/office/drawing/2010/main" val="0"/>
              </a:ext>
            </a:extLst>
          </a:blip>
          <a:srcRect l="4134" t="63900" r="62349" b="5277"/>
          <a:stretch/>
        </p:blipFill>
        <p:spPr>
          <a:xfrm>
            <a:off x="8056033" y="2016778"/>
            <a:ext cx="3716867" cy="3880556"/>
          </a:xfrm>
          <a:prstGeom prst="rect">
            <a:avLst/>
          </a:prstGeom>
        </p:spPr>
      </p:pic>
      <p:sp>
        <p:nvSpPr>
          <p:cNvPr id="6" name="TextBox 5">
            <a:extLst>
              <a:ext uri="{FF2B5EF4-FFF2-40B4-BE49-F238E27FC236}">
                <a16:creationId xmlns:a16="http://schemas.microsoft.com/office/drawing/2014/main" id="{6F0D061D-8226-4BB8-A39B-40B4B551CB16}"/>
              </a:ext>
            </a:extLst>
          </p:cNvPr>
          <p:cNvSpPr txBox="1"/>
          <p:nvPr/>
        </p:nvSpPr>
        <p:spPr>
          <a:xfrm>
            <a:off x="565054" y="1651000"/>
            <a:ext cx="4865691" cy="954107"/>
          </a:xfrm>
          <a:prstGeom prst="rect">
            <a:avLst/>
          </a:prstGeom>
          <a:noFill/>
        </p:spPr>
        <p:txBody>
          <a:bodyPr wrap="none" rtlCol="0">
            <a:spAutoFit/>
          </a:bodyPr>
          <a:lstStyle/>
          <a:p>
            <a:r>
              <a:rPr lang="en-US" sz="2800" b="1"/>
              <a:t>When/where are SCVs formed?</a:t>
            </a:r>
          </a:p>
          <a:p>
            <a:endParaRPr lang="en-US" sz="2800" b="1"/>
          </a:p>
        </p:txBody>
      </p:sp>
      <p:sp>
        <p:nvSpPr>
          <p:cNvPr id="8" name="Rectangle 7">
            <a:extLst>
              <a:ext uri="{FF2B5EF4-FFF2-40B4-BE49-F238E27FC236}">
                <a16:creationId xmlns:a16="http://schemas.microsoft.com/office/drawing/2014/main" id="{BF005555-5FB3-40C1-8F28-AD0646CDAC04}"/>
              </a:ext>
            </a:extLst>
          </p:cNvPr>
          <p:cNvSpPr/>
          <p:nvPr/>
        </p:nvSpPr>
        <p:spPr>
          <a:xfrm>
            <a:off x="5998" y="-18002"/>
            <a:ext cx="12191999" cy="467824"/>
          </a:xfrm>
          <a:prstGeom prst="rect">
            <a:avLst/>
          </a:prstGeom>
          <a:gradFill flip="none" rotWithShape="1">
            <a:gsLst>
              <a:gs pos="35000">
                <a:srgbClr val="808080"/>
              </a:gs>
              <a:gs pos="12000">
                <a:srgbClr val="006666"/>
              </a:gs>
              <a:gs pos="51000">
                <a:schemeClr val="tx1">
                  <a:lumMod val="95000"/>
                  <a:lumOff val="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Background and motivation </a:t>
            </a:r>
            <a:r>
              <a:rPr lang="en-US" sz="2000"/>
              <a:t>– Data and methods – Results – Conclussions – Future work </a:t>
            </a:r>
          </a:p>
        </p:txBody>
      </p:sp>
    </p:spTree>
    <p:extLst>
      <p:ext uri="{BB962C8B-B14F-4D97-AF65-F5344CB8AC3E}">
        <p14:creationId xmlns:p14="http://schemas.microsoft.com/office/powerpoint/2010/main" val="22351300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67CE94A-1539-44F7-9D84-E3BE58BAC52A}"/>
              </a:ext>
            </a:extLst>
          </p:cNvPr>
          <p:cNvSpPr txBox="1"/>
          <p:nvPr/>
        </p:nvSpPr>
        <p:spPr>
          <a:xfrm>
            <a:off x="237066" y="449822"/>
            <a:ext cx="3798604" cy="646331"/>
          </a:xfrm>
          <a:prstGeom prst="rect">
            <a:avLst/>
          </a:prstGeom>
          <a:noFill/>
        </p:spPr>
        <p:txBody>
          <a:bodyPr wrap="none" rtlCol="0">
            <a:spAutoFit/>
          </a:bodyPr>
          <a:lstStyle/>
          <a:p>
            <a:r>
              <a:rPr lang="en-US" sz="3600"/>
              <a:t>Research questions</a:t>
            </a:r>
          </a:p>
        </p:txBody>
      </p:sp>
      <p:pic>
        <p:nvPicPr>
          <p:cNvPr id="11" name="Picture 10" descr="Diagram&#10;&#10;Description automatically generated">
            <a:extLst>
              <a:ext uri="{FF2B5EF4-FFF2-40B4-BE49-F238E27FC236}">
                <a16:creationId xmlns:a16="http://schemas.microsoft.com/office/drawing/2014/main" id="{12E15CCD-9B21-481E-9332-B7814B3E5644}"/>
              </a:ext>
            </a:extLst>
          </p:cNvPr>
          <p:cNvPicPr>
            <a:picLocks noChangeAspect="1"/>
          </p:cNvPicPr>
          <p:nvPr/>
        </p:nvPicPr>
        <p:blipFill rotWithShape="1">
          <a:blip r:embed="rId2">
            <a:extLst>
              <a:ext uri="{28A0092B-C50C-407E-A947-70E740481C1C}">
                <a14:useLocalDpi xmlns:a14="http://schemas.microsoft.com/office/drawing/2010/main" val="0"/>
              </a:ext>
            </a:extLst>
          </a:blip>
          <a:srcRect l="4134" t="63900" r="62349" b="5277"/>
          <a:stretch/>
        </p:blipFill>
        <p:spPr>
          <a:xfrm>
            <a:off x="8056033" y="2016778"/>
            <a:ext cx="3716867" cy="3880556"/>
          </a:xfrm>
          <a:prstGeom prst="rect">
            <a:avLst/>
          </a:prstGeom>
        </p:spPr>
      </p:pic>
      <p:sp>
        <p:nvSpPr>
          <p:cNvPr id="6" name="TextBox 5">
            <a:extLst>
              <a:ext uri="{FF2B5EF4-FFF2-40B4-BE49-F238E27FC236}">
                <a16:creationId xmlns:a16="http://schemas.microsoft.com/office/drawing/2014/main" id="{A992CE2D-6A68-4B05-938D-ACD4BECD530B}"/>
              </a:ext>
            </a:extLst>
          </p:cNvPr>
          <p:cNvSpPr txBox="1"/>
          <p:nvPr/>
        </p:nvSpPr>
        <p:spPr>
          <a:xfrm>
            <a:off x="565054" y="1651000"/>
            <a:ext cx="7141827" cy="1815882"/>
          </a:xfrm>
          <a:prstGeom prst="rect">
            <a:avLst/>
          </a:prstGeom>
          <a:noFill/>
        </p:spPr>
        <p:txBody>
          <a:bodyPr wrap="none" rtlCol="0">
            <a:spAutoFit/>
          </a:bodyPr>
          <a:lstStyle/>
          <a:p>
            <a:r>
              <a:rPr lang="en-US" sz="2800" b="1"/>
              <a:t>When/where are SCVs formed?</a:t>
            </a:r>
          </a:p>
          <a:p>
            <a:endParaRPr lang="en-US" sz="2800" b="1"/>
          </a:p>
          <a:p>
            <a:r>
              <a:rPr lang="en-US" sz="2800" b="1"/>
              <a:t>How persistent are SCVs in the Greenland Sea?</a:t>
            </a:r>
          </a:p>
          <a:p>
            <a:endParaRPr lang="en-US" sz="2800" b="1"/>
          </a:p>
        </p:txBody>
      </p:sp>
      <p:sp>
        <p:nvSpPr>
          <p:cNvPr id="8" name="Rectangle 7">
            <a:extLst>
              <a:ext uri="{FF2B5EF4-FFF2-40B4-BE49-F238E27FC236}">
                <a16:creationId xmlns:a16="http://schemas.microsoft.com/office/drawing/2014/main" id="{85A04E6F-AE92-44D4-B3BB-A127DF851534}"/>
              </a:ext>
            </a:extLst>
          </p:cNvPr>
          <p:cNvSpPr/>
          <p:nvPr/>
        </p:nvSpPr>
        <p:spPr>
          <a:xfrm>
            <a:off x="5998" y="-18002"/>
            <a:ext cx="12191999" cy="467824"/>
          </a:xfrm>
          <a:prstGeom prst="rect">
            <a:avLst/>
          </a:prstGeom>
          <a:gradFill flip="none" rotWithShape="1">
            <a:gsLst>
              <a:gs pos="35000">
                <a:srgbClr val="808080"/>
              </a:gs>
              <a:gs pos="12000">
                <a:srgbClr val="006666"/>
              </a:gs>
              <a:gs pos="51000">
                <a:schemeClr val="tx1">
                  <a:lumMod val="95000"/>
                  <a:lumOff val="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Background and motivation </a:t>
            </a:r>
            <a:r>
              <a:rPr lang="en-US" sz="2000"/>
              <a:t>– Data and methods – Results – Conclussions – Future work </a:t>
            </a:r>
          </a:p>
        </p:txBody>
      </p:sp>
    </p:spTree>
    <p:extLst>
      <p:ext uri="{BB962C8B-B14F-4D97-AF65-F5344CB8AC3E}">
        <p14:creationId xmlns:p14="http://schemas.microsoft.com/office/powerpoint/2010/main" val="32795896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67CE94A-1539-44F7-9D84-E3BE58BAC52A}"/>
              </a:ext>
            </a:extLst>
          </p:cNvPr>
          <p:cNvSpPr txBox="1"/>
          <p:nvPr/>
        </p:nvSpPr>
        <p:spPr>
          <a:xfrm>
            <a:off x="237066" y="449822"/>
            <a:ext cx="3798604" cy="646331"/>
          </a:xfrm>
          <a:prstGeom prst="rect">
            <a:avLst/>
          </a:prstGeom>
          <a:noFill/>
        </p:spPr>
        <p:txBody>
          <a:bodyPr wrap="none" rtlCol="0">
            <a:spAutoFit/>
          </a:bodyPr>
          <a:lstStyle/>
          <a:p>
            <a:r>
              <a:rPr lang="en-US" sz="3600"/>
              <a:t>Research questions</a:t>
            </a:r>
          </a:p>
        </p:txBody>
      </p:sp>
      <p:sp>
        <p:nvSpPr>
          <p:cNvPr id="10" name="TextBox 9">
            <a:extLst>
              <a:ext uri="{FF2B5EF4-FFF2-40B4-BE49-F238E27FC236}">
                <a16:creationId xmlns:a16="http://schemas.microsoft.com/office/drawing/2014/main" id="{7B5F0C1D-72F7-4804-9AC5-B7334610B9F8}"/>
              </a:ext>
            </a:extLst>
          </p:cNvPr>
          <p:cNvSpPr txBox="1"/>
          <p:nvPr/>
        </p:nvSpPr>
        <p:spPr>
          <a:xfrm>
            <a:off x="565054" y="1651000"/>
            <a:ext cx="7141827" cy="2246769"/>
          </a:xfrm>
          <a:prstGeom prst="rect">
            <a:avLst/>
          </a:prstGeom>
          <a:noFill/>
        </p:spPr>
        <p:txBody>
          <a:bodyPr wrap="none" rtlCol="0">
            <a:spAutoFit/>
          </a:bodyPr>
          <a:lstStyle/>
          <a:p>
            <a:r>
              <a:rPr lang="en-US" sz="2800" b="1"/>
              <a:t>When/where are SCVs formed?</a:t>
            </a:r>
          </a:p>
          <a:p>
            <a:endParaRPr lang="en-US" sz="2800" b="1"/>
          </a:p>
          <a:p>
            <a:r>
              <a:rPr lang="en-US" sz="2800" b="1"/>
              <a:t>How persistent are SCVs in the Greenland Sea?</a:t>
            </a:r>
          </a:p>
          <a:p>
            <a:endParaRPr lang="en-US" sz="2800" b="1"/>
          </a:p>
          <a:p>
            <a:r>
              <a:rPr lang="en-US" sz="2800" b="1"/>
              <a:t>What is their role in dense water formation?</a:t>
            </a:r>
          </a:p>
        </p:txBody>
      </p:sp>
      <p:pic>
        <p:nvPicPr>
          <p:cNvPr id="11" name="Picture 10" descr="Diagram&#10;&#10;Description automatically generated">
            <a:extLst>
              <a:ext uri="{FF2B5EF4-FFF2-40B4-BE49-F238E27FC236}">
                <a16:creationId xmlns:a16="http://schemas.microsoft.com/office/drawing/2014/main" id="{12E15CCD-9B21-481E-9332-B7814B3E5644}"/>
              </a:ext>
            </a:extLst>
          </p:cNvPr>
          <p:cNvPicPr>
            <a:picLocks noChangeAspect="1"/>
          </p:cNvPicPr>
          <p:nvPr/>
        </p:nvPicPr>
        <p:blipFill rotWithShape="1">
          <a:blip r:embed="rId2">
            <a:extLst>
              <a:ext uri="{28A0092B-C50C-407E-A947-70E740481C1C}">
                <a14:useLocalDpi xmlns:a14="http://schemas.microsoft.com/office/drawing/2010/main" val="0"/>
              </a:ext>
            </a:extLst>
          </a:blip>
          <a:srcRect l="4134" t="63900" r="62349" b="5277"/>
          <a:stretch/>
        </p:blipFill>
        <p:spPr>
          <a:xfrm>
            <a:off x="8056033" y="2016778"/>
            <a:ext cx="3716867" cy="3880556"/>
          </a:xfrm>
          <a:prstGeom prst="rect">
            <a:avLst/>
          </a:prstGeom>
        </p:spPr>
      </p:pic>
      <p:sp>
        <p:nvSpPr>
          <p:cNvPr id="6" name="Rectangle 5">
            <a:extLst>
              <a:ext uri="{FF2B5EF4-FFF2-40B4-BE49-F238E27FC236}">
                <a16:creationId xmlns:a16="http://schemas.microsoft.com/office/drawing/2014/main" id="{053837F4-DEFD-46D0-919D-DA1CDECA4739}"/>
              </a:ext>
            </a:extLst>
          </p:cNvPr>
          <p:cNvSpPr/>
          <p:nvPr/>
        </p:nvSpPr>
        <p:spPr>
          <a:xfrm>
            <a:off x="5998" y="-18002"/>
            <a:ext cx="12191999" cy="467824"/>
          </a:xfrm>
          <a:prstGeom prst="rect">
            <a:avLst/>
          </a:prstGeom>
          <a:gradFill flip="none" rotWithShape="1">
            <a:gsLst>
              <a:gs pos="35000">
                <a:srgbClr val="808080"/>
              </a:gs>
              <a:gs pos="12000">
                <a:srgbClr val="006666"/>
              </a:gs>
              <a:gs pos="51000">
                <a:schemeClr val="tx1">
                  <a:lumMod val="95000"/>
                  <a:lumOff val="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Background and motivation </a:t>
            </a:r>
            <a:r>
              <a:rPr lang="en-US" sz="2000"/>
              <a:t>– Data and methods – Results – Conclussions – Future work </a:t>
            </a:r>
          </a:p>
        </p:txBody>
      </p:sp>
    </p:spTree>
    <p:extLst>
      <p:ext uri="{BB962C8B-B14F-4D97-AF65-F5344CB8AC3E}">
        <p14:creationId xmlns:p14="http://schemas.microsoft.com/office/powerpoint/2010/main" val="21086309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67CE94A-1539-44F7-9D84-E3BE58BAC52A}"/>
              </a:ext>
            </a:extLst>
          </p:cNvPr>
          <p:cNvSpPr txBox="1"/>
          <p:nvPr/>
        </p:nvSpPr>
        <p:spPr>
          <a:xfrm>
            <a:off x="208745" y="383147"/>
            <a:ext cx="6084551" cy="646331"/>
          </a:xfrm>
          <a:prstGeom prst="rect">
            <a:avLst/>
          </a:prstGeom>
          <a:noFill/>
        </p:spPr>
        <p:txBody>
          <a:bodyPr wrap="none" rtlCol="0">
            <a:spAutoFit/>
          </a:bodyPr>
          <a:lstStyle/>
          <a:p>
            <a:r>
              <a:rPr lang="en-US" sz="3600"/>
              <a:t>Historical hydrographic data set</a:t>
            </a:r>
          </a:p>
        </p:txBody>
      </p:sp>
      <p:pic>
        <p:nvPicPr>
          <p:cNvPr id="5" name="Picture 4" descr="Chart, histogram&#10;&#10;Description automatically generated">
            <a:extLst>
              <a:ext uri="{FF2B5EF4-FFF2-40B4-BE49-F238E27FC236}">
                <a16:creationId xmlns:a16="http://schemas.microsoft.com/office/drawing/2014/main" id="{FB77AC92-444D-4E76-9115-D4FCD5ED13C1}"/>
              </a:ext>
            </a:extLst>
          </p:cNvPr>
          <p:cNvPicPr>
            <a:picLocks noChangeAspect="1"/>
          </p:cNvPicPr>
          <p:nvPr/>
        </p:nvPicPr>
        <p:blipFill rotWithShape="1">
          <a:blip r:embed="rId2">
            <a:extLst>
              <a:ext uri="{28A0092B-C50C-407E-A947-70E740481C1C}">
                <a14:useLocalDpi xmlns:a14="http://schemas.microsoft.com/office/drawing/2010/main" val="0"/>
              </a:ext>
            </a:extLst>
          </a:blip>
          <a:srcRect l="5755" r="7626"/>
          <a:stretch/>
        </p:blipFill>
        <p:spPr>
          <a:xfrm>
            <a:off x="304362" y="1784946"/>
            <a:ext cx="6449482" cy="3574454"/>
          </a:xfrm>
          <a:prstGeom prst="rect">
            <a:avLst/>
          </a:prstGeom>
        </p:spPr>
      </p:pic>
      <p:pic>
        <p:nvPicPr>
          <p:cNvPr id="8" name="Picture 7" descr="A picture containing chart&#10;&#10;Description automatically generated">
            <a:extLst>
              <a:ext uri="{FF2B5EF4-FFF2-40B4-BE49-F238E27FC236}">
                <a16:creationId xmlns:a16="http://schemas.microsoft.com/office/drawing/2014/main" id="{1FC053AB-46F1-417C-9404-83C02D0A3D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3131" y="1872288"/>
            <a:ext cx="5058869" cy="3574454"/>
          </a:xfrm>
          <a:prstGeom prst="rect">
            <a:avLst/>
          </a:prstGeom>
        </p:spPr>
      </p:pic>
      <p:sp>
        <p:nvSpPr>
          <p:cNvPr id="10" name="Rectangle 9">
            <a:extLst>
              <a:ext uri="{FF2B5EF4-FFF2-40B4-BE49-F238E27FC236}">
                <a16:creationId xmlns:a16="http://schemas.microsoft.com/office/drawing/2014/main" id="{7B769C2C-5A4E-459C-BBB4-C83908257FA2}"/>
              </a:ext>
            </a:extLst>
          </p:cNvPr>
          <p:cNvSpPr/>
          <p:nvPr/>
        </p:nvSpPr>
        <p:spPr>
          <a:xfrm>
            <a:off x="5998" y="-18002"/>
            <a:ext cx="12191999" cy="467824"/>
          </a:xfrm>
          <a:prstGeom prst="rect">
            <a:avLst/>
          </a:prstGeom>
          <a:gradFill flip="none" rotWithShape="1">
            <a:gsLst>
              <a:gs pos="57000">
                <a:srgbClr val="808080"/>
              </a:gs>
              <a:gs pos="46000">
                <a:srgbClr val="006666"/>
              </a:gs>
              <a:gs pos="100000">
                <a:schemeClr val="tx1">
                  <a:lumMod val="95000"/>
                  <a:lumOff val="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Background and motivation – </a:t>
            </a:r>
            <a:r>
              <a:rPr lang="en-US" sz="2000" b="1"/>
              <a:t>Data and methods </a:t>
            </a:r>
            <a:r>
              <a:rPr lang="en-US" sz="2000"/>
              <a:t>– Results – Conclussions – Future work </a:t>
            </a:r>
          </a:p>
        </p:txBody>
      </p:sp>
      <p:sp>
        <p:nvSpPr>
          <p:cNvPr id="2" name="TextBox 1">
            <a:extLst>
              <a:ext uri="{FF2B5EF4-FFF2-40B4-BE49-F238E27FC236}">
                <a16:creationId xmlns:a16="http://schemas.microsoft.com/office/drawing/2014/main" id="{526482E2-B900-4FBC-8F72-70CFEF4091D3}"/>
              </a:ext>
            </a:extLst>
          </p:cNvPr>
          <p:cNvSpPr txBox="1"/>
          <p:nvPr/>
        </p:nvSpPr>
        <p:spPr>
          <a:xfrm>
            <a:off x="803528" y="1415614"/>
            <a:ext cx="2561792" cy="369332"/>
          </a:xfrm>
          <a:prstGeom prst="rect">
            <a:avLst/>
          </a:prstGeom>
          <a:noFill/>
        </p:spPr>
        <p:txBody>
          <a:bodyPr wrap="none" rtlCol="0">
            <a:spAutoFit/>
          </a:bodyPr>
          <a:lstStyle/>
          <a:p>
            <a:r>
              <a:rPr lang="en-US"/>
              <a:t>&gt;500k T, S, and P profiles.</a:t>
            </a:r>
          </a:p>
        </p:txBody>
      </p:sp>
    </p:spTree>
    <p:extLst>
      <p:ext uri="{BB962C8B-B14F-4D97-AF65-F5344CB8AC3E}">
        <p14:creationId xmlns:p14="http://schemas.microsoft.com/office/powerpoint/2010/main" val="41665817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67CE94A-1539-44F7-9D84-E3BE58BAC52A}"/>
              </a:ext>
            </a:extLst>
          </p:cNvPr>
          <p:cNvSpPr txBox="1"/>
          <p:nvPr/>
        </p:nvSpPr>
        <p:spPr>
          <a:xfrm>
            <a:off x="208745" y="383147"/>
            <a:ext cx="6084551" cy="646331"/>
          </a:xfrm>
          <a:prstGeom prst="rect">
            <a:avLst/>
          </a:prstGeom>
          <a:noFill/>
        </p:spPr>
        <p:txBody>
          <a:bodyPr wrap="none" rtlCol="0">
            <a:spAutoFit/>
          </a:bodyPr>
          <a:lstStyle/>
          <a:p>
            <a:r>
              <a:rPr lang="en-US" sz="3600"/>
              <a:t>Historical hydrographic data set</a:t>
            </a:r>
          </a:p>
        </p:txBody>
      </p:sp>
      <p:pic>
        <p:nvPicPr>
          <p:cNvPr id="5" name="Picture 4" descr="Chart, histogram&#10;&#10;Description automatically generated">
            <a:extLst>
              <a:ext uri="{FF2B5EF4-FFF2-40B4-BE49-F238E27FC236}">
                <a16:creationId xmlns:a16="http://schemas.microsoft.com/office/drawing/2014/main" id="{FB77AC92-444D-4E76-9115-D4FCD5ED13C1}"/>
              </a:ext>
            </a:extLst>
          </p:cNvPr>
          <p:cNvPicPr>
            <a:picLocks noChangeAspect="1"/>
          </p:cNvPicPr>
          <p:nvPr/>
        </p:nvPicPr>
        <p:blipFill rotWithShape="1">
          <a:blip r:embed="rId2">
            <a:extLst>
              <a:ext uri="{28A0092B-C50C-407E-A947-70E740481C1C}">
                <a14:useLocalDpi xmlns:a14="http://schemas.microsoft.com/office/drawing/2010/main" val="0"/>
              </a:ext>
            </a:extLst>
          </a:blip>
          <a:srcRect l="5755" r="7626"/>
          <a:stretch/>
        </p:blipFill>
        <p:spPr>
          <a:xfrm>
            <a:off x="304362" y="1784946"/>
            <a:ext cx="6449482" cy="3574454"/>
          </a:xfrm>
          <a:prstGeom prst="rect">
            <a:avLst/>
          </a:prstGeom>
        </p:spPr>
      </p:pic>
      <p:pic>
        <p:nvPicPr>
          <p:cNvPr id="8" name="Picture 7" descr="A picture containing chart&#10;&#10;Description automatically generated">
            <a:extLst>
              <a:ext uri="{FF2B5EF4-FFF2-40B4-BE49-F238E27FC236}">
                <a16:creationId xmlns:a16="http://schemas.microsoft.com/office/drawing/2014/main" id="{1FC053AB-46F1-417C-9404-83C02D0A3D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3131" y="1872288"/>
            <a:ext cx="5058869" cy="3574454"/>
          </a:xfrm>
          <a:prstGeom prst="rect">
            <a:avLst/>
          </a:prstGeom>
        </p:spPr>
      </p:pic>
      <p:sp>
        <p:nvSpPr>
          <p:cNvPr id="6" name="Rectangle 5">
            <a:extLst>
              <a:ext uri="{FF2B5EF4-FFF2-40B4-BE49-F238E27FC236}">
                <a16:creationId xmlns:a16="http://schemas.microsoft.com/office/drawing/2014/main" id="{F89AF8DD-FD33-46F2-A800-B001050EBCF5}"/>
              </a:ext>
            </a:extLst>
          </p:cNvPr>
          <p:cNvSpPr/>
          <p:nvPr/>
        </p:nvSpPr>
        <p:spPr>
          <a:xfrm>
            <a:off x="5019591" y="2878667"/>
            <a:ext cx="1575942" cy="2009019"/>
          </a:xfrm>
          <a:prstGeom prst="rect">
            <a:avLst/>
          </a:prstGeom>
          <a:solidFill>
            <a:srgbClr val="00FF00">
              <a:alpha val="48627"/>
            </a:srgbClr>
          </a:solidFill>
          <a:ln w="317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554EFFA-7D80-43BE-AB3A-EB690E538C92}"/>
              </a:ext>
            </a:extLst>
          </p:cNvPr>
          <p:cNvSpPr/>
          <p:nvPr/>
        </p:nvSpPr>
        <p:spPr>
          <a:xfrm>
            <a:off x="5998" y="-18002"/>
            <a:ext cx="12191999" cy="467824"/>
          </a:xfrm>
          <a:prstGeom prst="rect">
            <a:avLst/>
          </a:prstGeom>
          <a:gradFill flip="none" rotWithShape="1">
            <a:gsLst>
              <a:gs pos="57000">
                <a:srgbClr val="808080"/>
              </a:gs>
              <a:gs pos="46000">
                <a:srgbClr val="006666"/>
              </a:gs>
              <a:gs pos="100000">
                <a:schemeClr val="tx1">
                  <a:lumMod val="95000"/>
                  <a:lumOff val="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Background and motivation – </a:t>
            </a:r>
            <a:r>
              <a:rPr lang="en-US" sz="2000" b="1"/>
              <a:t>Data and methods </a:t>
            </a:r>
            <a:r>
              <a:rPr lang="en-US" sz="2000"/>
              <a:t>– Results – Conclussions – Future work </a:t>
            </a:r>
          </a:p>
        </p:txBody>
      </p:sp>
      <p:sp>
        <p:nvSpPr>
          <p:cNvPr id="9" name="TextBox 8">
            <a:extLst>
              <a:ext uri="{FF2B5EF4-FFF2-40B4-BE49-F238E27FC236}">
                <a16:creationId xmlns:a16="http://schemas.microsoft.com/office/drawing/2014/main" id="{9135E181-1077-4FF1-9A15-BDEBD9588CBB}"/>
              </a:ext>
            </a:extLst>
          </p:cNvPr>
          <p:cNvSpPr txBox="1"/>
          <p:nvPr/>
        </p:nvSpPr>
        <p:spPr>
          <a:xfrm>
            <a:off x="803528" y="1415614"/>
            <a:ext cx="2561792" cy="369332"/>
          </a:xfrm>
          <a:prstGeom prst="rect">
            <a:avLst/>
          </a:prstGeom>
          <a:noFill/>
        </p:spPr>
        <p:txBody>
          <a:bodyPr wrap="none" rtlCol="0">
            <a:spAutoFit/>
          </a:bodyPr>
          <a:lstStyle/>
          <a:p>
            <a:r>
              <a:rPr lang="en-US"/>
              <a:t>&gt;500k T, S, and P profiles.</a:t>
            </a:r>
          </a:p>
        </p:txBody>
      </p:sp>
      <p:sp>
        <p:nvSpPr>
          <p:cNvPr id="10" name="TextBox 9">
            <a:extLst>
              <a:ext uri="{FF2B5EF4-FFF2-40B4-BE49-F238E27FC236}">
                <a16:creationId xmlns:a16="http://schemas.microsoft.com/office/drawing/2014/main" id="{03F3707B-5C58-416D-AFEB-D38DEB625AAD}"/>
              </a:ext>
            </a:extLst>
          </p:cNvPr>
          <p:cNvSpPr txBox="1"/>
          <p:nvPr/>
        </p:nvSpPr>
        <p:spPr>
          <a:xfrm>
            <a:off x="4571339" y="5612075"/>
            <a:ext cx="3674852" cy="923330"/>
          </a:xfrm>
          <a:prstGeom prst="rect">
            <a:avLst/>
          </a:prstGeom>
          <a:noFill/>
        </p:spPr>
        <p:txBody>
          <a:bodyPr wrap="none" rtlCol="0">
            <a:spAutoFit/>
          </a:bodyPr>
          <a:lstStyle/>
          <a:p>
            <a:r>
              <a:rPr lang="en-US"/>
              <a:t>High temporal and spatial resolution.</a:t>
            </a:r>
          </a:p>
          <a:p>
            <a:endParaRPr lang="en-US"/>
          </a:p>
          <a:p>
            <a:r>
              <a:rPr lang="en-US"/>
              <a:t>High vertical resolution.</a:t>
            </a:r>
          </a:p>
        </p:txBody>
      </p:sp>
    </p:spTree>
    <p:extLst>
      <p:ext uri="{BB962C8B-B14F-4D97-AF65-F5344CB8AC3E}">
        <p14:creationId xmlns:p14="http://schemas.microsoft.com/office/powerpoint/2010/main" val="33043793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hart, surface chart&#10;&#10;Description automatically generated">
            <a:extLst>
              <a:ext uri="{FF2B5EF4-FFF2-40B4-BE49-F238E27FC236}">
                <a16:creationId xmlns:a16="http://schemas.microsoft.com/office/drawing/2014/main" id="{433A9EB3-65B6-4FF5-8D13-07BECBEBBBC1}"/>
              </a:ext>
            </a:extLst>
          </p:cNvPr>
          <p:cNvPicPr>
            <a:picLocks noChangeAspect="1"/>
          </p:cNvPicPr>
          <p:nvPr/>
        </p:nvPicPr>
        <p:blipFill rotWithShape="1">
          <a:blip r:embed="rId3">
            <a:extLst>
              <a:ext uri="{28A0092B-C50C-407E-A947-70E740481C1C}">
                <a14:useLocalDpi xmlns:a14="http://schemas.microsoft.com/office/drawing/2010/main" val="0"/>
              </a:ext>
            </a:extLst>
          </a:blip>
          <a:srcRect l="12471" t="2441" r="3095" b="5150"/>
          <a:stretch/>
        </p:blipFill>
        <p:spPr>
          <a:xfrm>
            <a:off x="3501124" y="528507"/>
            <a:ext cx="8688081" cy="6337358"/>
          </a:xfrm>
          <a:prstGeom prst="rect">
            <a:avLst/>
          </a:prstGeom>
          <a:effectLst/>
        </p:spPr>
      </p:pic>
      <p:sp>
        <p:nvSpPr>
          <p:cNvPr id="28" name="TextBox 27">
            <a:extLst>
              <a:ext uri="{FF2B5EF4-FFF2-40B4-BE49-F238E27FC236}">
                <a16:creationId xmlns:a16="http://schemas.microsoft.com/office/drawing/2014/main" id="{6AD5451A-3BA0-4EA8-A9B3-1C8A1F6F9AD0}"/>
              </a:ext>
            </a:extLst>
          </p:cNvPr>
          <p:cNvSpPr txBox="1"/>
          <p:nvPr/>
        </p:nvSpPr>
        <p:spPr>
          <a:xfrm>
            <a:off x="5662814" y="4677464"/>
            <a:ext cx="862737" cy="369332"/>
          </a:xfrm>
          <a:prstGeom prst="rect">
            <a:avLst/>
          </a:prstGeom>
          <a:noFill/>
        </p:spPr>
        <p:txBody>
          <a:bodyPr wrap="none" rtlCol="0">
            <a:spAutoFit/>
          </a:bodyPr>
          <a:lstStyle/>
          <a:p>
            <a:r>
              <a:rPr lang="en-US">
                <a:solidFill>
                  <a:schemeClr val="bg1"/>
                </a:solidFill>
              </a:rPr>
              <a:t>Iceland</a:t>
            </a:r>
          </a:p>
        </p:txBody>
      </p:sp>
      <p:sp>
        <p:nvSpPr>
          <p:cNvPr id="29" name="TextBox 28">
            <a:extLst>
              <a:ext uri="{FF2B5EF4-FFF2-40B4-BE49-F238E27FC236}">
                <a16:creationId xmlns:a16="http://schemas.microsoft.com/office/drawing/2014/main" id="{A7B5E129-0107-4401-93BF-BD8A6BD7BB76}"/>
              </a:ext>
            </a:extLst>
          </p:cNvPr>
          <p:cNvSpPr txBox="1"/>
          <p:nvPr/>
        </p:nvSpPr>
        <p:spPr>
          <a:xfrm>
            <a:off x="8528457" y="5569430"/>
            <a:ext cx="979605" cy="369332"/>
          </a:xfrm>
          <a:prstGeom prst="rect">
            <a:avLst/>
          </a:prstGeom>
          <a:noFill/>
        </p:spPr>
        <p:txBody>
          <a:bodyPr wrap="square" rtlCol="0">
            <a:spAutoFit/>
          </a:bodyPr>
          <a:lstStyle/>
          <a:p>
            <a:r>
              <a:rPr lang="en-US">
                <a:solidFill>
                  <a:schemeClr val="bg1"/>
                </a:solidFill>
              </a:rPr>
              <a:t>Norway</a:t>
            </a:r>
          </a:p>
        </p:txBody>
      </p:sp>
      <p:sp>
        <p:nvSpPr>
          <p:cNvPr id="30" name="TextBox 29">
            <a:extLst>
              <a:ext uri="{FF2B5EF4-FFF2-40B4-BE49-F238E27FC236}">
                <a16:creationId xmlns:a16="http://schemas.microsoft.com/office/drawing/2014/main" id="{5BF0B7B6-CCA8-413B-98C8-9CD5B41DB787}"/>
              </a:ext>
            </a:extLst>
          </p:cNvPr>
          <p:cNvSpPr txBox="1"/>
          <p:nvPr/>
        </p:nvSpPr>
        <p:spPr>
          <a:xfrm>
            <a:off x="5377517" y="2258792"/>
            <a:ext cx="1170470" cy="338554"/>
          </a:xfrm>
          <a:prstGeom prst="rect">
            <a:avLst/>
          </a:prstGeom>
          <a:noFill/>
        </p:spPr>
        <p:txBody>
          <a:bodyPr wrap="square" rtlCol="0">
            <a:spAutoFit/>
          </a:bodyPr>
          <a:lstStyle/>
          <a:p>
            <a:r>
              <a:rPr lang="en-US" sz="1600">
                <a:solidFill>
                  <a:schemeClr val="bg1"/>
                </a:solidFill>
              </a:rPr>
              <a:t>Greenland</a:t>
            </a:r>
          </a:p>
        </p:txBody>
      </p:sp>
      <p:sp>
        <p:nvSpPr>
          <p:cNvPr id="31" name="TextBox 30">
            <a:extLst>
              <a:ext uri="{FF2B5EF4-FFF2-40B4-BE49-F238E27FC236}">
                <a16:creationId xmlns:a16="http://schemas.microsoft.com/office/drawing/2014/main" id="{46A8D109-4EED-4641-ADBE-F54B6690900E}"/>
              </a:ext>
            </a:extLst>
          </p:cNvPr>
          <p:cNvSpPr txBox="1"/>
          <p:nvPr/>
        </p:nvSpPr>
        <p:spPr>
          <a:xfrm>
            <a:off x="9395212" y="1872173"/>
            <a:ext cx="1170470" cy="584775"/>
          </a:xfrm>
          <a:prstGeom prst="rect">
            <a:avLst/>
          </a:prstGeom>
          <a:noFill/>
        </p:spPr>
        <p:txBody>
          <a:bodyPr wrap="square" rtlCol="0">
            <a:spAutoFit/>
          </a:bodyPr>
          <a:lstStyle/>
          <a:p>
            <a:pPr algn="ctr"/>
            <a:r>
              <a:rPr lang="en-US" sz="1600"/>
              <a:t>Barents </a:t>
            </a:r>
          </a:p>
          <a:p>
            <a:pPr algn="ctr"/>
            <a:r>
              <a:rPr lang="en-US" sz="1600"/>
              <a:t>Sea</a:t>
            </a:r>
          </a:p>
        </p:txBody>
      </p:sp>
      <p:sp>
        <p:nvSpPr>
          <p:cNvPr id="32" name="TextBox 31">
            <a:extLst>
              <a:ext uri="{FF2B5EF4-FFF2-40B4-BE49-F238E27FC236}">
                <a16:creationId xmlns:a16="http://schemas.microsoft.com/office/drawing/2014/main" id="{18293FA4-6AA3-4261-9892-52909937FC28}"/>
              </a:ext>
            </a:extLst>
          </p:cNvPr>
          <p:cNvSpPr txBox="1"/>
          <p:nvPr/>
        </p:nvSpPr>
        <p:spPr>
          <a:xfrm>
            <a:off x="6640108" y="489368"/>
            <a:ext cx="1479121" cy="338554"/>
          </a:xfrm>
          <a:prstGeom prst="rect">
            <a:avLst/>
          </a:prstGeom>
          <a:noFill/>
        </p:spPr>
        <p:txBody>
          <a:bodyPr wrap="square" rtlCol="0">
            <a:spAutoFit/>
          </a:bodyPr>
          <a:lstStyle/>
          <a:p>
            <a:pPr algn="ctr"/>
            <a:r>
              <a:rPr lang="en-US" sz="1600"/>
              <a:t>Arctic Ocean</a:t>
            </a:r>
          </a:p>
        </p:txBody>
      </p:sp>
      <p:sp>
        <p:nvSpPr>
          <p:cNvPr id="33" name="TextBox 32">
            <a:extLst>
              <a:ext uri="{FF2B5EF4-FFF2-40B4-BE49-F238E27FC236}">
                <a16:creationId xmlns:a16="http://schemas.microsoft.com/office/drawing/2014/main" id="{2E3A02C0-713B-46FE-8063-B402440D538B}"/>
              </a:ext>
            </a:extLst>
          </p:cNvPr>
          <p:cNvSpPr txBox="1"/>
          <p:nvPr/>
        </p:nvSpPr>
        <p:spPr>
          <a:xfrm>
            <a:off x="7933670" y="1537747"/>
            <a:ext cx="1479121" cy="253916"/>
          </a:xfrm>
          <a:prstGeom prst="rect">
            <a:avLst/>
          </a:prstGeom>
          <a:noFill/>
        </p:spPr>
        <p:txBody>
          <a:bodyPr wrap="square" rtlCol="0">
            <a:spAutoFit/>
          </a:bodyPr>
          <a:lstStyle/>
          <a:p>
            <a:pPr algn="ctr"/>
            <a:r>
              <a:rPr lang="en-US" sz="1050">
                <a:solidFill>
                  <a:schemeClr val="bg1"/>
                </a:solidFill>
              </a:rPr>
              <a:t>Svalbard</a:t>
            </a:r>
          </a:p>
        </p:txBody>
      </p:sp>
      <p:sp>
        <p:nvSpPr>
          <p:cNvPr id="34" name="TextBox 33">
            <a:extLst>
              <a:ext uri="{FF2B5EF4-FFF2-40B4-BE49-F238E27FC236}">
                <a16:creationId xmlns:a16="http://schemas.microsoft.com/office/drawing/2014/main" id="{57E7CD03-A94C-4C4A-95C5-747A2C02A959}"/>
              </a:ext>
            </a:extLst>
          </p:cNvPr>
          <p:cNvSpPr txBox="1"/>
          <p:nvPr/>
        </p:nvSpPr>
        <p:spPr>
          <a:xfrm>
            <a:off x="6984265" y="4344221"/>
            <a:ext cx="1367607" cy="369332"/>
          </a:xfrm>
          <a:prstGeom prst="rect">
            <a:avLst/>
          </a:prstGeom>
          <a:noFill/>
        </p:spPr>
        <p:txBody>
          <a:bodyPr wrap="square" rtlCol="0">
            <a:spAutoFit/>
          </a:bodyPr>
          <a:lstStyle/>
          <a:p>
            <a:pPr algn="ctr"/>
            <a:r>
              <a:rPr lang="en-US" sz="900">
                <a:solidFill>
                  <a:schemeClr val="bg1"/>
                </a:solidFill>
              </a:rPr>
              <a:t>Norwegian</a:t>
            </a:r>
          </a:p>
          <a:p>
            <a:pPr algn="ctr"/>
            <a:r>
              <a:rPr lang="en-US" sz="900">
                <a:solidFill>
                  <a:schemeClr val="bg1"/>
                </a:solidFill>
              </a:rPr>
              <a:t>Basin</a:t>
            </a:r>
          </a:p>
        </p:txBody>
      </p:sp>
      <p:sp>
        <p:nvSpPr>
          <p:cNvPr id="35" name="TextBox 34">
            <a:extLst>
              <a:ext uri="{FF2B5EF4-FFF2-40B4-BE49-F238E27FC236}">
                <a16:creationId xmlns:a16="http://schemas.microsoft.com/office/drawing/2014/main" id="{622531C2-B95D-4648-AD82-6D1ECB311ADC}"/>
              </a:ext>
            </a:extLst>
          </p:cNvPr>
          <p:cNvSpPr txBox="1"/>
          <p:nvPr/>
        </p:nvSpPr>
        <p:spPr>
          <a:xfrm>
            <a:off x="6623346" y="2496894"/>
            <a:ext cx="1816610" cy="523220"/>
          </a:xfrm>
          <a:prstGeom prst="rect">
            <a:avLst/>
          </a:prstGeom>
          <a:noFill/>
        </p:spPr>
        <p:txBody>
          <a:bodyPr wrap="square" rtlCol="0">
            <a:spAutoFit/>
          </a:bodyPr>
          <a:lstStyle/>
          <a:p>
            <a:pPr algn="ctr"/>
            <a:r>
              <a:rPr lang="en-US" sz="1400" b="1">
                <a:solidFill>
                  <a:srgbClr val="FFFF00"/>
                </a:solidFill>
              </a:rPr>
              <a:t>Greenland </a:t>
            </a:r>
          </a:p>
          <a:p>
            <a:pPr algn="ctr"/>
            <a:r>
              <a:rPr lang="en-US" sz="1400" b="1">
                <a:solidFill>
                  <a:srgbClr val="FFFF00"/>
                </a:solidFill>
              </a:rPr>
              <a:t>Sea</a:t>
            </a:r>
          </a:p>
        </p:txBody>
      </p:sp>
      <p:sp>
        <p:nvSpPr>
          <p:cNvPr id="36" name="TextBox 35">
            <a:extLst>
              <a:ext uri="{FF2B5EF4-FFF2-40B4-BE49-F238E27FC236}">
                <a16:creationId xmlns:a16="http://schemas.microsoft.com/office/drawing/2014/main" id="{2CFC9EF8-4DCB-461F-A81C-90F8586A6FAB}"/>
              </a:ext>
            </a:extLst>
          </p:cNvPr>
          <p:cNvSpPr txBox="1"/>
          <p:nvPr/>
        </p:nvSpPr>
        <p:spPr>
          <a:xfrm>
            <a:off x="6402288" y="3638953"/>
            <a:ext cx="1025154" cy="530140"/>
          </a:xfrm>
          <a:prstGeom prst="rect">
            <a:avLst/>
          </a:prstGeom>
          <a:noFill/>
        </p:spPr>
        <p:txBody>
          <a:bodyPr wrap="square" rtlCol="0">
            <a:spAutoFit/>
          </a:bodyPr>
          <a:lstStyle/>
          <a:p>
            <a:pPr algn="ctr"/>
            <a:r>
              <a:rPr lang="en-US" sz="1400" b="1">
                <a:solidFill>
                  <a:srgbClr val="FFFF00"/>
                </a:solidFill>
              </a:rPr>
              <a:t>Iceland</a:t>
            </a:r>
          </a:p>
          <a:p>
            <a:pPr algn="ctr"/>
            <a:r>
              <a:rPr lang="en-US" sz="1400" b="1">
                <a:solidFill>
                  <a:srgbClr val="FFFF00"/>
                </a:solidFill>
              </a:rPr>
              <a:t>Sea</a:t>
            </a:r>
          </a:p>
        </p:txBody>
      </p:sp>
      <p:sp>
        <p:nvSpPr>
          <p:cNvPr id="37" name="TextBox 36">
            <a:extLst>
              <a:ext uri="{FF2B5EF4-FFF2-40B4-BE49-F238E27FC236}">
                <a16:creationId xmlns:a16="http://schemas.microsoft.com/office/drawing/2014/main" id="{A081BBA0-3D16-4558-AF8D-4E0EB4233D59}"/>
              </a:ext>
            </a:extLst>
          </p:cNvPr>
          <p:cNvSpPr txBox="1"/>
          <p:nvPr/>
        </p:nvSpPr>
        <p:spPr>
          <a:xfrm>
            <a:off x="7467265" y="3466759"/>
            <a:ext cx="1119599" cy="369332"/>
          </a:xfrm>
          <a:prstGeom prst="rect">
            <a:avLst/>
          </a:prstGeom>
          <a:noFill/>
        </p:spPr>
        <p:txBody>
          <a:bodyPr wrap="square" rtlCol="0">
            <a:spAutoFit/>
          </a:bodyPr>
          <a:lstStyle/>
          <a:p>
            <a:pPr algn="ctr"/>
            <a:r>
              <a:rPr lang="en-US" sz="900">
                <a:solidFill>
                  <a:schemeClr val="bg1"/>
                </a:solidFill>
              </a:rPr>
              <a:t>Lofoten</a:t>
            </a:r>
          </a:p>
          <a:p>
            <a:pPr algn="ctr"/>
            <a:r>
              <a:rPr lang="en-US" sz="900">
                <a:solidFill>
                  <a:schemeClr val="bg1"/>
                </a:solidFill>
              </a:rPr>
              <a:t>Basin</a:t>
            </a:r>
          </a:p>
        </p:txBody>
      </p:sp>
      <p:sp>
        <p:nvSpPr>
          <p:cNvPr id="38" name="TextBox 37">
            <a:extLst>
              <a:ext uri="{FF2B5EF4-FFF2-40B4-BE49-F238E27FC236}">
                <a16:creationId xmlns:a16="http://schemas.microsoft.com/office/drawing/2014/main" id="{EBA16274-9E42-4989-B2BA-308001AC9110}"/>
              </a:ext>
            </a:extLst>
          </p:cNvPr>
          <p:cNvSpPr txBox="1"/>
          <p:nvPr/>
        </p:nvSpPr>
        <p:spPr>
          <a:xfrm>
            <a:off x="7262570" y="1856886"/>
            <a:ext cx="874310" cy="338554"/>
          </a:xfrm>
          <a:prstGeom prst="rect">
            <a:avLst/>
          </a:prstGeom>
          <a:noFill/>
        </p:spPr>
        <p:txBody>
          <a:bodyPr wrap="square" rtlCol="0">
            <a:spAutoFit/>
          </a:bodyPr>
          <a:lstStyle/>
          <a:p>
            <a:pPr algn="ctr"/>
            <a:r>
              <a:rPr lang="en-US" sz="800">
                <a:solidFill>
                  <a:schemeClr val="bg1"/>
                </a:solidFill>
              </a:rPr>
              <a:t>Boreas</a:t>
            </a:r>
          </a:p>
          <a:p>
            <a:pPr algn="ctr"/>
            <a:r>
              <a:rPr lang="en-US" sz="800">
                <a:solidFill>
                  <a:schemeClr val="bg1"/>
                </a:solidFill>
              </a:rPr>
              <a:t>Basin</a:t>
            </a:r>
          </a:p>
        </p:txBody>
      </p:sp>
      <p:sp>
        <p:nvSpPr>
          <p:cNvPr id="41" name="TextBox 40">
            <a:extLst>
              <a:ext uri="{FF2B5EF4-FFF2-40B4-BE49-F238E27FC236}">
                <a16:creationId xmlns:a16="http://schemas.microsoft.com/office/drawing/2014/main" id="{5005BD95-F55D-44FD-90DE-6541B52AA960}"/>
              </a:ext>
            </a:extLst>
          </p:cNvPr>
          <p:cNvSpPr txBox="1"/>
          <p:nvPr/>
        </p:nvSpPr>
        <p:spPr>
          <a:xfrm rot="1562583">
            <a:off x="5916134" y="3353475"/>
            <a:ext cx="1816610" cy="215444"/>
          </a:xfrm>
          <a:prstGeom prst="rect">
            <a:avLst/>
          </a:prstGeom>
          <a:noFill/>
        </p:spPr>
        <p:txBody>
          <a:bodyPr wrap="square" rtlCol="0">
            <a:spAutoFit/>
          </a:bodyPr>
          <a:lstStyle/>
          <a:p>
            <a:pPr algn="ctr"/>
            <a:r>
              <a:rPr lang="en-US" sz="800" b="1"/>
              <a:t>WJMR</a:t>
            </a:r>
          </a:p>
        </p:txBody>
      </p:sp>
      <p:sp>
        <p:nvSpPr>
          <p:cNvPr id="42" name="TextBox 41">
            <a:extLst>
              <a:ext uri="{FF2B5EF4-FFF2-40B4-BE49-F238E27FC236}">
                <a16:creationId xmlns:a16="http://schemas.microsoft.com/office/drawing/2014/main" id="{E9C0F36D-9E12-4635-8071-784FA3D575E9}"/>
              </a:ext>
            </a:extLst>
          </p:cNvPr>
          <p:cNvSpPr txBox="1"/>
          <p:nvPr/>
        </p:nvSpPr>
        <p:spPr>
          <a:xfrm>
            <a:off x="4551040" y="3759446"/>
            <a:ext cx="1170470" cy="584775"/>
          </a:xfrm>
          <a:prstGeom prst="rect">
            <a:avLst/>
          </a:prstGeom>
          <a:noFill/>
        </p:spPr>
        <p:txBody>
          <a:bodyPr wrap="square" rtlCol="0">
            <a:spAutoFit/>
          </a:bodyPr>
          <a:lstStyle/>
          <a:p>
            <a:pPr algn="ctr"/>
            <a:r>
              <a:rPr lang="en-US" sz="1600"/>
              <a:t>Denmark </a:t>
            </a:r>
            <a:br>
              <a:rPr lang="en-US" sz="1600"/>
            </a:br>
            <a:r>
              <a:rPr lang="en-US" sz="1600"/>
              <a:t>Strait</a:t>
            </a:r>
          </a:p>
        </p:txBody>
      </p:sp>
      <p:sp>
        <p:nvSpPr>
          <p:cNvPr id="43" name="TextBox 42">
            <a:extLst>
              <a:ext uri="{FF2B5EF4-FFF2-40B4-BE49-F238E27FC236}">
                <a16:creationId xmlns:a16="http://schemas.microsoft.com/office/drawing/2014/main" id="{DA3D1E45-06F1-4A25-871F-770CC0CD67F4}"/>
              </a:ext>
            </a:extLst>
          </p:cNvPr>
          <p:cNvSpPr txBox="1"/>
          <p:nvPr/>
        </p:nvSpPr>
        <p:spPr>
          <a:xfrm rot="19487118">
            <a:off x="4297730" y="5311322"/>
            <a:ext cx="1170470" cy="246221"/>
          </a:xfrm>
          <a:prstGeom prst="rect">
            <a:avLst/>
          </a:prstGeom>
          <a:noFill/>
        </p:spPr>
        <p:txBody>
          <a:bodyPr wrap="square" rtlCol="0">
            <a:spAutoFit/>
          </a:bodyPr>
          <a:lstStyle/>
          <a:p>
            <a:pPr algn="ctr"/>
            <a:r>
              <a:rPr lang="en-US" sz="1000"/>
              <a:t>Reykjanes Ridge</a:t>
            </a:r>
          </a:p>
        </p:txBody>
      </p:sp>
      <p:sp>
        <p:nvSpPr>
          <p:cNvPr id="50" name="TextBox 49">
            <a:extLst>
              <a:ext uri="{FF2B5EF4-FFF2-40B4-BE49-F238E27FC236}">
                <a16:creationId xmlns:a16="http://schemas.microsoft.com/office/drawing/2014/main" id="{947BD610-2D87-4E30-BD0B-790E6BCD9DA3}"/>
              </a:ext>
            </a:extLst>
          </p:cNvPr>
          <p:cNvSpPr txBox="1"/>
          <p:nvPr/>
        </p:nvSpPr>
        <p:spPr>
          <a:xfrm rot="16200000">
            <a:off x="6632094" y="4207859"/>
            <a:ext cx="1170470" cy="246221"/>
          </a:xfrm>
          <a:prstGeom prst="rect">
            <a:avLst/>
          </a:prstGeom>
          <a:noFill/>
        </p:spPr>
        <p:txBody>
          <a:bodyPr wrap="square" rtlCol="0">
            <a:spAutoFit/>
          </a:bodyPr>
          <a:lstStyle/>
          <a:p>
            <a:pPr algn="ctr"/>
            <a:r>
              <a:rPr lang="en-US" sz="1000">
                <a:solidFill>
                  <a:schemeClr val="bg1"/>
                </a:solidFill>
              </a:rPr>
              <a:t>Jan Mayen Ridge</a:t>
            </a:r>
          </a:p>
        </p:txBody>
      </p:sp>
      <p:sp>
        <p:nvSpPr>
          <p:cNvPr id="58" name="TextBox 57">
            <a:extLst>
              <a:ext uri="{FF2B5EF4-FFF2-40B4-BE49-F238E27FC236}">
                <a16:creationId xmlns:a16="http://schemas.microsoft.com/office/drawing/2014/main" id="{C1A15B98-5D10-487D-A8F0-64205005C2DB}"/>
              </a:ext>
            </a:extLst>
          </p:cNvPr>
          <p:cNvSpPr txBox="1"/>
          <p:nvPr/>
        </p:nvSpPr>
        <p:spPr>
          <a:xfrm>
            <a:off x="7269441" y="3860902"/>
            <a:ext cx="1269668" cy="523220"/>
          </a:xfrm>
          <a:prstGeom prst="rect">
            <a:avLst/>
          </a:prstGeom>
          <a:noFill/>
        </p:spPr>
        <p:txBody>
          <a:bodyPr wrap="square" rtlCol="0">
            <a:spAutoFit/>
          </a:bodyPr>
          <a:lstStyle/>
          <a:p>
            <a:pPr algn="ctr"/>
            <a:r>
              <a:rPr lang="en-US" sz="1400" b="1">
                <a:solidFill>
                  <a:srgbClr val="FFFF00"/>
                </a:solidFill>
              </a:rPr>
              <a:t>Norwegian</a:t>
            </a:r>
          </a:p>
          <a:p>
            <a:pPr algn="ctr"/>
            <a:r>
              <a:rPr lang="en-US" sz="1400" b="1">
                <a:solidFill>
                  <a:srgbClr val="FFFF00"/>
                </a:solidFill>
              </a:rPr>
              <a:t>Sea</a:t>
            </a:r>
          </a:p>
        </p:txBody>
      </p:sp>
      <p:sp>
        <p:nvSpPr>
          <p:cNvPr id="59" name="TextBox 58">
            <a:extLst>
              <a:ext uri="{FF2B5EF4-FFF2-40B4-BE49-F238E27FC236}">
                <a16:creationId xmlns:a16="http://schemas.microsoft.com/office/drawing/2014/main" id="{DAD8A7B0-462C-4F93-8947-9D84BA49FFD4}"/>
              </a:ext>
            </a:extLst>
          </p:cNvPr>
          <p:cNvSpPr txBox="1"/>
          <p:nvPr/>
        </p:nvSpPr>
        <p:spPr>
          <a:xfrm rot="19487118">
            <a:off x="7348062" y="3035136"/>
            <a:ext cx="1170470" cy="246221"/>
          </a:xfrm>
          <a:prstGeom prst="rect">
            <a:avLst/>
          </a:prstGeom>
          <a:noFill/>
        </p:spPr>
        <p:txBody>
          <a:bodyPr wrap="square" rtlCol="0">
            <a:spAutoFit/>
          </a:bodyPr>
          <a:lstStyle/>
          <a:p>
            <a:pPr algn="ctr"/>
            <a:r>
              <a:rPr lang="en-US" sz="1000">
                <a:solidFill>
                  <a:schemeClr val="bg1"/>
                </a:solidFill>
              </a:rPr>
              <a:t>Mohn Ridge</a:t>
            </a:r>
          </a:p>
        </p:txBody>
      </p:sp>
      <p:sp>
        <p:nvSpPr>
          <p:cNvPr id="61" name="TextBox 60">
            <a:extLst>
              <a:ext uri="{FF2B5EF4-FFF2-40B4-BE49-F238E27FC236}">
                <a16:creationId xmlns:a16="http://schemas.microsoft.com/office/drawing/2014/main" id="{B880C67F-0EE4-4B75-9009-3CBBA2DE0A3D}"/>
              </a:ext>
            </a:extLst>
          </p:cNvPr>
          <p:cNvSpPr txBox="1"/>
          <p:nvPr/>
        </p:nvSpPr>
        <p:spPr>
          <a:xfrm rot="4073630">
            <a:off x="7638748" y="2351249"/>
            <a:ext cx="1076585" cy="246221"/>
          </a:xfrm>
          <a:prstGeom prst="rect">
            <a:avLst/>
          </a:prstGeom>
          <a:noFill/>
        </p:spPr>
        <p:txBody>
          <a:bodyPr wrap="square" rtlCol="0">
            <a:spAutoFit/>
          </a:bodyPr>
          <a:lstStyle/>
          <a:p>
            <a:pPr algn="ctr"/>
            <a:r>
              <a:rPr lang="en-US" sz="1000">
                <a:solidFill>
                  <a:schemeClr val="bg1"/>
                </a:solidFill>
              </a:rPr>
              <a:t>Knipovich Ridge</a:t>
            </a:r>
          </a:p>
        </p:txBody>
      </p:sp>
      <p:sp>
        <p:nvSpPr>
          <p:cNvPr id="64" name="TextBox 63">
            <a:extLst>
              <a:ext uri="{FF2B5EF4-FFF2-40B4-BE49-F238E27FC236}">
                <a16:creationId xmlns:a16="http://schemas.microsoft.com/office/drawing/2014/main" id="{1C8AC2DB-F2FB-4B52-85E0-86CCFA76AA8B}"/>
              </a:ext>
            </a:extLst>
          </p:cNvPr>
          <p:cNvSpPr txBox="1"/>
          <p:nvPr/>
        </p:nvSpPr>
        <p:spPr>
          <a:xfrm>
            <a:off x="7235610" y="1276371"/>
            <a:ext cx="901270" cy="2616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100" b="1">
                <a:solidFill>
                  <a:schemeClr val="tx1"/>
                </a:solidFill>
              </a:rPr>
              <a:t>Fram Strait</a:t>
            </a:r>
          </a:p>
        </p:txBody>
      </p:sp>
      <p:sp>
        <p:nvSpPr>
          <p:cNvPr id="75" name="TextBox 74">
            <a:extLst>
              <a:ext uri="{FF2B5EF4-FFF2-40B4-BE49-F238E27FC236}">
                <a16:creationId xmlns:a16="http://schemas.microsoft.com/office/drawing/2014/main" id="{82E951F7-3FD0-443E-BA0D-B496EC25D2AB}"/>
              </a:ext>
            </a:extLst>
          </p:cNvPr>
          <p:cNvSpPr txBox="1"/>
          <p:nvPr/>
        </p:nvSpPr>
        <p:spPr>
          <a:xfrm>
            <a:off x="240271" y="363760"/>
            <a:ext cx="3171189" cy="646331"/>
          </a:xfrm>
          <a:prstGeom prst="rect">
            <a:avLst/>
          </a:prstGeom>
          <a:noFill/>
        </p:spPr>
        <p:txBody>
          <a:bodyPr wrap="none" rtlCol="0">
            <a:spAutoFit/>
          </a:bodyPr>
          <a:lstStyle/>
          <a:p>
            <a:r>
              <a:rPr lang="en-US" sz="3600"/>
              <a:t>The Nordic Seas</a:t>
            </a:r>
          </a:p>
        </p:txBody>
      </p:sp>
      <p:sp>
        <p:nvSpPr>
          <p:cNvPr id="76" name="Rectangle 75">
            <a:extLst>
              <a:ext uri="{FF2B5EF4-FFF2-40B4-BE49-F238E27FC236}">
                <a16:creationId xmlns:a16="http://schemas.microsoft.com/office/drawing/2014/main" id="{B17324C0-66A7-4531-A70B-9DFBEB2FBAF4}"/>
              </a:ext>
            </a:extLst>
          </p:cNvPr>
          <p:cNvSpPr/>
          <p:nvPr/>
        </p:nvSpPr>
        <p:spPr>
          <a:xfrm>
            <a:off x="5998" y="-18002"/>
            <a:ext cx="12191999" cy="467824"/>
          </a:xfrm>
          <a:prstGeom prst="rect">
            <a:avLst/>
          </a:prstGeom>
          <a:gradFill flip="none" rotWithShape="1">
            <a:gsLst>
              <a:gs pos="35000">
                <a:srgbClr val="808080"/>
              </a:gs>
              <a:gs pos="12000">
                <a:srgbClr val="006666"/>
              </a:gs>
              <a:gs pos="51000">
                <a:schemeClr val="tx1">
                  <a:lumMod val="95000"/>
                  <a:lumOff val="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Background and motivation </a:t>
            </a:r>
            <a:r>
              <a:rPr lang="en-US" sz="2000"/>
              <a:t>– Data and methods – Results – Conclussions – Future work </a:t>
            </a:r>
          </a:p>
        </p:txBody>
      </p:sp>
      <p:sp>
        <p:nvSpPr>
          <p:cNvPr id="77" name="TextBox 76">
            <a:extLst>
              <a:ext uri="{FF2B5EF4-FFF2-40B4-BE49-F238E27FC236}">
                <a16:creationId xmlns:a16="http://schemas.microsoft.com/office/drawing/2014/main" id="{DF2CCF27-F635-46DC-8183-0756C2026475}"/>
              </a:ext>
            </a:extLst>
          </p:cNvPr>
          <p:cNvSpPr txBox="1"/>
          <p:nvPr/>
        </p:nvSpPr>
        <p:spPr>
          <a:xfrm>
            <a:off x="244260" y="1196344"/>
            <a:ext cx="1341521" cy="646331"/>
          </a:xfrm>
          <a:prstGeom prst="rect">
            <a:avLst/>
          </a:prstGeom>
          <a:noFill/>
        </p:spPr>
        <p:txBody>
          <a:bodyPr wrap="none" rtlCol="0">
            <a:spAutoFit/>
          </a:bodyPr>
          <a:lstStyle/>
          <a:p>
            <a:r>
              <a:rPr lang="en-US" b="1"/>
              <a:t>Overturning</a:t>
            </a:r>
          </a:p>
          <a:p>
            <a:endParaRPr lang="en-US" b="1"/>
          </a:p>
        </p:txBody>
      </p:sp>
    </p:spTree>
    <p:extLst>
      <p:ext uri="{BB962C8B-B14F-4D97-AF65-F5344CB8AC3E}">
        <p14:creationId xmlns:p14="http://schemas.microsoft.com/office/powerpoint/2010/main" val="11107198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D522DA6B-55FC-4448-A04D-7A492EC33B40}"/>
              </a:ext>
            </a:extLst>
          </p:cNvPr>
          <p:cNvPicPr>
            <a:picLocks noChangeAspect="1"/>
          </p:cNvPicPr>
          <p:nvPr/>
        </p:nvPicPr>
        <p:blipFill rotWithShape="1">
          <a:blip r:embed="rId3">
            <a:extLst>
              <a:ext uri="{28A0092B-C50C-407E-A947-70E740481C1C}">
                <a14:useLocalDpi xmlns:a14="http://schemas.microsoft.com/office/drawing/2010/main" val="0"/>
              </a:ext>
            </a:extLst>
          </a:blip>
          <a:srcRect r="20997"/>
          <a:stretch/>
        </p:blipFill>
        <p:spPr>
          <a:xfrm>
            <a:off x="1121228" y="1729483"/>
            <a:ext cx="4938566" cy="5113223"/>
          </a:xfrm>
          <a:prstGeom prst="rect">
            <a:avLst/>
          </a:prstGeom>
        </p:spPr>
      </p:pic>
      <p:sp>
        <p:nvSpPr>
          <p:cNvPr id="8" name="TextBox 7">
            <a:extLst>
              <a:ext uri="{FF2B5EF4-FFF2-40B4-BE49-F238E27FC236}">
                <a16:creationId xmlns:a16="http://schemas.microsoft.com/office/drawing/2014/main" id="{F1048C2F-FB55-47DB-96A1-19881654D267}"/>
              </a:ext>
            </a:extLst>
          </p:cNvPr>
          <p:cNvSpPr txBox="1"/>
          <p:nvPr/>
        </p:nvSpPr>
        <p:spPr>
          <a:xfrm>
            <a:off x="1309730" y="1166642"/>
            <a:ext cx="4060727" cy="523220"/>
          </a:xfrm>
          <a:prstGeom prst="rect">
            <a:avLst/>
          </a:prstGeom>
          <a:noFill/>
        </p:spPr>
        <p:txBody>
          <a:bodyPr wrap="none" rtlCol="0">
            <a:spAutoFit/>
          </a:bodyPr>
          <a:lstStyle/>
          <a:p>
            <a:r>
              <a:rPr lang="en-US" sz="2800"/>
              <a:t>Deep surface mixed layers </a:t>
            </a:r>
          </a:p>
        </p:txBody>
      </p:sp>
      <p:sp>
        <p:nvSpPr>
          <p:cNvPr id="12" name="TextBox 11">
            <a:extLst>
              <a:ext uri="{FF2B5EF4-FFF2-40B4-BE49-F238E27FC236}">
                <a16:creationId xmlns:a16="http://schemas.microsoft.com/office/drawing/2014/main" id="{61B8797C-6433-43BC-B2DC-32CF5BF7A6A3}"/>
              </a:ext>
            </a:extLst>
          </p:cNvPr>
          <p:cNvSpPr txBox="1"/>
          <p:nvPr/>
        </p:nvSpPr>
        <p:spPr>
          <a:xfrm>
            <a:off x="241402" y="477488"/>
            <a:ext cx="7063921" cy="646331"/>
          </a:xfrm>
          <a:prstGeom prst="rect">
            <a:avLst/>
          </a:prstGeom>
          <a:noFill/>
        </p:spPr>
        <p:txBody>
          <a:bodyPr wrap="none" rtlCol="0">
            <a:spAutoFit/>
          </a:bodyPr>
          <a:lstStyle/>
          <a:p>
            <a:r>
              <a:rPr lang="en-US" sz="3600"/>
              <a:t>What type of layers am I looking for?</a:t>
            </a:r>
          </a:p>
        </p:txBody>
      </p:sp>
      <p:sp>
        <p:nvSpPr>
          <p:cNvPr id="14" name="Rectangle 13">
            <a:extLst>
              <a:ext uri="{FF2B5EF4-FFF2-40B4-BE49-F238E27FC236}">
                <a16:creationId xmlns:a16="http://schemas.microsoft.com/office/drawing/2014/main" id="{32EA6A2E-139E-4F48-A6E7-B245BD19DCDD}"/>
              </a:ext>
            </a:extLst>
          </p:cNvPr>
          <p:cNvSpPr/>
          <p:nvPr/>
        </p:nvSpPr>
        <p:spPr>
          <a:xfrm>
            <a:off x="5998" y="-18002"/>
            <a:ext cx="12191999" cy="467824"/>
          </a:xfrm>
          <a:prstGeom prst="rect">
            <a:avLst/>
          </a:prstGeom>
          <a:gradFill flip="none" rotWithShape="1">
            <a:gsLst>
              <a:gs pos="57000">
                <a:srgbClr val="808080"/>
              </a:gs>
              <a:gs pos="46000">
                <a:srgbClr val="006666"/>
              </a:gs>
              <a:gs pos="100000">
                <a:schemeClr val="tx1">
                  <a:lumMod val="95000"/>
                  <a:lumOff val="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Background and motivation – </a:t>
            </a:r>
            <a:r>
              <a:rPr lang="en-US" sz="2000" b="1"/>
              <a:t>Data and methods </a:t>
            </a:r>
            <a:r>
              <a:rPr lang="en-US" sz="2000"/>
              <a:t>– Results – Conclussions – Future work </a:t>
            </a:r>
          </a:p>
        </p:txBody>
      </p:sp>
      <p:sp>
        <p:nvSpPr>
          <p:cNvPr id="7" name="TextBox 6">
            <a:extLst>
              <a:ext uri="{FF2B5EF4-FFF2-40B4-BE49-F238E27FC236}">
                <a16:creationId xmlns:a16="http://schemas.microsoft.com/office/drawing/2014/main" id="{35BAE6AF-B8F6-44E7-B6ED-15BA687C0149}"/>
              </a:ext>
            </a:extLst>
          </p:cNvPr>
          <p:cNvSpPr txBox="1"/>
          <p:nvPr/>
        </p:nvSpPr>
        <p:spPr>
          <a:xfrm>
            <a:off x="4145973" y="6560047"/>
            <a:ext cx="696024" cy="369332"/>
          </a:xfrm>
          <a:prstGeom prst="rect">
            <a:avLst/>
          </a:prstGeom>
          <a:noFill/>
        </p:spPr>
        <p:txBody>
          <a:bodyPr wrap="none" rtlCol="0">
            <a:spAutoFit/>
          </a:bodyPr>
          <a:lstStyle/>
          <a:p>
            <a:r>
              <a:rPr lang="en-US"/>
              <a:t>x 10</a:t>
            </a:r>
            <a:r>
              <a:rPr lang="en-US" baseline="30000"/>
              <a:t>-3</a:t>
            </a:r>
            <a:endParaRPr lang="en-US"/>
          </a:p>
        </p:txBody>
      </p:sp>
    </p:spTree>
    <p:extLst>
      <p:ext uri="{BB962C8B-B14F-4D97-AF65-F5344CB8AC3E}">
        <p14:creationId xmlns:p14="http://schemas.microsoft.com/office/powerpoint/2010/main" val="25508959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line chart&#10;&#10;Description automatically generated">
            <a:extLst>
              <a:ext uri="{FF2B5EF4-FFF2-40B4-BE49-F238E27FC236}">
                <a16:creationId xmlns:a16="http://schemas.microsoft.com/office/drawing/2014/main" id="{8C9914AC-86E5-404C-BA23-9D098261F707}"/>
              </a:ext>
            </a:extLst>
          </p:cNvPr>
          <p:cNvPicPr>
            <a:picLocks noChangeAspect="1"/>
          </p:cNvPicPr>
          <p:nvPr/>
        </p:nvPicPr>
        <p:blipFill rotWithShape="1">
          <a:blip r:embed="rId3">
            <a:extLst>
              <a:ext uri="{28A0092B-C50C-407E-A947-70E740481C1C}">
                <a14:useLocalDpi xmlns:a14="http://schemas.microsoft.com/office/drawing/2010/main" val="0"/>
              </a:ext>
            </a:extLst>
          </a:blip>
          <a:srcRect r="22284"/>
          <a:stretch/>
        </p:blipFill>
        <p:spPr>
          <a:xfrm>
            <a:off x="7191089" y="1739425"/>
            <a:ext cx="4938565" cy="5113223"/>
          </a:xfrm>
          <a:prstGeom prst="rect">
            <a:avLst/>
          </a:prstGeom>
        </p:spPr>
      </p:pic>
      <p:pic>
        <p:nvPicPr>
          <p:cNvPr id="5" name="Picture 4" descr="Diagram&#10;&#10;Description automatically generated">
            <a:extLst>
              <a:ext uri="{FF2B5EF4-FFF2-40B4-BE49-F238E27FC236}">
                <a16:creationId xmlns:a16="http://schemas.microsoft.com/office/drawing/2014/main" id="{D522DA6B-55FC-4448-A04D-7A492EC33B40}"/>
              </a:ext>
            </a:extLst>
          </p:cNvPr>
          <p:cNvPicPr>
            <a:picLocks noChangeAspect="1"/>
          </p:cNvPicPr>
          <p:nvPr/>
        </p:nvPicPr>
        <p:blipFill rotWithShape="1">
          <a:blip r:embed="rId4">
            <a:extLst>
              <a:ext uri="{28A0092B-C50C-407E-A947-70E740481C1C}">
                <a14:useLocalDpi xmlns:a14="http://schemas.microsoft.com/office/drawing/2010/main" val="0"/>
              </a:ext>
            </a:extLst>
          </a:blip>
          <a:srcRect r="20997"/>
          <a:stretch/>
        </p:blipFill>
        <p:spPr>
          <a:xfrm>
            <a:off x="1121228" y="1729483"/>
            <a:ext cx="4938566" cy="5113223"/>
          </a:xfrm>
          <a:prstGeom prst="rect">
            <a:avLst/>
          </a:prstGeom>
        </p:spPr>
      </p:pic>
      <p:sp>
        <p:nvSpPr>
          <p:cNvPr id="10" name="TextBox 9">
            <a:extLst>
              <a:ext uri="{FF2B5EF4-FFF2-40B4-BE49-F238E27FC236}">
                <a16:creationId xmlns:a16="http://schemas.microsoft.com/office/drawing/2014/main" id="{E897E990-161D-44BF-A036-DB701F39DAA9}"/>
              </a:ext>
            </a:extLst>
          </p:cNvPr>
          <p:cNvSpPr txBox="1"/>
          <p:nvPr/>
        </p:nvSpPr>
        <p:spPr>
          <a:xfrm>
            <a:off x="6603335" y="1134210"/>
            <a:ext cx="5629490" cy="523220"/>
          </a:xfrm>
          <a:prstGeom prst="rect">
            <a:avLst/>
          </a:prstGeom>
          <a:noFill/>
        </p:spPr>
        <p:txBody>
          <a:bodyPr wrap="none" rtlCol="0">
            <a:spAutoFit/>
          </a:bodyPr>
          <a:lstStyle/>
          <a:p>
            <a:r>
              <a:rPr lang="en-US" sz="2800"/>
              <a:t>Thick interior weakly-stratified layers </a:t>
            </a:r>
          </a:p>
        </p:txBody>
      </p:sp>
      <p:sp>
        <p:nvSpPr>
          <p:cNvPr id="12" name="TextBox 11">
            <a:extLst>
              <a:ext uri="{FF2B5EF4-FFF2-40B4-BE49-F238E27FC236}">
                <a16:creationId xmlns:a16="http://schemas.microsoft.com/office/drawing/2014/main" id="{29F9C790-3E4B-4FAB-A6D1-4D664EE68812}"/>
              </a:ext>
            </a:extLst>
          </p:cNvPr>
          <p:cNvSpPr txBox="1"/>
          <p:nvPr/>
        </p:nvSpPr>
        <p:spPr>
          <a:xfrm>
            <a:off x="241402" y="477488"/>
            <a:ext cx="7063921" cy="646331"/>
          </a:xfrm>
          <a:prstGeom prst="rect">
            <a:avLst/>
          </a:prstGeom>
          <a:noFill/>
        </p:spPr>
        <p:txBody>
          <a:bodyPr wrap="none" rtlCol="0">
            <a:spAutoFit/>
          </a:bodyPr>
          <a:lstStyle/>
          <a:p>
            <a:r>
              <a:rPr lang="en-US" sz="3600"/>
              <a:t>What type of layers am I looking for?</a:t>
            </a:r>
          </a:p>
        </p:txBody>
      </p:sp>
      <p:sp>
        <p:nvSpPr>
          <p:cNvPr id="14" name="Rectangle 13">
            <a:extLst>
              <a:ext uri="{FF2B5EF4-FFF2-40B4-BE49-F238E27FC236}">
                <a16:creationId xmlns:a16="http://schemas.microsoft.com/office/drawing/2014/main" id="{D50D566D-33E4-4A52-A54C-A01824F3236C}"/>
              </a:ext>
            </a:extLst>
          </p:cNvPr>
          <p:cNvSpPr/>
          <p:nvPr/>
        </p:nvSpPr>
        <p:spPr>
          <a:xfrm>
            <a:off x="5998" y="-18002"/>
            <a:ext cx="12191999" cy="467824"/>
          </a:xfrm>
          <a:prstGeom prst="rect">
            <a:avLst/>
          </a:prstGeom>
          <a:gradFill flip="none" rotWithShape="1">
            <a:gsLst>
              <a:gs pos="57000">
                <a:srgbClr val="808080"/>
              </a:gs>
              <a:gs pos="46000">
                <a:srgbClr val="006666"/>
              </a:gs>
              <a:gs pos="100000">
                <a:schemeClr val="tx1">
                  <a:lumMod val="95000"/>
                  <a:lumOff val="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Background and motivation – </a:t>
            </a:r>
            <a:r>
              <a:rPr lang="en-US" sz="2000" b="1"/>
              <a:t>Data and methods </a:t>
            </a:r>
            <a:r>
              <a:rPr lang="en-US" sz="2000"/>
              <a:t>– Results – Conclussions – Future work </a:t>
            </a:r>
          </a:p>
        </p:txBody>
      </p:sp>
      <p:sp>
        <p:nvSpPr>
          <p:cNvPr id="9" name="TextBox 8">
            <a:extLst>
              <a:ext uri="{FF2B5EF4-FFF2-40B4-BE49-F238E27FC236}">
                <a16:creationId xmlns:a16="http://schemas.microsoft.com/office/drawing/2014/main" id="{2ABA3AE8-B523-42FE-ADBE-6B8FF429F70E}"/>
              </a:ext>
            </a:extLst>
          </p:cNvPr>
          <p:cNvSpPr txBox="1"/>
          <p:nvPr/>
        </p:nvSpPr>
        <p:spPr>
          <a:xfrm>
            <a:off x="1309730" y="1166642"/>
            <a:ext cx="4060727" cy="523220"/>
          </a:xfrm>
          <a:prstGeom prst="rect">
            <a:avLst/>
          </a:prstGeom>
          <a:noFill/>
        </p:spPr>
        <p:txBody>
          <a:bodyPr wrap="none" rtlCol="0">
            <a:spAutoFit/>
          </a:bodyPr>
          <a:lstStyle/>
          <a:p>
            <a:r>
              <a:rPr lang="en-US" sz="2800"/>
              <a:t>Deep surface mixed layers </a:t>
            </a:r>
          </a:p>
        </p:txBody>
      </p:sp>
      <p:sp>
        <p:nvSpPr>
          <p:cNvPr id="2" name="TextBox 1">
            <a:extLst>
              <a:ext uri="{FF2B5EF4-FFF2-40B4-BE49-F238E27FC236}">
                <a16:creationId xmlns:a16="http://schemas.microsoft.com/office/drawing/2014/main" id="{E6CBB65E-366B-4167-80D2-2536349A78B8}"/>
              </a:ext>
            </a:extLst>
          </p:cNvPr>
          <p:cNvSpPr txBox="1"/>
          <p:nvPr/>
        </p:nvSpPr>
        <p:spPr>
          <a:xfrm>
            <a:off x="4145973" y="6560047"/>
            <a:ext cx="696024" cy="369332"/>
          </a:xfrm>
          <a:prstGeom prst="rect">
            <a:avLst/>
          </a:prstGeom>
          <a:noFill/>
        </p:spPr>
        <p:txBody>
          <a:bodyPr wrap="none" rtlCol="0">
            <a:spAutoFit/>
          </a:bodyPr>
          <a:lstStyle/>
          <a:p>
            <a:r>
              <a:rPr lang="en-US"/>
              <a:t>x 10</a:t>
            </a:r>
            <a:r>
              <a:rPr lang="en-US" baseline="30000"/>
              <a:t>-3</a:t>
            </a:r>
            <a:endParaRPr lang="en-US"/>
          </a:p>
        </p:txBody>
      </p:sp>
      <p:sp>
        <p:nvSpPr>
          <p:cNvPr id="11" name="TextBox 10">
            <a:extLst>
              <a:ext uri="{FF2B5EF4-FFF2-40B4-BE49-F238E27FC236}">
                <a16:creationId xmlns:a16="http://schemas.microsoft.com/office/drawing/2014/main" id="{A49AFFEE-908E-4D30-A830-24C17CEF9EA9}"/>
              </a:ext>
            </a:extLst>
          </p:cNvPr>
          <p:cNvSpPr txBox="1"/>
          <p:nvPr/>
        </p:nvSpPr>
        <p:spPr>
          <a:xfrm>
            <a:off x="10349345" y="6562149"/>
            <a:ext cx="696024" cy="369332"/>
          </a:xfrm>
          <a:prstGeom prst="rect">
            <a:avLst/>
          </a:prstGeom>
          <a:noFill/>
        </p:spPr>
        <p:txBody>
          <a:bodyPr wrap="none" rtlCol="0">
            <a:spAutoFit/>
          </a:bodyPr>
          <a:lstStyle/>
          <a:p>
            <a:r>
              <a:rPr lang="en-US"/>
              <a:t>x 10</a:t>
            </a:r>
            <a:r>
              <a:rPr lang="en-US" baseline="30000"/>
              <a:t>-3</a:t>
            </a:r>
            <a:endParaRPr lang="en-US"/>
          </a:p>
        </p:txBody>
      </p:sp>
    </p:spTree>
    <p:extLst>
      <p:ext uri="{BB962C8B-B14F-4D97-AF65-F5344CB8AC3E}">
        <p14:creationId xmlns:p14="http://schemas.microsoft.com/office/powerpoint/2010/main" val="3874492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10D6CC7-DB27-4141-8A37-C18FA3D21C5E}"/>
              </a:ext>
            </a:extLst>
          </p:cNvPr>
          <p:cNvSpPr txBox="1"/>
          <p:nvPr/>
        </p:nvSpPr>
        <p:spPr>
          <a:xfrm>
            <a:off x="204408" y="449822"/>
            <a:ext cx="3440622" cy="646331"/>
          </a:xfrm>
          <a:prstGeom prst="rect">
            <a:avLst/>
          </a:prstGeom>
          <a:noFill/>
        </p:spPr>
        <p:txBody>
          <a:bodyPr wrap="none" rtlCol="0">
            <a:spAutoFit/>
          </a:bodyPr>
          <a:lstStyle/>
          <a:p>
            <a:r>
              <a:rPr lang="en-US" sz="3600"/>
              <a:t>Previous routines</a:t>
            </a:r>
          </a:p>
        </p:txBody>
      </p:sp>
      <p:sp>
        <p:nvSpPr>
          <p:cNvPr id="2" name="TextBox 1">
            <a:extLst>
              <a:ext uri="{FF2B5EF4-FFF2-40B4-BE49-F238E27FC236}">
                <a16:creationId xmlns:a16="http://schemas.microsoft.com/office/drawing/2014/main" id="{1EECC90C-9879-4045-A12C-2F0FD2028943}"/>
              </a:ext>
            </a:extLst>
          </p:cNvPr>
          <p:cNvSpPr txBox="1"/>
          <p:nvPr/>
        </p:nvSpPr>
        <p:spPr>
          <a:xfrm>
            <a:off x="362144" y="1965558"/>
            <a:ext cx="6657974" cy="646331"/>
          </a:xfrm>
          <a:prstGeom prst="rect">
            <a:avLst/>
          </a:prstGeom>
          <a:noFill/>
          <a:ln>
            <a:solidFill>
              <a:schemeClr val="tx1"/>
            </a:solidFill>
          </a:ln>
        </p:spPr>
        <p:txBody>
          <a:bodyPr wrap="square" rtlCol="0">
            <a:spAutoFit/>
          </a:bodyPr>
          <a:lstStyle/>
          <a:p>
            <a:pPr lvl="1" algn="ctr"/>
            <a:r>
              <a:rPr lang="en-US"/>
              <a:t>Based on  ΔT, ΔS, Δ σ</a:t>
            </a:r>
            <a:r>
              <a:rPr lang="el-GR" baseline="-25000"/>
              <a:t>ϴ</a:t>
            </a:r>
            <a:r>
              <a:rPr lang="es-ES" baseline="-25000"/>
              <a:t>  </a:t>
            </a:r>
            <a:r>
              <a:rPr lang="en-US" sz="1800" b="0" i="0" u="none" strike="noStrike" kern="1200" cap="none" spc="0" baseline="0">
                <a:solidFill>
                  <a:srgbClr val="000000"/>
                </a:solidFill>
                <a:uFillTx/>
                <a:latin typeface="Calibri"/>
              </a:rPr>
              <a:t>(Nilsen and Falck, 2006) or curvature (Lorbacher et al., 2006) c</a:t>
            </a:r>
            <a:r>
              <a:rPr lang="es-ES"/>
              <a:t>riteria.</a:t>
            </a:r>
          </a:p>
        </p:txBody>
      </p:sp>
      <p:sp>
        <p:nvSpPr>
          <p:cNvPr id="23" name="Rectangle 22">
            <a:extLst>
              <a:ext uri="{FF2B5EF4-FFF2-40B4-BE49-F238E27FC236}">
                <a16:creationId xmlns:a16="http://schemas.microsoft.com/office/drawing/2014/main" id="{89619EBD-CA55-4E48-AE55-224316AEB3A8}"/>
              </a:ext>
            </a:extLst>
          </p:cNvPr>
          <p:cNvSpPr/>
          <p:nvPr/>
        </p:nvSpPr>
        <p:spPr>
          <a:xfrm>
            <a:off x="5998" y="-18002"/>
            <a:ext cx="12191999" cy="467824"/>
          </a:xfrm>
          <a:prstGeom prst="rect">
            <a:avLst/>
          </a:prstGeom>
          <a:gradFill flip="none" rotWithShape="1">
            <a:gsLst>
              <a:gs pos="57000">
                <a:srgbClr val="808080"/>
              </a:gs>
              <a:gs pos="46000">
                <a:srgbClr val="006666"/>
              </a:gs>
              <a:gs pos="100000">
                <a:schemeClr val="tx1">
                  <a:lumMod val="95000"/>
                  <a:lumOff val="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Background and motivation – </a:t>
            </a:r>
            <a:r>
              <a:rPr lang="en-US" sz="2000" b="1"/>
              <a:t>Data and methods </a:t>
            </a:r>
            <a:r>
              <a:rPr lang="en-US" sz="2000"/>
              <a:t>– Results – Conclussions – Future work </a:t>
            </a:r>
          </a:p>
        </p:txBody>
      </p:sp>
    </p:spTree>
    <p:extLst>
      <p:ext uri="{BB962C8B-B14F-4D97-AF65-F5344CB8AC3E}">
        <p14:creationId xmlns:p14="http://schemas.microsoft.com/office/powerpoint/2010/main" val="3679692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ECC90C-9879-4045-A12C-2F0FD2028943}"/>
              </a:ext>
            </a:extLst>
          </p:cNvPr>
          <p:cNvSpPr txBox="1"/>
          <p:nvPr/>
        </p:nvSpPr>
        <p:spPr>
          <a:xfrm>
            <a:off x="362144" y="1965558"/>
            <a:ext cx="6657974" cy="646331"/>
          </a:xfrm>
          <a:prstGeom prst="rect">
            <a:avLst/>
          </a:prstGeom>
          <a:noFill/>
          <a:ln>
            <a:solidFill>
              <a:schemeClr val="tx1"/>
            </a:solidFill>
          </a:ln>
        </p:spPr>
        <p:txBody>
          <a:bodyPr wrap="square" rtlCol="0">
            <a:spAutoFit/>
          </a:bodyPr>
          <a:lstStyle/>
          <a:p>
            <a:pPr lvl="1" algn="ctr"/>
            <a:r>
              <a:rPr lang="en-US"/>
              <a:t>Based on  ΔT, ΔS, Δ σ</a:t>
            </a:r>
            <a:r>
              <a:rPr lang="el-GR" baseline="-25000"/>
              <a:t>ϴ</a:t>
            </a:r>
            <a:r>
              <a:rPr lang="es-ES" baseline="-25000"/>
              <a:t>  </a:t>
            </a:r>
            <a:r>
              <a:rPr lang="en-US" sz="1800" b="0" i="0" u="none" strike="noStrike" kern="1200" cap="none" spc="0" baseline="0">
                <a:solidFill>
                  <a:srgbClr val="000000"/>
                </a:solidFill>
                <a:uFillTx/>
                <a:latin typeface="Calibri"/>
              </a:rPr>
              <a:t>(Nilsen and Falck, 2006) or curvature (Lorbacher et al., 2006) c</a:t>
            </a:r>
            <a:r>
              <a:rPr lang="es-ES"/>
              <a:t>riteria.</a:t>
            </a:r>
          </a:p>
        </p:txBody>
      </p:sp>
      <p:sp>
        <p:nvSpPr>
          <p:cNvPr id="4" name="Rectangle 3">
            <a:extLst>
              <a:ext uri="{FF2B5EF4-FFF2-40B4-BE49-F238E27FC236}">
                <a16:creationId xmlns:a16="http://schemas.microsoft.com/office/drawing/2014/main" id="{E4B02D2F-AF45-453E-A924-B5D6CB3CD79D}"/>
              </a:ext>
            </a:extLst>
          </p:cNvPr>
          <p:cNvSpPr/>
          <p:nvPr/>
        </p:nvSpPr>
        <p:spPr>
          <a:xfrm>
            <a:off x="8371115" y="2008417"/>
            <a:ext cx="3167743" cy="56061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No interior layers</a:t>
            </a:r>
          </a:p>
        </p:txBody>
      </p:sp>
      <p:cxnSp>
        <p:nvCxnSpPr>
          <p:cNvPr id="8" name="Straight Arrow Connector 7">
            <a:extLst>
              <a:ext uri="{FF2B5EF4-FFF2-40B4-BE49-F238E27FC236}">
                <a16:creationId xmlns:a16="http://schemas.microsoft.com/office/drawing/2014/main" id="{B48CA794-ECF4-4940-9E9D-96BA9A50C9FD}"/>
              </a:ext>
            </a:extLst>
          </p:cNvPr>
          <p:cNvCxnSpPr>
            <a:cxnSpLocks/>
            <a:stCxn id="2" idx="3"/>
            <a:endCxn id="4" idx="1"/>
          </p:cNvCxnSpPr>
          <p:nvPr/>
        </p:nvCxnSpPr>
        <p:spPr>
          <a:xfrm>
            <a:off x="7020118" y="2288724"/>
            <a:ext cx="135099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5739EC00-E1DD-4347-9E0A-CF0B6B148844}"/>
              </a:ext>
            </a:extLst>
          </p:cNvPr>
          <p:cNvSpPr/>
          <p:nvPr/>
        </p:nvSpPr>
        <p:spPr>
          <a:xfrm>
            <a:off x="5998" y="-18002"/>
            <a:ext cx="12191999" cy="467824"/>
          </a:xfrm>
          <a:prstGeom prst="rect">
            <a:avLst/>
          </a:prstGeom>
          <a:gradFill flip="none" rotWithShape="1">
            <a:gsLst>
              <a:gs pos="57000">
                <a:srgbClr val="808080"/>
              </a:gs>
              <a:gs pos="46000">
                <a:srgbClr val="006666"/>
              </a:gs>
              <a:gs pos="100000">
                <a:schemeClr val="tx1">
                  <a:lumMod val="95000"/>
                  <a:lumOff val="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Background and motivation – </a:t>
            </a:r>
            <a:r>
              <a:rPr lang="en-US" sz="2000" b="1"/>
              <a:t>Data and methods </a:t>
            </a:r>
            <a:r>
              <a:rPr lang="en-US" sz="2000"/>
              <a:t>– Results – Conclussions – Future work </a:t>
            </a:r>
          </a:p>
        </p:txBody>
      </p:sp>
      <p:sp>
        <p:nvSpPr>
          <p:cNvPr id="9" name="TextBox 8">
            <a:extLst>
              <a:ext uri="{FF2B5EF4-FFF2-40B4-BE49-F238E27FC236}">
                <a16:creationId xmlns:a16="http://schemas.microsoft.com/office/drawing/2014/main" id="{6078BE32-1272-4388-A4D8-C71AF83930F7}"/>
              </a:ext>
            </a:extLst>
          </p:cNvPr>
          <p:cNvSpPr txBox="1"/>
          <p:nvPr/>
        </p:nvSpPr>
        <p:spPr>
          <a:xfrm>
            <a:off x="204408" y="449822"/>
            <a:ext cx="3440622" cy="646331"/>
          </a:xfrm>
          <a:prstGeom prst="rect">
            <a:avLst/>
          </a:prstGeom>
          <a:noFill/>
        </p:spPr>
        <p:txBody>
          <a:bodyPr wrap="none" rtlCol="0">
            <a:spAutoFit/>
          </a:bodyPr>
          <a:lstStyle/>
          <a:p>
            <a:r>
              <a:rPr lang="en-US" sz="3600"/>
              <a:t>Previous routines</a:t>
            </a:r>
          </a:p>
        </p:txBody>
      </p:sp>
    </p:spTree>
    <p:extLst>
      <p:ext uri="{BB962C8B-B14F-4D97-AF65-F5344CB8AC3E}">
        <p14:creationId xmlns:p14="http://schemas.microsoft.com/office/powerpoint/2010/main" val="27191819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ECC90C-9879-4045-A12C-2F0FD2028943}"/>
              </a:ext>
            </a:extLst>
          </p:cNvPr>
          <p:cNvSpPr txBox="1"/>
          <p:nvPr/>
        </p:nvSpPr>
        <p:spPr>
          <a:xfrm>
            <a:off x="362144" y="1965558"/>
            <a:ext cx="6657974" cy="646331"/>
          </a:xfrm>
          <a:prstGeom prst="rect">
            <a:avLst/>
          </a:prstGeom>
          <a:noFill/>
          <a:ln>
            <a:solidFill>
              <a:schemeClr val="tx1"/>
            </a:solidFill>
          </a:ln>
        </p:spPr>
        <p:txBody>
          <a:bodyPr wrap="square" rtlCol="0">
            <a:spAutoFit/>
          </a:bodyPr>
          <a:lstStyle/>
          <a:p>
            <a:pPr lvl="1" algn="ctr"/>
            <a:r>
              <a:rPr lang="en-US"/>
              <a:t>Based on  ΔT, ΔS, Δ σ</a:t>
            </a:r>
            <a:r>
              <a:rPr lang="el-GR" baseline="-25000"/>
              <a:t>ϴ</a:t>
            </a:r>
            <a:r>
              <a:rPr lang="es-ES" baseline="-25000"/>
              <a:t>  </a:t>
            </a:r>
            <a:r>
              <a:rPr lang="en-US" sz="1800" b="0" i="0" u="none" strike="noStrike" kern="1200" cap="none" spc="0" baseline="0">
                <a:solidFill>
                  <a:srgbClr val="000000"/>
                </a:solidFill>
                <a:uFillTx/>
                <a:latin typeface="Calibri"/>
              </a:rPr>
              <a:t>(Nilsen and Falck, 2006) or curvature (Lorbacher et al., 2006) c</a:t>
            </a:r>
            <a:r>
              <a:rPr lang="es-ES"/>
              <a:t>riteria.</a:t>
            </a:r>
          </a:p>
        </p:txBody>
      </p:sp>
      <p:sp>
        <p:nvSpPr>
          <p:cNvPr id="4" name="Rectangle 3">
            <a:extLst>
              <a:ext uri="{FF2B5EF4-FFF2-40B4-BE49-F238E27FC236}">
                <a16:creationId xmlns:a16="http://schemas.microsoft.com/office/drawing/2014/main" id="{E4B02D2F-AF45-453E-A924-B5D6CB3CD79D}"/>
              </a:ext>
            </a:extLst>
          </p:cNvPr>
          <p:cNvSpPr/>
          <p:nvPr/>
        </p:nvSpPr>
        <p:spPr>
          <a:xfrm>
            <a:off x="8371115" y="2008417"/>
            <a:ext cx="3167743" cy="56061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No interior layers</a:t>
            </a:r>
          </a:p>
        </p:txBody>
      </p:sp>
      <p:cxnSp>
        <p:nvCxnSpPr>
          <p:cNvPr id="8" name="Straight Arrow Connector 7">
            <a:extLst>
              <a:ext uri="{FF2B5EF4-FFF2-40B4-BE49-F238E27FC236}">
                <a16:creationId xmlns:a16="http://schemas.microsoft.com/office/drawing/2014/main" id="{B48CA794-ECF4-4940-9E9D-96BA9A50C9FD}"/>
              </a:ext>
            </a:extLst>
          </p:cNvPr>
          <p:cNvCxnSpPr>
            <a:cxnSpLocks/>
            <a:stCxn id="2" idx="3"/>
            <a:endCxn id="4" idx="1"/>
          </p:cNvCxnSpPr>
          <p:nvPr/>
        </p:nvCxnSpPr>
        <p:spPr>
          <a:xfrm>
            <a:off x="7020118" y="2288724"/>
            <a:ext cx="135099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A56653D-72C8-40B0-814F-2508E8F5A339}"/>
              </a:ext>
            </a:extLst>
          </p:cNvPr>
          <p:cNvSpPr txBox="1"/>
          <p:nvPr/>
        </p:nvSpPr>
        <p:spPr>
          <a:xfrm>
            <a:off x="362144" y="4250873"/>
            <a:ext cx="6657974" cy="369332"/>
          </a:xfrm>
          <a:prstGeom prst="rect">
            <a:avLst/>
          </a:prstGeom>
          <a:noFill/>
          <a:ln>
            <a:solidFill>
              <a:schemeClr val="tx1"/>
            </a:solidFill>
          </a:ln>
        </p:spPr>
        <p:txBody>
          <a:bodyPr wrap="square">
            <a:spAutoFit/>
          </a:bodyPr>
          <a:lstStyle/>
          <a:p>
            <a:pPr lvl="1" algn="ctr"/>
            <a:r>
              <a:rPr lang="es-ES"/>
              <a:t>Semi-manual procedure (Pickart et al., 2002)</a:t>
            </a:r>
          </a:p>
        </p:txBody>
      </p:sp>
      <p:sp>
        <p:nvSpPr>
          <p:cNvPr id="11" name="Rectangle 10">
            <a:extLst>
              <a:ext uri="{FF2B5EF4-FFF2-40B4-BE49-F238E27FC236}">
                <a16:creationId xmlns:a16="http://schemas.microsoft.com/office/drawing/2014/main" id="{5739EC00-E1DD-4347-9E0A-CF0B6B148844}"/>
              </a:ext>
            </a:extLst>
          </p:cNvPr>
          <p:cNvSpPr/>
          <p:nvPr/>
        </p:nvSpPr>
        <p:spPr>
          <a:xfrm>
            <a:off x="5998" y="-18002"/>
            <a:ext cx="12191999" cy="467824"/>
          </a:xfrm>
          <a:prstGeom prst="rect">
            <a:avLst/>
          </a:prstGeom>
          <a:gradFill flip="none" rotWithShape="1">
            <a:gsLst>
              <a:gs pos="57000">
                <a:srgbClr val="808080"/>
              </a:gs>
              <a:gs pos="46000">
                <a:srgbClr val="006666"/>
              </a:gs>
              <a:gs pos="100000">
                <a:schemeClr val="tx1">
                  <a:lumMod val="95000"/>
                  <a:lumOff val="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Background and motivation – </a:t>
            </a:r>
            <a:r>
              <a:rPr lang="en-US" sz="2000" b="1"/>
              <a:t>Data and methods </a:t>
            </a:r>
            <a:r>
              <a:rPr lang="en-US" sz="2000"/>
              <a:t>– Results – Conclussions – Future work </a:t>
            </a:r>
          </a:p>
        </p:txBody>
      </p:sp>
      <p:sp>
        <p:nvSpPr>
          <p:cNvPr id="9" name="TextBox 8">
            <a:extLst>
              <a:ext uri="{FF2B5EF4-FFF2-40B4-BE49-F238E27FC236}">
                <a16:creationId xmlns:a16="http://schemas.microsoft.com/office/drawing/2014/main" id="{26F8424F-D024-440A-86A1-C3A1A2051395}"/>
              </a:ext>
            </a:extLst>
          </p:cNvPr>
          <p:cNvSpPr txBox="1"/>
          <p:nvPr/>
        </p:nvSpPr>
        <p:spPr>
          <a:xfrm>
            <a:off x="204408" y="449822"/>
            <a:ext cx="3440622" cy="646331"/>
          </a:xfrm>
          <a:prstGeom prst="rect">
            <a:avLst/>
          </a:prstGeom>
          <a:noFill/>
        </p:spPr>
        <p:txBody>
          <a:bodyPr wrap="none" rtlCol="0">
            <a:spAutoFit/>
          </a:bodyPr>
          <a:lstStyle/>
          <a:p>
            <a:r>
              <a:rPr lang="en-US" sz="3600"/>
              <a:t>Previous routines</a:t>
            </a:r>
          </a:p>
        </p:txBody>
      </p:sp>
    </p:spTree>
    <p:extLst>
      <p:ext uri="{BB962C8B-B14F-4D97-AF65-F5344CB8AC3E}">
        <p14:creationId xmlns:p14="http://schemas.microsoft.com/office/powerpoint/2010/main" val="2997999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ECC90C-9879-4045-A12C-2F0FD2028943}"/>
              </a:ext>
            </a:extLst>
          </p:cNvPr>
          <p:cNvSpPr txBox="1"/>
          <p:nvPr/>
        </p:nvSpPr>
        <p:spPr>
          <a:xfrm>
            <a:off x="362144" y="1965558"/>
            <a:ext cx="6657974" cy="646331"/>
          </a:xfrm>
          <a:prstGeom prst="rect">
            <a:avLst/>
          </a:prstGeom>
          <a:noFill/>
          <a:ln>
            <a:solidFill>
              <a:schemeClr val="tx1"/>
            </a:solidFill>
          </a:ln>
        </p:spPr>
        <p:txBody>
          <a:bodyPr wrap="square" rtlCol="0">
            <a:spAutoFit/>
          </a:bodyPr>
          <a:lstStyle/>
          <a:p>
            <a:pPr lvl="1" algn="ctr"/>
            <a:r>
              <a:rPr lang="en-US"/>
              <a:t>Based on  ΔT, ΔS, Δ σ</a:t>
            </a:r>
            <a:r>
              <a:rPr lang="el-GR" baseline="-25000"/>
              <a:t>ϴ</a:t>
            </a:r>
            <a:r>
              <a:rPr lang="es-ES" baseline="-25000"/>
              <a:t>  </a:t>
            </a:r>
            <a:r>
              <a:rPr lang="en-US" sz="1800" b="0" i="0" u="none" strike="noStrike" kern="1200" cap="none" spc="0" baseline="0">
                <a:solidFill>
                  <a:srgbClr val="000000"/>
                </a:solidFill>
                <a:uFillTx/>
                <a:latin typeface="Calibri"/>
              </a:rPr>
              <a:t>(Nilsen and Falck, 2006) or curvature (Lorbacher et al., 2006) c</a:t>
            </a:r>
            <a:r>
              <a:rPr lang="es-ES"/>
              <a:t>riteria.</a:t>
            </a:r>
          </a:p>
        </p:txBody>
      </p:sp>
      <p:sp>
        <p:nvSpPr>
          <p:cNvPr id="4" name="Rectangle 3">
            <a:extLst>
              <a:ext uri="{FF2B5EF4-FFF2-40B4-BE49-F238E27FC236}">
                <a16:creationId xmlns:a16="http://schemas.microsoft.com/office/drawing/2014/main" id="{E4B02D2F-AF45-453E-A924-B5D6CB3CD79D}"/>
              </a:ext>
            </a:extLst>
          </p:cNvPr>
          <p:cNvSpPr/>
          <p:nvPr/>
        </p:nvSpPr>
        <p:spPr>
          <a:xfrm>
            <a:off x="8371115" y="2008417"/>
            <a:ext cx="3167743" cy="56061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No interior layers</a:t>
            </a:r>
          </a:p>
        </p:txBody>
      </p:sp>
      <p:sp>
        <p:nvSpPr>
          <p:cNvPr id="7" name="Rectangle 6">
            <a:extLst>
              <a:ext uri="{FF2B5EF4-FFF2-40B4-BE49-F238E27FC236}">
                <a16:creationId xmlns:a16="http://schemas.microsoft.com/office/drawing/2014/main" id="{10780267-EC25-42CA-9E81-B77B5810A145}"/>
              </a:ext>
            </a:extLst>
          </p:cNvPr>
          <p:cNvSpPr/>
          <p:nvPr/>
        </p:nvSpPr>
        <p:spPr>
          <a:xfrm>
            <a:off x="8371115" y="4163787"/>
            <a:ext cx="3167743" cy="56061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Not automatic</a:t>
            </a:r>
          </a:p>
        </p:txBody>
      </p:sp>
      <p:cxnSp>
        <p:nvCxnSpPr>
          <p:cNvPr id="8" name="Straight Arrow Connector 7">
            <a:extLst>
              <a:ext uri="{FF2B5EF4-FFF2-40B4-BE49-F238E27FC236}">
                <a16:creationId xmlns:a16="http://schemas.microsoft.com/office/drawing/2014/main" id="{B48CA794-ECF4-4940-9E9D-96BA9A50C9FD}"/>
              </a:ext>
            </a:extLst>
          </p:cNvPr>
          <p:cNvCxnSpPr>
            <a:cxnSpLocks/>
            <a:stCxn id="2" idx="3"/>
            <a:endCxn id="4" idx="1"/>
          </p:cNvCxnSpPr>
          <p:nvPr/>
        </p:nvCxnSpPr>
        <p:spPr>
          <a:xfrm>
            <a:off x="7020118" y="2288724"/>
            <a:ext cx="135099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A56653D-72C8-40B0-814F-2508E8F5A339}"/>
              </a:ext>
            </a:extLst>
          </p:cNvPr>
          <p:cNvSpPr txBox="1"/>
          <p:nvPr/>
        </p:nvSpPr>
        <p:spPr>
          <a:xfrm>
            <a:off x="362144" y="4250873"/>
            <a:ext cx="6591405" cy="369332"/>
          </a:xfrm>
          <a:prstGeom prst="rect">
            <a:avLst/>
          </a:prstGeom>
          <a:noFill/>
          <a:ln>
            <a:solidFill>
              <a:schemeClr val="tx1"/>
            </a:solidFill>
          </a:ln>
        </p:spPr>
        <p:txBody>
          <a:bodyPr wrap="square">
            <a:spAutoFit/>
          </a:bodyPr>
          <a:lstStyle/>
          <a:p>
            <a:pPr lvl="1" algn="ctr"/>
            <a:r>
              <a:rPr lang="es-ES"/>
              <a:t>Semi-manual procedure (Pickart et al., 2002)</a:t>
            </a:r>
          </a:p>
        </p:txBody>
      </p:sp>
      <p:cxnSp>
        <p:nvCxnSpPr>
          <p:cNvPr id="15" name="Straight Arrow Connector 14">
            <a:extLst>
              <a:ext uri="{FF2B5EF4-FFF2-40B4-BE49-F238E27FC236}">
                <a16:creationId xmlns:a16="http://schemas.microsoft.com/office/drawing/2014/main" id="{CBD552D3-7621-49BC-9DCC-FBA319A4C91E}"/>
              </a:ext>
            </a:extLst>
          </p:cNvPr>
          <p:cNvCxnSpPr>
            <a:cxnSpLocks/>
            <a:stCxn id="13" idx="3"/>
            <a:endCxn id="7" idx="1"/>
          </p:cNvCxnSpPr>
          <p:nvPr/>
        </p:nvCxnSpPr>
        <p:spPr>
          <a:xfrm>
            <a:off x="6953549" y="4435539"/>
            <a:ext cx="1417566" cy="855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80210BE8-9B11-44E3-B1C3-0D56C7F573F9}"/>
              </a:ext>
            </a:extLst>
          </p:cNvPr>
          <p:cNvSpPr/>
          <p:nvPr/>
        </p:nvSpPr>
        <p:spPr>
          <a:xfrm>
            <a:off x="5998" y="-18002"/>
            <a:ext cx="12191999" cy="467824"/>
          </a:xfrm>
          <a:prstGeom prst="rect">
            <a:avLst/>
          </a:prstGeom>
          <a:gradFill flip="none" rotWithShape="1">
            <a:gsLst>
              <a:gs pos="57000">
                <a:srgbClr val="808080"/>
              </a:gs>
              <a:gs pos="46000">
                <a:srgbClr val="006666"/>
              </a:gs>
              <a:gs pos="100000">
                <a:schemeClr val="tx1">
                  <a:lumMod val="95000"/>
                  <a:lumOff val="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Background and motivation – </a:t>
            </a:r>
            <a:r>
              <a:rPr lang="en-US" sz="2000" b="1"/>
              <a:t>Data and methods </a:t>
            </a:r>
            <a:r>
              <a:rPr lang="en-US" sz="2000"/>
              <a:t>– Results – Conclussions – Future work </a:t>
            </a:r>
          </a:p>
        </p:txBody>
      </p:sp>
      <p:sp>
        <p:nvSpPr>
          <p:cNvPr id="11" name="TextBox 10">
            <a:extLst>
              <a:ext uri="{FF2B5EF4-FFF2-40B4-BE49-F238E27FC236}">
                <a16:creationId xmlns:a16="http://schemas.microsoft.com/office/drawing/2014/main" id="{049791D9-503D-44EE-8549-48DAFE330E63}"/>
              </a:ext>
            </a:extLst>
          </p:cNvPr>
          <p:cNvSpPr txBox="1"/>
          <p:nvPr/>
        </p:nvSpPr>
        <p:spPr>
          <a:xfrm>
            <a:off x="204408" y="449822"/>
            <a:ext cx="3440622" cy="646331"/>
          </a:xfrm>
          <a:prstGeom prst="rect">
            <a:avLst/>
          </a:prstGeom>
          <a:noFill/>
        </p:spPr>
        <p:txBody>
          <a:bodyPr wrap="none" rtlCol="0">
            <a:spAutoFit/>
          </a:bodyPr>
          <a:lstStyle/>
          <a:p>
            <a:r>
              <a:rPr lang="en-US" sz="3600"/>
              <a:t>Previous routines</a:t>
            </a:r>
          </a:p>
        </p:txBody>
      </p:sp>
    </p:spTree>
    <p:extLst>
      <p:ext uri="{BB962C8B-B14F-4D97-AF65-F5344CB8AC3E}">
        <p14:creationId xmlns:p14="http://schemas.microsoft.com/office/powerpoint/2010/main" val="33883790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ECC90C-9879-4045-A12C-2F0FD2028943}"/>
              </a:ext>
            </a:extLst>
          </p:cNvPr>
          <p:cNvSpPr txBox="1"/>
          <p:nvPr/>
        </p:nvSpPr>
        <p:spPr>
          <a:xfrm>
            <a:off x="362144" y="1965558"/>
            <a:ext cx="6657974" cy="646331"/>
          </a:xfrm>
          <a:prstGeom prst="rect">
            <a:avLst/>
          </a:prstGeom>
          <a:noFill/>
          <a:ln>
            <a:solidFill>
              <a:schemeClr val="tx1"/>
            </a:solidFill>
          </a:ln>
        </p:spPr>
        <p:txBody>
          <a:bodyPr wrap="square" rtlCol="0">
            <a:spAutoFit/>
          </a:bodyPr>
          <a:lstStyle/>
          <a:p>
            <a:pPr lvl="1" algn="ctr"/>
            <a:r>
              <a:rPr lang="en-US"/>
              <a:t>Based on  ΔT, ΔS, Δ σ</a:t>
            </a:r>
            <a:r>
              <a:rPr lang="el-GR" baseline="-25000"/>
              <a:t>ϴ</a:t>
            </a:r>
            <a:r>
              <a:rPr lang="es-ES" baseline="-25000"/>
              <a:t>  </a:t>
            </a:r>
            <a:r>
              <a:rPr lang="en-US" sz="1800" b="0" i="0" u="none" strike="noStrike" kern="1200" cap="none" spc="0" baseline="0">
                <a:solidFill>
                  <a:srgbClr val="000000"/>
                </a:solidFill>
                <a:uFillTx/>
                <a:latin typeface="Calibri"/>
              </a:rPr>
              <a:t>(Nilsen and Falck, 2006) or curvature (Lorbacher et al., 2006) c</a:t>
            </a:r>
            <a:r>
              <a:rPr lang="es-ES"/>
              <a:t>riteria.</a:t>
            </a:r>
          </a:p>
        </p:txBody>
      </p:sp>
      <p:sp>
        <p:nvSpPr>
          <p:cNvPr id="4" name="Rectangle 3">
            <a:extLst>
              <a:ext uri="{FF2B5EF4-FFF2-40B4-BE49-F238E27FC236}">
                <a16:creationId xmlns:a16="http://schemas.microsoft.com/office/drawing/2014/main" id="{E4B02D2F-AF45-453E-A924-B5D6CB3CD79D}"/>
              </a:ext>
            </a:extLst>
          </p:cNvPr>
          <p:cNvSpPr/>
          <p:nvPr/>
        </p:nvSpPr>
        <p:spPr>
          <a:xfrm>
            <a:off x="8371115" y="2008417"/>
            <a:ext cx="3167743" cy="56061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No interior layers</a:t>
            </a:r>
          </a:p>
        </p:txBody>
      </p:sp>
      <p:sp>
        <p:nvSpPr>
          <p:cNvPr id="7" name="Rectangle 6">
            <a:extLst>
              <a:ext uri="{FF2B5EF4-FFF2-40B4-BE49-F238E27FC236}">
                <a16:creationId xmlns:a16="http://schemas.microsoft.com/office/drawing/2014/main" id="{10780267-EC25-42CA-9E81-B77B5810A145}"/>
              </a:ext>
            </a:extLst>
          </p:cNvPr>
          <p:cNvSpPr/>
          <p:nvPr/>
        </p:nvSpPr>
        <p:spPr>
          <a:xfrm>
            <a:off x="8371115" y="4163787"/>
            <a:ext cx="3167743" cy="56061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Not automatic</a:t>
            </a:r>
          </a:p>
        </p:txBody>
      </p:sp>
      <p:cxnSp>
        <p:nvCxnSpPr>
          <p:cNvPr id="8" name="Straight Arrow Connector 7">
            <a:extLst>
              <a:ext uri="{FF2B5EF4-FFF2-40B4-BE49-F238E27FC236}">
                <a16:creationId xmlns:a16="http://schemas.microsoft.com/office/drawing/2014/main" id="{B48CA794-ECF4-4940-9E9D-96BA9A50C9FD}"/>
              </a:ext>
            </a:extLst>
          </p:cNvPr>
          <p:cNvCxnSpPr>
            <a:cxnSpLocks/>
            <a:stCxn id="2" idx="3"/>
            <a:endCxn id="4" idx="1"/>
          </p:cNvCxnSpPr>
          <p:nvPr/>
        </p:nvCxnSpPr>
        <p:spPr>
          <a:xfrm>
            <a:off x="7020118" y="2288724"/>
            <a:ext cx="135099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A56653D-72C8-40B0-814F-2508E8F5A339}"/>
              </a:ext>
            </a:extLst>
          </p:cNvPr>
          <p:cNvSpPr txBox="1"/>
          <p:nvPr/>
        </p:nvSpPr>
        <p:spPr>
          <a:xfrm>
            <a:off x="362144" y="4250873"/>
            <a:ext cx="6591405" cy="369332"/>
          </a:xfrm>
          <a:prstGeom prst="rect">
            <a:avLst/>
          </a:prstGeom>
          <a:noFill/>
          <a:ln>
            <a:solidFill>
              <a:schemeClr val="tx1"/>
            </a:solidFill>
          </a:ln>
        </p:spPr>
        <p:txBody>
          <a:bodyPr wrap="square">
            <a:spAutoFit/>
          </a:bodyPr>
          <a:lstStyle/>
          <a:p>
            <a:pPr lvl="1" algn="ctr"/>
            <a:r>
              <a:rPr lang="es-ES"/>
              <a:t>Semi-manual procedure (Pickart et al., 2002)</a:t>
            </a:r>
          </a:p>
        </p:txBody>
      </p:sp>
      <p:cxnSp>
        <p:nvCxnSpPr>
          <p:cNvPr id="15" name="Straight Arrow Connector 14">
            <a:extLst>
              <a:ext uri="{FF2B5EF4-FFF2-40B4-BE49-F238E27FC236}">
                <a16:creationId xmlns:a16="http://schemas.microsoft.com/office/drawing/2014/main" id="{CBD552D3-7621-49BC-9DCC-FBA319A4C91E}"/>
              </a:ext>
            </a:extLst>
          </p:cNvPr>
          <p:cNvCxnSpPr>
            <a:cxnSpLocks/>
            <a:stCxn id="13" idx="3"/>
            <a:endCxn id="7" idx="1"/>
          </p:cNvCxnSpPr>
          <p:nvPr/>
        </p:nvCxnSpPr>
        <p:spPr>
          <a:xfrm>
            <a:off x="6953549" y="4435539"/>
            <a:ext cx="1417566" cy="855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4C282968-08A0-4FAE-BFE8-8FE6DAA74DA1}"/>
              </a:ext>
            </a:extLst>
          </p:cNvPr>
          <p:cNvSpPr/>
          <p:nvPr/>
        </p:nvSpPr>
        <p:spPr>
          <a:xfrm>
            <a:off x="3049803" y="5180837"/>
            <a:ext cx="6386379" cy="10041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t>My routine:</a:t>
            </a:r>
          </a:p>
          <a:p>
            <a:pPr marL="342900" indent="-342900">
              <a:buAutoNum type="arabicParenR"/>
            </a:pPr>
            <a:r>
              <a:rPr lang="en-US" b="1"/>
              <a:t>AUTOMATIC</a:t>
            </a:r>
          </a:p>
          <a:p>
            <a:pPr marL="342900" indent="-342900">
              <a:buAutoNum type="arabicParenR"/>
            </a:pPr>
            <a:r>
              <a:rPr lang="en-US" b="1"/>
              <a:t>DETECT LAYERS ISOLATED FORM THE SURFACE</a:t>
            </a:r>
          </a:p>
        </p:txBody>
      </p:sp>
      <p:sp>
        <p:nvSpPr>
          <p:cNvPr id="14" name="Rectangle 13">
            <a:extLst>
              <a:ext uri="{FF2B5EF4-FFF2-40B4-BE49-F238E27FC236}">
                <a16:creationId xmlns:a16="http://schemas.microsoft.com/office/drawing/2014/main" id="{CEC326D3-F699-4187-9961-E1F5C2BA9FE5}"/>
              </a:ext>
            </a:extLst>
          </p:cNvPr>
          <p:cNvSpPr/>
          <p:nvPr/>
        </p:nvSpPr>
        <p:spPr>
          <a:xfrm>
            <a:off x="5998" y="-18002"/>
            <a:ext cx="12191999" cy="467824"/>
          </a:xfrm>
          <a:prstGeom prst="rect">
            <a:avLst/>
          </a:prstGeom>
          <a:gradFill flip="none" rotWithShape="1">
            <a:gsLst>
              <a:gs pos="57000">
                <a:srgbClr val="808080"/>
              </a:gs>
              <a:gs pos="46000">
                <a:srgbClr val="006666"/>
              </a:gs>
              <a:gs pos="100000">
                <a:schemeClr val="tx1">
                  <a:lumMod val="95000"/>
                  <a:lumOff val="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Background and motivation – </a:t>
            </a:r>
            <a:r>
              <a:rPr lang="en-US" sz="2000" b="1"/>
              <a:t>Data and methods </a:t>
            </a:r>
            <a:r>
              <a:rPr lang="en-US" sz="2000"/>
              <a:t>– Results – Conclussions – Future work </a:t>
            </a:r>
          </a:p>
        </p:txBody>
      </p:sp>
      <p:sp>
        <p:nvSpPr>
          <p:cNvPr id="11" name="TextBox 10">
            <a:extLst>
              <a:ext uri="{FF2B5EF4-FFF2-40B4-BE49-F238E27FC236}">
                <a16:creationId xmlns:a16="http://schemas.microsoft.com/office/drawing/2014/main" id="{4EF7FA8E-3354-446F-A1EB-667610EA929A}"/>
              </a:ext>
            </a:extLst>
          </p:cNvPr>
          <p:cNvSpPr txBox="1"/>
          <p:nvPr/>
        </p:nvSpPr>
        <p:spPr>
          <a:xfrm>
            <a:off x="204408" y="449822"/>
            <a:ext cx="3440622" cy="646331"/>
          </a:xfrm>
          <a:prstGeom prst="rect">
            <a:avLst/>
          </a:prstGeom>
          <a:noFill/>
        </p:spPr>
        <p:txBody>
          <a:bodyPr wrap="none" rtlCol="0">
            <a:spAutoFit/>
          </a:bodyPr>
          <a:lstStyle/>
          <a:p>
            <a:r>
              <a:rPr lang="en-US" sz="3600"/>
              <a:t>Previous routines</a:t>
            </a:r>
          </a:p>
        </p:txBody>
      </p:sp>
    </p:spTree>
    <p:extLst>
      <p:ext uri="{BB962C8B-B14F-4D97-AF65-F5344CB8AC3E}">
        <p14:creationId xmlns:p14="http://schemas.microsoft.com/office/powerpoint/2010/main" val="40274934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10D6CC7-DB27-4141-8A37-C18FA3D21C5E}"/>
              </a:ext>
            </a:extLst>
          </p:cNvPr>
          <p:cNvSpPr txBox="1"/>
          <p:nvPr/>
        </p:nvSpPr>
        <p:spPr>
          <a:xfrm>
            <a:off x="204408" y="449822"/>
            <a:ext cx="6973447" cy="646331"/>
          </a:xfrm>
          <a:prstGeom prst="rect">
            <a:avLst/>
          </a:prstGeom>
          <a:noFill/>
        </p:spPr>
        <p:txBody>
          <a:bodyPr wrap="none" rtlCol="0">
            <a:spAutoFit/>
          </a:bodyPr>
          <a:lstStyle/>
          <a:p>
            <a:r>
              <a:rPr lang="en-US" sz="3600"/>
              <a:t>Novel weakly-stratified layer routine</a:t>
            </a:r>
          </a:p>
        </p:txBody>
      </p:sp>
      <p:pic>
        <p:nvPicPr>
          <p:cNvPr id="5" name="Picture 4" descr="Chart, diagram&#10;&#10;Description automatically generated">
            <a:extLst>
              <a:ext uri="{FF2B5EF4-FFF2-40B4-BE49-F238E27FC236}">
                <a16:creationId xmlns:a16="http://schemas.microsoft.com/office/drawing/2014/main" id="{666344A1-BA0B-4ECF-ADD5-22C67D6626D3}"/>
              </a:ext>
            </a:extLst>
          </p:cNvPr>
          <p:cNvPicPr>
            <a:picLocks noChangeAspect="1"/>
          </p:cNvPicPr>
          <p:nvPr/>
        </p:nvPicPr>
        <p:blipFill rotWithShape="1">
          <a:blip r:embed="rId3">
            <a:extLst>
              <a:ext uri="{28A0092B-C50C-407E-A947-70E740481C1C}">
                <a14:useLocalDpi xmlns:a14="http://schemas.microsoft.com/office/drawing/2010/main" val="0"/>
              </a:ext>
            </a:extLst>
          </a:blip>
          <a:srcRect l="15384" t="6461" r="33018" b="32797"/>
          <a:stretch/>
        </p:blipFill>
        <p:spPr>
          <a:xfrm>
            <a:off x="6991350" y="469700"/>
            <a:ext cx="5301042" cy="4680350"/>
          </a:xfrm>
          <a:prstGeom prst="rect">
            <a:avLst/>
          </a:prstGeom>
        </p:spPr>
      </p:pic>
      <p:pic>
        <p:nvPicPr>
          <p:cNvPr id="7" name="Picture 6" descr="Chart&#10;&#10;Description automatically generated">
            <a:extLst>
              <a:ext uri="{FF2B5EF4-FFF2-40B4-BE49-F238E27FC236}">
                <a16:creationId xmlns:a16="http://schemas.microsoft.com/office/drawing/2014/main" id="{AF8C192B-10EB-4694-ADE8-F7D00CECB35C}"/>
              </a:ext>
            </a:extLst>
          </p:cNvPr>
          <p:cNvPicPr>
            <a:picLocks noChangeAspect="1"/>
          </p:cNvPicPr>
          <p:nvPr/>
        </p:nvPicPr>
        <p:blipFill rotWithShape="1">
          <a:blip r:embed="rId4">
            <a:extLst>
              <a:ext uri="{28A0092B-C50C-407E-A947-70E740481C1C}">
                <a14:useLocalDpi xmlns:a14="http://schemas.microsoft.com/office/drawing/2010/main" val="0"/>
              </a:ext>
            </a:extLst>
          </a:blip>
          <a:srcRect l="15646" t="86858" r="33345" b="7436"/>
          <a:stretch/>
        </p:blipFill>
        <p:spPr>
          <a:xfrm>
            <a:off x="7177855" y="5029200"/>
            <a:ext cx="5187041" cy="435178"/>
          </a:xfrm>
          <a:prstGeom prst="rect">
            <a:avLst/>
          </a:prstGeom>
        </p:spPr>
      </p:pic>
      <p:sp>
        <p:nvSpPr>
          <p:cNvPr id="8" name="Rectangle 7">
            <a:extLst>
              <a:ext uri="{FF2B5EF4-FFF2-40B4-BE49-F238E27FC236}">
                <a16:creationId xmlns:a16="http://schemas.microsoft.com/office/drawing/2014/main" id="{B0239E44-9A3E-4F29-B9D7-C515B30A78FD}"/>
              </a:ext>
            </a:extLst>
          </p:cNvPr>
          <p:cNvSpPr/>
          <p:nvPr/>
        </p:nvSpPr>
        <p:spPr>
          <a:xfrm>
            <a:off x="5998" y="-18002"/>
            <a:ext cx="12191999" cy="467824"/>
          </a:xfrm>
          <a:prstGeom prst="rect">
            <a:avLst/>
          </a:prstGeom>
          <a:gradFill flip="none" rotWithShape="1">
            <a:gsLst>
              <a:gs pos="57000">
                <a:srgbClr val="808080"/>
              </a:gs>
              <a:gs pos="46000">
                <a:srgbClr val="006666"/>
              </a:gs>
              <a:gs pos="100000">
                <a:schemeClr val="tx1">
                  <a:lumMod val="95000"/>
                  <a:lumOff val="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Background and motivation – </a:t>
            </a:r>
            <a:r>
              <a:rPr lang="en-US" sz="2000" b="1"/>
              <a:t>Data and methods </a:t>
            </a:r>
            <a:r>
              <a:rPr lang="en-US" sz="2000"/>
              <a:t>– Results – Conclussions – Future work </a:t>
            </a:r>
          </a:p>
        </p:txBody>
      </p:sp>
    </p:spTree>
    <p:extLst>
      <p:ext uri="{BB962C8B-B14F-4D97-AF65-F5344CB8AC3E}">
        <p14:creationId xmlns:p14="http://schemas.microsoft.com/office/powerpoint/2010/main" val="15348333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10D6CC7-DB27-4141-8A37-C18FA3D21C5E}"/>
              </a:ext>
            </a:extLst>
          </p:cNvPr>
          <p:cNvSpPr txBox="1"/>
          <p:nvPr/>
        </p:nvSpPr>
        <p:spPr>
          <a:xfrm>
            <a:off x="204408" y="449822"/>
            <a:ext cx="6973447" cy="646331"/>
          </a:xfrm>
          <a:prstGeom prst="rect">
            <a:avLst/>
          </a:prstGeom>
          <a:noFill/>
        </p:spPr>
        <p:txBody>
          <a:bodyPr wrap="none" rtlCol="0">
            <a:spAutoFit/>
          </a:bodyPr>
          <a:lstStyle/>
          <a:p>
            <a:r>
              <a:rPr lang="en-US" sz="3600"/>
              <a:t>Novel weakly-stratified layer routine</a:t>
            </a:r>
          </a:p>
        </p:txBody>
      </p:sp>
      <p:pic>
        <p:nvPicPr>
          <p:cNvPr id="3" name="Picture 2" descr="Chart, diagram&#10;&#10;Description automatically generated">
            <a:extLst>
              <a:ext uri="{FF2B5EF4-FFF2-40B4-BE49-F238E27FC236}">
                <a16:creationId xmlns:a16="http://schemas.microsoft.com/office/drawing/2014/main" id="{3067F1C5-9CDB-45CC-A494-3EC584D00123}"/>
              </a:ext>
            </a:extLst>
          </p:cNvPr>
          <p:cNvPicPr>
            <a:picLocks noChangeAspect="1"/>
          </p:cNvPicPr>
          <p:nvPr/>
        </p:nvPicPr>
        <p:blipFill rotWithShape="1">
          <a:blip r:embed="rId2">
            <a:extLst>
              <a:ext uri="{28A0092B-C50C-407E-A947-70E740481C1C}">
                <a14:useLocalDpi xmlns:a14="http://schemas.microsoft.com/office/drawing/2010/main" val="0"/>
              </a:ext>
            </a:extLst>
          </a:blip>
          <a:srcRect l="15384" t="6461" r="33018" b="32797"/>
          <a:stretch/>
        </p:blipFill>
        <p:spPr>
          <a:xfrm>
            <a:off x="6991350" y="469700"/>
            <a:ext cx="5301042" cy="4680350"/>
          </a:xfrm>
          <a:prstGeom prst="rect">
            <a:avLst/>
          </a:prstGeom>
        </p:spPr>
      </p:pic>
      <p:sp>
        <p:nvSpPr>
          <p:cNvPr id="8" name="TextBox 7">
            <a:extLst>
              <a:ext uri="{FF2B5EF4-FFF2-40B4-BE49-F238E27FC236}">
                <a16:creationId xmlns:a16="http://schemas.microsoft.com/office/drawing/2014/main" id="{4A7AEB74-9614-4A80-AFDD-8E7B784171A6}"/>
              </a:ext>
            </a:extLst>
          </p:cNvPr>
          <p:cNvSpPr txBox="1"/>
          <p:nvPr/>
        </p:nvSpPr>
        <p:spPr>
          <a:xfrm>
            <a:off x="500193" y="1447800"/>
            <a:ext cx="4916282" cy="369332"/>
          </a:xfrm>
          <a:prstGeom prst="rect">
            <a:avLst/>
          </a:prstGeom>
          <a:noFill/>
        </p:spPr>
        <p:txBody>
          <a:bodyPr wrap="none" rtlCol="0">
            <a:spAutoFit/>
          </a:bodyPr>
          <a:lstStyle/>
          <a:p>
            <a:pPr marL="285750" indent="-285750">
              <a:buFont typeface="Arial" panose="020B0604020202020204" pitchFamily="34" charset="0"/>
              <a:buChar char="•"/>
            </a:pPr>
            <a:r>
              <a:rPr lang="en-US"/>
              <a:t>Weakly-stratified layers = nearly homogeneous </a:t>
            </a:r>
          </a:p>
        </p:txBody>
      </p:sp>
      <p:sp>
        <p:nvSpPr>
          <p:cNvPr id="10" name="Rectangle 9">
            <a:extLst>
              <a:ext uri="{FF2B5EF4-FFF2-40B4-BE49-F238E27FC236}">
                <a16:creationId xmlns:a16="http://schemas.microsoft.com/office/drawing/2014/main" id="{AF0948D7-3BE4-4BC0-A5C2-5C2A4413A8C4}"/>
              </a:ext>
            </a:extLst>
          </p:cNvPr>
          <p:cNvSpPr/>
          <p:nvPr/>
        </p:nvSpPr>
        <p:spPr>
          <a:xfrm>
            <a:off x="8105775" y="803073"/>
            <a:ext cx="295275" cy="1143817"/>
          </a:xfrm>
          <a:prstGeom prst="rect">
            <a:avLst/>
          </a:prstGeom>
          <a:solidFill>
            <a:schemeClr val="accent1">
              <a:alpha val="4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EC639E6-866A-41D3-B43D-3C7BF6D73DCD}"/>
              </a:ext>
            </a:extLst>
          </p:cNvPr>
          <p:cNvSpPr/>
          <p:nvPr/>
        </p:nvSpPr>
        <p:spPr>
          <a:xfrm>
            <a:off x="8315325" y="2181081"/>
            <a:ext cx="295275" cy="1562387"/>
          </a:xfrm>
          <a:prstGeom prst="rect">
            <a:avLst/>
          </a:prstGeom>
          <a:solidFill>
            <a:schemeClr val="accent2">
              <a:alpha val="4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Chart&#10;&#10;Description automatically generated">
            <a:extLst>
              <a:ext uri="{FF2B5EF4-FFF2-40B4-BE49-F238E27FC236}">
                <a16:creationId xmlns:a16="http://schemas.microsoft.com/office/drawing/2014/main" id="{3570765C-B299-44F3-8711-5140DB7241CF}"/>
              </a:ext>
            </a:extLst>
          </p:cNvPr>
          <p:cNvPicPr>
            <a:picLocks noChangeAspect="1"/>
          </p:cNvPicPr>
          <p:nvPr/>
        </p:nvPicPr>
        <p:blipFill rotWithShape="1">
          <a:blip r:embed="rId3">
            <a:extLst>
              <a:ext uri="{28A0092B-C50C-407E-A947-70E740481C1C}">
                <a14:useLocalDpi xmlns:a14="http://schemas.microsoft.com/office/drawing/2010/main" val="0"/>
              </a:ext>
            </a:extLst>
          </a:blip>
          <a:srcRect l="15646" t="86858" r="33345" b="7436"/>
          <a:stretch/>
        </p:blipFill>
        <p:spPr>
          <a:xfrm>
            <a:off x="7177855" y="5029200"/>
            <a:ext cx="5187041" cy="435178"/>
          </a:xfrm>
          <a:prstGeom prst="rect">
            <a:avLst/>
          </a:prstGeom>
        </p:spPr>
      </p:pic>
      <p:sp>
        <p:nvSpPr>
          <p:cNvPr id="13" name="Rectangle 12">
            <a:extLst>
              <a:ext uri="{FF2B5EF4-FFF2-40B4-BE49-F238E27FC236}">
                <a16:creationId xmlns:a16="http://schemas.microsoft.com/office/drawing/2014/main" id="{18E4AD6A-B614-4023-88F0-6CFA4F927EB4}"/>
              </a:ext>
            </a:extLst>
          </p:cNvPr>
          <p:cNvSpPr/>
          <p:nvPr/>
        </p:nvSpPr>
        <p:spPr>
          <a:xfrm>
            <a:off x="5998" y="-18002"/>
            <a:ext cx="12191999" cy="467824"/>
          </a:xfrm>
          <a:prstGeom prst="rect">
            <a:avLst/>
          </a:prstGeom>
          <a:gradFill flip="none" rotWithShape="1">
            <a:gsLst>
              <a:gs pos="57000">
                <a:srgbClr val="808080"/>
              </a:gs>
              <a:gs pos="46000">
                <a:srgbClr val="006666"/>
              </a:gs>
              <a:gs pos="100000">
                <a:schemeClr val="tx1">
                  <a:lumMod val="95000"/>
                  <a:lumOff val="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Background and motivation – </a:t>
            </a:r>
            <a:r>
              <a:rPr lang="en-US" sz="2000" b="1"/>
              <a:t>Data and methods </a:t>
            </a:r>
            <a:r>
              <a:rPr lang="en-US" sz="2000"/>
              <a:t>– Results – Conclussions – Future work </a:t>
            </a:r>
          </a:p>
        </p:txBody>
      </p:sp>
    </p:spTree>
    <p:extLst>
      <p:ext uri="{BB962C8B-B14F-4D97-AF65-F5344CB8AC3E}">
        <p14:creationId xmlns:p14="http://schemas.microsoft.com/office/powerpoint/2010/main" val="21417601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Chart&#10;&#10;Description automatically generated">
            <a:extLst>
              <a:ext uri="{FF2B5EF4-FFF2-40B4-BE49-F238E27FC236}">
                <a16:creationId xmlns:a16="http://schemas.microsoft.com/office/drawing/2014/main" id="{F07EB02F-0527-4EF9-917A-85C23A9A6195}"/>
              </a:ext>
            </a:extLst>
          </p:cNvPr>
          <p:cNvPicPr>
            <a:picLocks noChangeAspect="1"/>
          </p:cNvPicPr>
          <p:nvPr/>
        </p:nvPicPr>
        <p:blipFill rotWithShape="1">
          <a:blip r:embed="rId2">
            <a:extLst>
              <a:ext uri="{28A0092B-C50C-407E-A947-70E740481C1C}">
                <a14:useLocalDpi xmlns:a14="http://schemas.microsoft.com/office/drawing/2010/main" val="0"/>
              </a:ext>
            </a:extLst>
          </a:blip>
          <a:srcRect l="15646" t="6350" r="33345" b="7436"/>
          <a:stretch/>
        </p:blipFill>
        <p:spPr>
          <a:xfrm>
            <a:off x="7067251" y="402197"/>
            <a:ext cx="5187041" cy="6575295"/>
          </a:xfrm>
          <a:prstGeom prst="rect">
            <a:avLst/>
          </a:prstGeom>
        </p:spPr>
      </p:pic>
      <p:sp>
        <p:nvSpPr>
          <p:cNvPr id="6" name="TextBox 5">
            <a:extLst>
              <a:ext uri="{FF2B5EF4-FFF2-40B4-BE49-F238E27FC236}">
                <a16:creationId xmlns:a16="http://schemas.microsoft.com/office/drawing/2014/main" id="{E10D6CC7-DB27-4141-8A37-C18FA3D21C5E}"/>
              </a:ext>
            </a:extLst>
          </p:cNvPr>
          <p:cNvSpPr txBox="1"/>
          <p:nvPr/>
        </p:nvSpPr>
        <p:spPr>
          <a:xfrm>
            <a:off x="204408" y="449822"/>
            <a:ext cx="6973447" cy="646331"/>
          </a:xfrm>
          <a:prstGeom prst="rect">
            <a:avLst/>
          </a:prstGeom>
          <a:noFill/>
        </p:spPr>
        <p:txBody>
          <a:bodyPr wrap="none" rtlCol="0">
            <a:spAutoFit/>
          </a:bodyPr>
          <a:lstStyle/>
          <a:p>
            <a:r>
              <a:rPr lang="en-US" sz="3600"/>
              <a:t>Novel weakly-stratified layer routine</a:t>
            </a:r>
          </a:p>
        </p:txBody>
      </p:sp>
      <p:sp>
        <p:nvSpPr>
          <p:cNvPr id="8" name="TextBox 7">
            <a:extLst>
              <a:ext uri="{FF2B5EF4-FFF2-40B4-BE49-F238E27FC236}">
                <a16:creationId xmlns:a16="http://schemas.microsoft.com/office/drawing/2014/main" id="{4A7AEB74-9614-4A80-AFDD-8E7B784171A6}"/>
              </a:ext>
            </a:extLst>
          </p:cNvPr>
          <p:cNvSpPr txBox="1"/>
          <p:nvPr/>
        </p:nvSpPr>
        <p:spPr>
          <a:xfrm>
            <a:off x="500193" y="1447800"/>
            <a:ext cx="4863383" cy="2031325"/>
          </a:xfrm>
          <a:prstGeom prst="rect">
            <a:avLst/>
          </a:prstGeom>
          <a:noFill/>
        </p:spPr>
        <p:txBody>
          <a:bodyPr wrap="none" rtlCol="0">
            <a:spAutoFit/>
          </a:bodyPr>
          <a:lstStyle/>
          <a:p>
            <a:pPr marL="285750" indent="-285750">
              <a:buFont typeface="Arial" panose="020B0604020202020204" pitchFamily="34" charset="0"/>
              <a:buChar char="•"/>
            </a:pPr>
            <a:r>
              <a:rPr lang="en-US"/>
              <a:t>Weakly-stratified layers = nearly homogeneous</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b="1"/>
              <a:t>σ</a:t>
            </a:r>
            <a:r>
              <a:rPr lang="el-GR" b="1" baseline="-25000"/>
              <a:t>ϴ</a:t>
            </a:r>
            <a:r>
              <a:rPr lang="es-ES" b="1" baseline="-25000"/>
              <a:t>   </a:t>
            </a:r>
            <a:r>
              <a:rPr lang="en-US" b="1">
                <a:sym typeface="Wingdings" panose="05000000000000000000" pitchFamily="2" charset="2"/>
              </a:rPr>
              <a:t>HISTOGRAM</a:t>
            </a:r>
          </a:p>
          <a:p>
            <a:endParaRPr lang="en-US" b="1">
              <a:sym typeface="Wingdings" panose="05000000000000000000" pitchFamily="2" charset="2"/>
            </a:endParaRPr>
          </a:p>
          <a:p>
            <a:r>
              <a:rPr lang="en-US" b="1">
                <a:sym typeface="Wingdings" panose="05000000000000000000" pitchFamily="2" charset="2"/>
              </a:rPr>
              <a:t>		</a:t>
            </a:r>
          </a:p>
          <a:p>
            <a:r>
              <a:rPr lang="en-US" b="1">
                <a:sym typeface="Wingdings" panose="05000000000000000000" pitchFamily="2" charset="2"/>
              </a:rPr>
              <a:t>          </a:t>
            </a:r>
          </a:p>
          <a:p>
            <a:r>
              <a:rPr lang="en-US" b="1">
                <a:sym typeface="Wingdings" panose="05000000000000000000" pitchFamily="2" charset="2"/>
              </a:rPr>
              <a:t>        </a:t>
            </a:r>
            <a:endParaRPr lang="en-US" b="1"/>
          </a:p>
        </p:txBody>
      </p:sp>
      <p:pic>
        <p:nvPicPr>
          <p:cNvPr id="14" name="Picture 13" descr="A picture containing diagram&#10;&#10;Description automatically generated">
            <a:extLst>
              <a:ext uri="{FF2B5EF4-FFF2-40B4-BE49-F238E27FC236}">
                <a16:creationId xmlns:a16="http://schemas.microsoft.com/office/drawing/2014/main" id="{087A4CBC-D38F-4366-84DD-092EAA82A57A}"/>
              </a:ext>
            </a:extLst>
          </p:cNvPr>
          <p:cNvPicPr>
            <a:picLocks noChangeAspect="1"/>
          </p:cNvPicPr>
          <p:nvPr/>
        </p:nvPicPr>
        <p:blipFill rotWithShape="1">
          <a:blip r:embed="rId3">
            <a:extLst>
              <a:ext uri="{28A0092B-C50C-407E-A947-70E740481C1C}">
                <a14:useLocalDpi xmlns:a14="http://schemas.microsoft.com/office/drawing/2010/main" val="0"/>
              </a:ext>
            </a:extLst>
          </a:blip>
          <a:srcRect l="18693" t="27627" r="13182" b="14659"/>
          <a:stretch/>
        </p:blipFill>
        <p:spPr>
          <a:xfrm>
            <a:off x="772885" y="3864429"/>
            <a:ext cx="5939258" cy="2830286"/>
          </a:xfrm>
          <a:prstGeom prst="rect">
            <a:avLst/>
          </a:prstGeom>
        </p:spPr>
      </p:pic>
      <p:sp>
        <p:nvSpPr>
          <p:cNvPr id="4" name="TextBox 3">
            <a:extLst>
              <a:ext uri="{FF2B5EF4-FFF2-40B4-BE49-F238E27FC236}">
                <a16:creationId xmlns:a16="http://schemas.microsoft.com/office/drawing/2014/main" id="{AFF93611-38D7-4921-9DCA-4CFE5ACFDDE1}"/>
              </a:ext>
            </a:extLst>
          </p:cNvPr>
          <p:cNvSpPr txBox="1"/>
          <p:nvPr/>
        </p:nvSpPr>
        <p:spPr>
          <a:xfrm>
            <a:off x="2588031" y="3864429"/>
            <a:ext cx="1154483" cy="369332"/>
          </a:xfrm>
          <a:prstGeom prst="rect">
            <a:avLst/>
          </a:prstGeom>
          <a:noFill/>
        </p:spPr>
        <p:txBody>
          <a:bodyPr wrap="none" rtlCol="0">
            <a:spAutoFit/>
          </a:bodyPr>
          <a:lstStyle/>
          <a:p>
            <a:r>
              <a:rPr lang="en-US" b="1">
                <a:solidFill>
                  <a:srgbClr val="00B050"/>
                </a:solidFill>
              </a:rPr>
              <a:t>Bin width </a:t>
            </a:r>
          </a:p>
        </p:txBody>
      </p:sp>
      <p:sp>
        <p:nvSpPr>
          <p:cNvPr id="3" name="Rectangle 2">
            <a:extLst>
              <a:ext uri="{FF2B5EF4-FFF2-40B4-BE49-F238E27FC236}">
                <a16:creationId xmlns:a16="http://schemas.microsoft.com/office/drawing/2014/main" id="{359C6BE3-0AFA-4A71-971B-B534B0562CE9}"/>
              </a:ext>
            </a:extLst>
          </p:cNvPr>
          <p:cNvSpPr/>
          <p:nvPr/>
        </p:nvSpPr>
        <p:spPr>
          <a:xfrm>
            <a:off x="1208314" y="4833257"/>
            <a:ext cx="1379717" cy="10994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4A661D2-F325-41A7-AC58-28AF06DC7750}"/>
              </a:ext>
            </a:extLst>
          </p:cNvPr>
          <p:cNvSpPr/>
          <p:nvPr/>
        </p:nvSpPr>
        <p:spPr>
          <a:xfrm>
            <a:off x="3691131" y="5105401"/>
            <a:ext cx="1379717" cy="10994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697E2B8-6477-41FA-9C44-7E10D434DDE3}"/>
              </a:ext>
            </a:extLst>
          </p:cNvPr>
          <p:cNvSpPr/>
          <p:nvPr/>
        </p:nvSpPr>
        <p:spPr>
          <a:xfrm>
            <a:off x="3422151" y="5094465"/>
            <a:ext cx="529498" cy="6622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3186696-1AB3-4CB3-A6A8-567FB5B8C28E}"/>
              </a:ext>
            </a:extLst>
          </p:cNvPr>
          <p:cNvSpPr/>
          <p:nvPr/>
        </p:nvSpPr>
        <p:spPr>
          <a:xfrm>
            <a:off x="3185082" y="5170668"/>
            <a:ext cx="83051" cy="5860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472B126-5EF5-45AC-8D49-F352D2AC2AD4}"/>
              </a:ext>
            </a:extLst>
          </p:cNvPr>
          <p:cNvSpPr/>
          <p:nvPr/>
        </p:nvSpPr>
        <p:spPr>
          <a:xfrm>
            <a:off x="3303616" y="5187604"/>
            <a:ext cx="83051" cy="5860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6FD95B3-52F3-4CCF-9879-3CA4252712CB}"/>
              </a:ext>
            </a:extLst>
          </p:cNvPr>
          <p:cNvSpPr/>
          <p:nvPr/>
        </p:nvSpPr>
        <p:spPr>
          <a:xfrm>
            <a:off x="5998" y="-18002"/>
            <a:ext cx="12191999" cy="467824"/>
          </a:xfrm>
          <a:prstGeom prst="rect">
            <a:avLst/>
          </a:prstGeom>
          <a:gradFill flip="none" rotWithShape="1">
            <a:gsLst>
              <a:gs pos="57000">
                <a:srgbClr val="808080"/>
              </a:gs>
              <a:gs pos="46000">
                <a:srgbClr val="006666"/>
              </a:gs>
              <a:gs pos="100000">
                <a:schemeClr val="tx1">
                  <a:lumMod val="95000"/>
                  <a:lumOff val="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Background and motivation – </a:t>
            </a:r>
            <a:r>
              <a:rPr lang="en-US" sz="2000" b="1"/>
              <a:t>Data and methods </a:t>
            </a:r>
            <a:r>
              <a:rPr lang="en-US" sz="2000"/>
              <a:t>– Results – Conclussions – Future work </a:t>
            </a:r>
          </a:p>
        </p:txBody>
      </p:sp>
    </p:spTree>
    <p:extLst>
      <p:ext uri="{BB962C8B-B14F-4D97-AF65-F5344CB8AC3E}">
        <p14:creationId xmlns:p14="http://schemas.microsoft.com/office/powerpoint/2010/main" val="28044180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hart, surface chart&#10;&#10;Description automatically generated">
            <a:extLst>
              <a:ext uri="{FF2B5EF4-FFF2-40B4-BE49-F238E27FC236}">
                <a16:creationId xmlns:a16="http://schemas.microsoft.com/office/drawing/2014/main" id="{433A9EB3-65B6-4FF5-8D13-07BECBEBBBC1}"/>
              </a:ext>
            </a:extLst>
          </p:cNvPr>
          <p:cNvPicPr>
            <a:picLocks noChangeAspect="1"/>
          </p:cNvPicPr>
          <p:nvPr/>
        </p:nvPicPr>
        <p:blipFill rotWithShape="1">
          <a:blip r:embed="rId3">
            <a:extLst>
              <a:ext uri="{28A0092B-C50C-407E-A947-70E740481C1C}">
                <a14:useLocalDpi xmlns:a14="http://schemas.microsoft.com/office/drawing/2010/main" val="0"/>
              </a:ext>
            </a:extLst>
          </a:blip>
          <a:srcRect l="12471" t="2441" r="3095" b="5150"/>
          <a:stretch/>
        </p:blipFill>
        <p:spPr>
          <a:xfrm>
            <a:off x="3501124" y="528507"/>
            <a:ext cx="8688081" cy="6337358"/>
          </a:xfrm>
          <a:prstGeom prst="rect">
            <a:avLst/>
          </a:prstGeom>
          <a:effectLst/>
        </p:spPr>
      </p:pic>
      <p:cxnSp>
        <p:nvCxnSpPr>
          <p:cNvPr id="11" name="Straight Arrow Connector 10">
            <a:extLst>
              <a:ext uri="{FF2B5EF4-FFF2-40B4-BE49-F238E27FC236}">
                <a16:creationId xmlns:a16="http://schemas.microsoft.com/office/drawing/2014/main" id="{6EDA1532-F4A4-4EFE-B970-1292B7BD5942}"/>
              </a:ext>
            </a:extLst>
          </p:cNvPr>
          <p:cNvCxnSpPr>
            <a:cxnSpLocks/>
          </p:cNvCxnSpPr>
          <p:nvPr/>
        </p:nvCxnSpPr>
        <p:spPr>
          <a:xfrm flipV="1">
            <a:off x="6518677" y="6263511"/>
            <a:ext cx="687092" cy="472368"/>
          </a:xfrm>
          <a:prstGeom prst="straightConnector1">
            <a:avLst/>
          </a:prstGeom>
          <a:ln w="762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AA8D4C0-CCC7-45DB-ADCE-A3C89E754996}"/>
              </a:ext>
            </a:extLst>
          </p:cNvPr>
          <p:cNvCxnSpPr>
            <a:cxnSpLocks/>
          </p:cNvCxnSpPr>
          <p:nvPr/>
        </p:nvCxnSpPr>
        <p:spPr>
          <a:xfrm flipV="1">
            <a:off x="8391914" y="5065155"/>
            <a:ext cx="273404" cy="447492"/>
          </a:xfrm>
          <a:prstGeom prst="straightConnector1">
            <a:avLst/>
          </a:prstGeom>
          <a:ln w="762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D78D6B2-CC87-4600-BB1E-289C78C31F71}"/>
              </a:ext>
            </a:extLst>
          </p:cNvPr>
          <p:cNvCxnSpPr>
            <a:cxnSpLocks/>
          </p:cNvCxnSpPr>
          <p:nvPr/>
        </p:nvCxnSpPr>
        <p:spPr>
          <a:xfrm flipH="1" flipV="1">
            <a:off x="7794302" y="658297"/>
            <a:ext cx="17589" cy="439626"/>
          </a:xfrm>
          <a:prstGeom prst="straightConnector1">
            <a:avLst/>
          </a:prstGeom>
          <a:ln w="76200">
            <a:solidFill>
              <a:srgbClr val="007033"/>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2" name="Freeform: Shape 21">
            <a:extLst>
              <a:ext uri="{FF2B5EF4-FFF2-40B4-BE49-F238E27FC236}">
                <a16:creationId xmlns:a16="http://schemas.microsoft.com/office/drawing/2014/main" id="{BF45B805-06C7-4587-934E-5C657A423830}"/>
              </a:ext>
            </a:extLst>
          </p:cNvPr>
          <p:cNvSpPr/>
          <p:nvPr/>
        </p:nvSpPr>
        <p:spPr>
          <a:xfrm>
            <a:off x="4209225" y="4606648"/>
            <a:ext cx="791308" cy="161415"/>
          </a:xfrm>
          <a:custGeom>
            <a:avLst/>
            <a:gdLst>
              <a:gd name="connsiteX0" fmla="*/ 791308 w 791308"/>
              <a:gd name="connsiteY0" fmla="*/ 102799 h 161415"/>
              <a:gd name="connsiteX1" fmla="*/ 720970 w 791308"/>
              <a:gd name="connsiteY1" fmla="*/ 14876 h 161415"/>
              <a:gd name="connsiteX2" fmla="*/ 580293 w 791308"/>
              <a:gd name="connsiteY2" fmla="*/ 14876 h 161415"/>
              <a:gd name="connsiteX3" fmla="*/ 0 w 791308"/>
              <a:gd name="connsiteY3" fmla="*/ 161415 h 161415"/>
            </a:gdLst>
            <a:ahLst/>
            <a:cxnLst>
              <a:cxn ang="0">
                <a:pos x="connsiteX0" y="connsiteY0"/>
              </a:cxn>
              <a:cxn ang="0">
                <a:pos x="connsiteX1" y="connsiteY1"/>
              </a:cxn>
              <a:cxn ang="0">
                <a:pos x="connsiteX2" y="connsiteY2"/>
              </a:cxn>
              <a:cxn ang="0">
                <a:pos x="connsiteX3" y="connsiteY3"/>
              </a:cxn>
            </a:cxnLst>
            <a:rect l="l" t="t" r="r" b="b"/>
            <a:pathLst>
              <a:path w="791308" h="161415">
                <a:moveTo>
                  <a:pt x="791308" y="102799"/>
                </a:moveTo>
                <a:cubicBezTo>
                  <a:pt x="773723" y="66164"/>
                  <a:pt x="756139" y="29530"/>
                  <a:pt x="720970" y="14876"/>
                </a:cubicBezTo>
                <a:cubicBezTo>
                  <a:pt x="685801" y="222"/>
                  <a:pt x="700455" y="-9547"/>
                  <a:pt x="580293" y="14876"/>
                </a:cubicBezTo>
                <a:cubicBezTo>
                  <a:pt x="460131" y="39299"/>
                  <a:pt x="230065" y="100357"/>
                  <a:pt x="0" y="161415"/>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a:extLst>
              <a:ext uri="{FF2B5EF4-FFF2-40B4-BE49-F238E27FC236}">
                <a16:creationId xmlns:a16="http://schemas.microsoft.com/office/drawing/2014/main" id="{FE1323EB-4489-4F29-A08C-3031652918F5}"/>
              </a:ext>
            </a:extLst>
          </p:cNvPr>
          <p:cNvCxnSpPr>
            <a:cxnSpLocks/>
            <a:stCxn id="22" idx="3"/>
          </p:cNvCxnSpPr>
          <p:nvPr/>
        </p:nvCxnSpPr>
        <p:spPr>
          <a:xfrm flipH="1">
            <a:off x="3782121" y="4768063"/>
            <a:ext cx="427104" cy="109879"/>
          </a:xfrm>
          <a:prstGeom prst="straightConnector1">
            <a:avLst/>
          </a:prstGeom>
          <a:ln w="76200">
            <a:solidFill>
              <a:srgbClr val="FF0000"/>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CD8108ED-0B11-4066-887C-73BEEDDB2474}"/>
              </a:ext>
            </a:extLst>
          </p:cNvPr>
          <p:cNvCxnSpPr>
            <a:cxnSpLocks/>
          </p:cNvCxnSpPr>
          <p:nvPr/>
        </p:nvCxnSpPr>
        <p:spPr>
          <a:xfrm flipV="1">
            <a:off x="6573609" y="5223041"/>
            <a:ext cx="347494" cy="219235"/>
          </a:xfrm>
          <a:prstGeom prst="straightConnector1">
            <a:avLst/>
          </a:prstGeom>
          <a:ln w="762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6AD5451A-3BA0-4EA8-A9B3-1C8A1F6F9AD0}"/>
              </a:ext>
            </a:extLst>
          </p:cNvPr>
          <p:cNvSpPr txBox="1"/>
          <p:nvPr/>
        </p:nvSpPr>
        <p:spPr>
          <a:xfrm>
            <a:off x="5662814" y="4677464"/>
            <a:ext cx="862737" cy="369332"/>
          </a:xfrm>
          <a:prstGeom prst="rect">
            <a:avLst/>
          </a:prstGeom>
          <a:noFill/>
        </p:spPr>
        <p:txBody>
          <a:bodyPr wrap="none" rtlCol="0">
            <a:spAutoFit/>
          </a:bodyPr>
          <a:lstStyle/>
          <a:p>
            <a:r>
              <a:rPr lang="en-US">
                <a:solidFill>
                  <a:schemeClr val="bg1"/>
                </a:solidFill>
              </a:rPr>
              <a:t>Iceland</a:t>
            </a:r>
          </a:p>
        </p:txBody>
      </p:sp>
      <p:sp>
        <p:nvSpPr>
          <p:cNvPr id="29" name="TextBox 28">
            <a:extLst>
              <a:ext uri="{FF2B5EF4-FFF2-40B4-BE49-F238E27FC236}">
                <a16:creationId xmlns:a16="http://schemas.microsoft.com/office/drawing/2014/main" id="{A7B5E129-0107-4401-93BF-BD8A6BD7BB76}"/>
              </a:ext>
            </a:extLst>
          </p:cNvPr>
          <p:cNvSpPr txBox="1"/>
          <p:nvPr/>
        </p:nvSpPr>
        <p:spPr>
          <a:xfrm>
            <a:off x="8528457" y="5569430"/>
            <a:ext cx="979605" cy="369332"/>
          </a:xfrm>
          <a:prstGeom prst="rect">
            <a:avLst/>
          </a:prstGeom>
          <a:noFill/>
        </p:spPr>
        <p:txBody>
          <a:bodyPr wrap="square" rtlCol="0">
            <a:spAutoFit/>
          </a:bodyPr>
          <a:lstStyle/>
          <a:p>
            <a:r>
              <a:rPr lang="en-US">
                <a:solidFill>
                  <a:schemeClr val="bg1"/>
                </a:solidFill>
              </a:rPr>
              <a:t>Norway</a:t>
            </a:r>
          </a:p>
        </p:txBody>
      </p:sp>
      <p:sp>
        <p:nvSpPr>
          <p:cNvPr id="30" name="TextBox 29">
            <a:extLst>
              <a:ext uri="{FF2B5EF4-FFF2-40B4-BE49-F238E27FC236}">
                <a16:creationId xmlns:a16="http://schemas.microsoft.com/office/drawing/2014/main" id="{5BF0B7B6-CCA8-413B-98C8-9CD5B41DB787}"/>
              </a:ext>
            </a:extLst>
          </p:cNvPr>
          <p:cNvSpPr txBox="1"/>
          <p:nvPr/>
        </p:nvSpPr>
        <p:spPr>
          <a:xfrm>
            <a:off x="5377517" y="2258792"/>
            <a:ext cx="1170470" cy="338554"/>
          </a:xfrm>
          <a:prstGeom prst="rect">
            <a:avLst/>
          </a:prstGeom>
          <a:noFill/>
        </p:spPr>
        <p:txBody>
          <a:bodyPr wrap="square" rtlCol="0">
            <a:spAutoFit/>
          </a:bodyPr>
          <a:lstStyle/>
          <a:p>
            <a:r>
              <a:rPr lang="en-US" sz="1600">
                <a:solidFill>
                  <a:schemeClr val="bg1"/>
                </a:solidFill>
              </a:rPr>
              <a:t>Greenland</a:t>
            </a:r>
          </a:p>
        </p:txBody>
      </p:sp>
      <p:sp>
        <p:nvSpPr>
          <p:cNvPr id="31" name="TextBox 30">
            <a:extLst>
              <a:ext uri="{FF2B5EF4-FFF2-40B4-BE49-F238E27FC236}">
                <a16:creationId xmlns:a16="http://schemas.microsoft.com/office/drawing/2014/main" id="{46A8D109-4EED-4641-ADBE-F54B6690900E}"/>
              </a:ext>
            </a:extLst>
          </p:cNvPr>
          <p:cNvSpPr txBox="1"/>
          <p:nvPr/>
        </p:nvSpPr>
        <p:spPr>
          <a:xfrm>
            <a:off x="9395212" y="1872173"/>
            <a:ext cx="1170470" cy="584775"/>
          </a:xfrm>
          <a:prstGeom prst="rect">
            <a:avLst/>
          </a:prstGeom>
          <a:noFill/>
        </p:spPr>
        <p:txBody>
          <a:bodyPr wrap="square" rtlCol="0">
            <a:spAutoFit/>
          </a:bodyPr>
          <a:lstStyle/>
          <a:p>
            <a:pPr algn="ctr"/>
            <a:r>
              <a:rPr lang="en-US" sz="1600"/>
              <a:t>Barents </a:t>
            </a:r>
          </a:p>
          <a:p>
            <a:pPr algn="ctr"/>
            <a:r>
              <a:rPr lang="en-US" sz="1600"/>
              <a:t>Sea</a:t>
            </a:r>
          </a:p>
        </p:txBody>
      </p:sp>
      <p:sp>
        <p:nvSpPr>
          <p:cNvPr id="32" name="TextBox 31">
            <a:extLst>
              <a:ext uri="{FF2B5EF4-FFF2-40B4-BE49-F238E27FC236}">
                <a16:creationId xmlns:a16="http://schemas.microsoft.com/office/drawing/2014/main" id="{18293FA4-6AA3-4261-9892-52909937FC28}"/>
              </a:ext>
            </a:extLst>
          </p:cNvPr>
          <p:cNvSpPr txBox="1"/>
          <p:nvPr/>
        </p:nvSpPr>
        <p:spPr>
          <a:xfrm>
            <a:off x="6640108" y="489368"/>
            <a:ext cx="1479121" cy="338554"/>
          </a:xfrm>
          <a:prstGeom prst="rect">
            <a:avLst/>
          </a:prstGeom>
          <a:noFill/>
        </p:spPr>
        <p:txBody>
          <a:bodyPr wrap="square" rtlCol="0">
            <a:spAutoFit/>
          </a:bodyPr>
          <a:lstStyle/>
          <a:p>
            <a:pPr algn="ctr"/>
            <a:r>
              <a:rPr lang="en-US" sz="1600"/>
              <a:t>Arctic Ocean</a:t>
            </a:r>
          </a:p>
        </p:txBody>
      </p:sp>
      <p:sp>
        <p:nvSpPr>
          <p:cNvPr id="33" name="TextBox 32">
            <a:extLst>
              <a:ext uri="{FF2B5EF4-FFF2-40B4-BE49-F238E27FC236}">
                <a16:creationId xmlns:a16="http://schemas.microsoft.com/office/drawing/2014/main" id="{2E3A02C0-713B-46FE-8063-B402440D538B}"/>
              </a:ext>
            </a:extLst>
          </p:cNvPr>
          <p:cNvSpPr txBox="1"/>
          <p:nvPr/>
        </p:nvSpPr>
        <p:spPr>
          <a:xfrm>
            <a:off x="7933670" y="1537747"/>
            <a:ext cx="1479121" cy="253916"/>
          </a:xfrm>
          <a:prstGeom prst="rect">
            <a:avLst/>
          </a:prstGeom>
          <a:noFill/>
        </p:spPr>
        <p:txBody>
          <a:bodyPr wrap="square" rtlCol="0">
            <a:spAutoFit/>
          </a:bodyPr>
          <a:lstStyle/>
          <a:p>
            <a:pPr algn="ctr"/>
            <a:r>
              <a:rPr lang="en-US" sz="1050">
                <a:solidFill>
                  <a:schemeClr val="bg1"/>
                </a:solidFill>
              </a:rPr>
              <a:t>Svalbard</a:t>
            </a:r>
          </a:p>
        </p:txBody>
      </p:sp>
      <p:sp>
        <p:nvSpPr>
          <p:cNvPr id="34" name="TextBox 33">
            <a:extLst>
              <a:ext uri="{FF2B5EF4-FFF2-40B4-BE49-F238E27FC236}">
                <a16:creationId xmlns:a16="http://schemas.microsoft.com/office/drawing/2014/main" id="{57E7CD03-A94C-4C4A-95C5-747A2C02A959}"/>
              </a:ext>
            </a:extLst>
          </p:cNvPr>
          <p:cNvSpPr txBox="1"/>
          <p:nvPr/>
        </p:nvSpPr>
        <p:spPr>
          <a:xfrm>
            <a:off x="6984265" y="4344221"/>
            <a:ext cx="1367607" cy="369332"/>
          </a:xfrm>
          <a:prstGeom prst="rect">
            <a:avLst/>
          </a:prstGeom>
          <a:noFill/>
        </p:spPr>
        <p:txBody>
          <a:bodyPr wrap="square" rtlCol="0">
            <a:spAutoFit/>
          </a:bodyPr>
          <a:lstStyle/>
          <a:p>
            <a:pPr algn="ctr"/>
            <a:r>
              <a:rPr lang="en-US" sz="900">
                <a:solidFill>
                  <a:schemeClr val="bg1"/>
                </a:solidFill>
              </a:rPr>
              <a:t>Norwegian</a:t>
            </a:r>
          </a:p>
          <a:p>
            <a:pPr algn="ctr"/>
            <a:r>
              <a:rPr lang="en-US" sz="900">
                <a:solidFill>
                  <a:schemeClr val="bg1"/>
                </a:solidFill>
              </a:rPr>
              <a:t>Basin</a:t>
            </a:r>
          </a:p>
        </p:txBody>
      </p:sp>
      <p:sp>
        <p:nvSpPr>
          <p:cNvPr id="35" name="TextBox 34">
            <a:extLst>
              <a:ext uri="{FF2B5EF4-FFF2-40B4-BE49-F238E27FC236}">
                <a16:creationId xmlns:a16="http://schemas.microsoft.com/office/drawing/2014/main" id="{622531C2-B95D-4648-AD82-6D1ECB311ADC}"/>
              </a:ext>
            </a:extLst>
          </p:cNvPr>
          <p:cNvSpPr txBox="1"/>
          <p:nvPr/>
        </p:nvSpPr>
        <p:spPr>
          <a:xfrm>
            <a:off x="6623346" y="2496894"/>
            <a:ext cx="1816610" cy="523220"/>
          </a:xfrm>
          <a:prstGeom prst="rect">
            <a:avLst/>
          </a:prstGeom>
          <a:noFill/>
        </p:spPr>
        <p:txBody>
          <a:bodyPr wrap="square" rtlCol="0">
            <a:spAutoFit/>
          </a:bodyPr>
          <a:lstStyle/>
          <a:p>
            <a:pPr algn="ctr"/>
            <a:r>
              <a:rPr lang="en-US" sz="1400" b="1">
                <a:solidFill>
                  <a:srgbClr val="FFFF00"/>
                </a:solidFill>
              </a:rPr>
              <a:t>Greenland </a:t>
            </a:r>
          </a:p>
          <a:p>
            <a:pPr algn="ctr"/>
            <a:r>
              <a:rPr lang="en-US" sz="1400" b="1">
                <a:solidFill>
                  <a:srgbClr val="FFFF00"/>
                </a:solidFill>
              </a:rPr>
              <a:t>Sea</a:t>
            </a:r>
          </a:p>
        </p:txBody>
      </p:sp>
      <p:sp>
        <p:nvSpPr>
          <p:cNvPr id="36" name="TextBox 35">
            <a:extLst>
              <a:ext uri="{FF2B5EF4-FFF2-40B4-BE49-F238E27FC236}">
                <a16:creationId xmlns:a16="http://schemas.microsoft.com/office/drawing/2014/main" id="{2CFC9EF8-4DCB-461F-A81C-90F8586A6FAB}"/>
              </a:ext>
            </a:extLst>
          </p:cNvPr>
          <p:cNvSpPr txBox="1"/>
          <p:nvPr/>
        </p:nvSpPr>
        <p:spPr>
          <a:xfrm>
            <a:off x="6402288" y="3638953"/>
            <a:ext cx="1025154" cy="530140"/>
          </a:xfrm>
          <a:prstGeom prst="rect">
            <a:avLst/>
          </a:prstGeom>
          <a:noFill/>
        </p:spPr>
        <p:txBody>
          <a:bodyPr wrap="square" rtlCol="0">
            <a:spAutoFit/>
          </a:bodyPr>
          <a:lstStyle/>
          <a:p>
            <a:pPr algn="ctr"/>
            <a:r>
              <a:rPr lang="en-US" sz="1400" b="1">
                <a:solidFill>
                  <a:srgbClr val="FFFF00"/>
                </a:solidFill>
              </a:rPr>
              <a:t>Iceland</a:t>
            </a:r>
          </a:p>
          <a:p>
            <a:pPr algn="ctr"/>
            <a:r>
              <a:rPr lang="en-US" sz="1400" b="1">
                <a:solidFill>
                  <a:srgbClr val="FFFF00"/>
                </a:solidFill>
              </a:rPr>
              <a:t>Sea</a:t>
            </a:r>
          </a:p>
        </p:txBody>
      </p:sp>
      <p:sp>
        <p:nvSpPr>
          <p:cNvPr id="37" name="TextBox 36">
            <a:extLst>
              <a:ext uri="{FF2B5EF4-FFF2-40B4-BE49-F238E27FC236}">
                <a16:creationId xmlns:a16="http://schemas.microsoft.com/office/drawing/2014/main" id="{A081BBA0-3D16-4558-AF8D-4E0EB4233D59}"/>
              </a:ext>
            </a:extLst>
          </p:cNvPr>
          <p:cNvSpPr txBox="1"/>
          <p:nvPr/>
        </p:nvSpPr>
        <p:spPr>
          <a:xfrm>
            <a:off x="7467265" y="3466759"/>
            <a:ext cx="1119599" cy="369332"/>
          </a:xfrm>
          <a:prstGeom prst="rect">
            <a:avLst/>
          </a:prstGeom>
          <a:noFill/>
        </p:spPr>
        <p:txBody>
          <a:bodyPr wrap="square" rtlCol="0">
            <a:spAutoFit/>
          </a:bodyPr>
          <a:lstStyle/>
          <a:p>
            <a:pPr algn="ctr"/>
            <a:r>
              <a:rPr lang="en-US" sz="900">
                <a:solidFill>
                  <a:schemeClr val="bg1"/>
                </a:solidFill>
              </a:rPr>
              <a:t>Lofoten</a:t>
            </a:r>
          </a:p>
          <a:p>
            <a:pPr algn="ctr"/>
            <a:r>
              <a:rPr lang="en-US" sz="900">
                <a:solidFill>
                  <a:schemeClr val="bg1"/>
                </a:solidFill>
              </a:rPr>
              <a:t>Basin</a:t>
            </a:r>
          </a:p>
        </p:txBody>
      </p:sp>
      <p:sp>
        <p:nvSpPr>
          <p:cNvPr id="38" name="TextBox 37">
            <a:extLst>
              <a:ext uri="{FF2B5EF4-FFF2-40B4-BE49-F238E27FC236}">
                <a16:creationId xmlns:a16="http://schemas.microsoft.com/office/drawing/2014/main" id="{EBA16274-9E42-4989-B2BA-308001AC9110}"/>
              </a:ext>
            </a:extLst>
          </p:cNvPr>
          <p:cNvSpPr txBox="1"/>
          <p:nvPr/>
        </p:nvSpPr>
        <p:spPr>
          <a:xfrm>
            <a:off x="7262570" y="1856886"/>
            <a:ext cx="874310" cy="338554"/>
          </a:xfrm>
          <a:prstGeom prst="rect">
            <a:avLst/>
          </a:prstGeom>
          <a:noFill/>
        </p:spPr>
        <p:txBody>
          <a:bodyPr wrap="square" rtlCol="0">
            <a:spAutoFit/>
          </a:bodyPr>
          <a:lstStyle/>
          <a:p>
            <a:pPr algn="ctr"/>
            <a:r>
              <a:rPr lang="en-US" sz="800">
                <a:solidFill>
                  <a:schemeClr val="bg1"/>
                </a:solidFill>
              </a:rPr>
              <a:t>Boreas</a:t>
            </a:r>
          </a:p>
          <a:p>
            <a:pPr algn="ctr"/>
            <a:r>
              <a:rPr lang="en-US" sz="800">
                <a:solidFill>
                  <a:schemeClr val="bg1"/>
                </a:solidFill>
              </a:rPr>
              <a:t>Basin</a:t>
            </a:r>
          </a:p>
        </p:txBody>
      </p:sp>
      <p:sp>
        <p:nvSpPr>
          <p:cNvPr id="41" name="TextBox 40">
            <a:extLst>
              <a:ext uri="{FF2B5EF4-FFF2-40B4-BE49-F238E27FC236}">
                <a16:creationId xmlns:a16="http://schemas.microsoft.com/office/drawing/2014/main" id="{5005BD95-F55D-44FD-90DE-6541B52AA960}"/>
              </a:ext>
            </a:extLst>
          </p:cNvPr>
          <p:cNvSpPr txBox="1"/>
          <p:nvPr/>
        </p:nvSpPr>
        <p:spPr>
          <a:xfrm rot="1562583">
            <a:off x="5916134" y="3353475"/>
            <a:ext cx="1816610" cy="215444"/>
          </a:xfrm>
          <a:prstGeom prst="rect">
            <a:avLst/>
          </a:prstGeom>
          <a:noFill/>
        </p:spPr>
        <p:txBody>
          <a:bodyPr wrap="square" rtlCol="0">
            <a:spAutoFit/>
          </a:bodyPr>
          <a:lstStyle/>
          <a:p>
            <a:pPr algn="ctr"/>
            <a:r>
              <a:rPr lang="en-US" sz="800" b="1"/>
              <a:t>WJMR</a:t>
            </a:r>
          </a:p>
        </p:txBody>
      </p:sp>
      <p:sp>
        <p:nvSpPr>
          <p:cNvPr id="42" name="TextBox 41">
            <a:extLst>
              <a:ext uri="{FF2B5EF4-FFF2-40B4-BE49-F238E27FC236}">
                <a16:creationId xmlns:a16="http://schemas.microsoft.com/office/drawing/2014/main" id="{E9C0F36D-9E12-4635-8071-784FA3D575E9}"/>
              </a:ext>
            </a:extLst>
          </p:cNvPr>
          <p:cNvSpPr txBox="1"/>
          <p:nvPr/>
        </p:nvSpPr>
        <p:spPr>
          <a:xfrm>
            <a:off x="4551040" y="3759446"/>
            <a:ext cx="1170470" cy="584775"/>
          </a:xfrm>
          <a:prstGeom prst="rect">
            <a:avLst/>
          </a:prstGeom>
          <a:noFill/>
        </p:spPr>
        <p:txBody>
          <a:bodyPr wrap="square" rtlCol="0">
            <a:spAutoFit/>
          </a:bodyPr>
          <a:lstStyle/>
          <a:p>
            <a:pPr algn="ctr"/>
            <a:r>
              <a:rPr lang="en-US" sz="1600"/>
              <a:t>Denmark </a:t>
            </a:r>
            <a:br>
              <a:rPr lang="en-US" sz="1600"/>
            </a:br>
            <a:r>
              <a:rPr lang="en-US" sz="1600"/>
              <a:t>Strait</a:t>
            </a:r>
          </a:p>
        </p:txBody>
      </p:sp>
      <p:sp>
        <p:nvSpPr>
          <p:cNvPr id="43" name="TextBox 42">
            <a:extLst>
              <a:ext uri="{FF2B5EF4-FFF2-40B4-BE49-F238E27FC236}">
                <a16:creationId xmlns:a16="http://schemas.microsoft.com/office/drawing/2014/main" id="{DA3D1E45-06F1-4A25-871F-770CC0CD67F4}"/>
              </a:ext>
            </a:extLst>
          </p:cNvPr>
          <p:cNvSpPr txBox="1"/>
          <p:nvPr/>
        </p:nvSpPr>
        <p:spPr>
          <a:xfrm rot="19487118">
            <a:off x="4297730" y="5311322"/>
            <a:ext cx="1170470" cy="246221"/>
          </a:xfrm>
          <a:prstGeom prst="rect">
            <a:avLst/>
          </a:prstGeom>
          <a:noFill/>
        </p:spPr>
        <p:txBody>
          <a:bodyPr wrap="square" rtlCol="0">
            <a:spAutoFit/>
          </a:bodyPr>
          <a:lstStyle/>
          <a:p>
            <a:pPr algn="ctr"/>
            <a:r>
              <a:rPr lang="en-US" sz="1000"/>
              <a:t>Reykjanes Ridge</a:t>
            </a:r>
          </a:p>
        </p:txBody>
      </p:sp>
      <p:sp>
        <p:nvSpPr>
          <p:cNvPr id="45" name="Freeform: Shape 44">
            <a:extLst>
              <a:ext uri="{FF2B5EF4-FFF2-40B4-BE49-F238E27FC236}">
                <a16:creationId xmlns:a16="http://schemas.microsoft.com/office/drawing/2014/main" id="{BDD87DBB-3C24-4D8A-B5AD-376F7855551B}"/>
              </a:ext>
            </a:extLst>
          </p:cNvPr>
          <p:cNvSpPr/>
          <p:nvPr/>
        </p:nvSpPr>
        <p:spPr>
          <a:xfrm>
            <a:off x="7024434" y="5405365"/>
            <a:ext cx="1461876" cy="971902"/>
          </a:xfrm>
          <a:custGeom>
            <a:avLst/>
            <a:gdLst>
              <a:gd name="connsiteX0" fmla="*/ 0 w 1289538"/>
              <a:gd name="connsiteY0" fmla="*/ 1453661 h 1453661"/>
              <a:gd name="connsiteX1" fmla="*/ 638907 w 1289538"/>
              <a:gd name="connsiteY1" fmla="*/ 820615 h 1453661"/>
              <a:gd name="connsiteX2" fmla="*/ 1072661 w 1289538"/>
              <a:gd name="connsiteY2" fmla="*/ 310661 h 1453661"/>
              <a:gd name="connsiteX3" fmla="*/ 1289538 w 1289538"/>
              <a:gd name="connsiteY3" fmla="*/ 0 h 1453661"/>
              <a:gd name="connsiteX4" fmla="*/ 1289538 w 1289538"/>
              <a:gd name="connsiteY4" fmla="*/ 0 h 1453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538" h="1453661">
                <a:moveTo>
                  <a:pt x="0" y="1453661"/>
                </a:moveTo>
                <a:cubicBezTo>
                  <a:pt x="230065" y="1232388"/>
                  <a:pt x="460130" y="1011115"/>
                  <a:pt x="638907" y="820615"/>
                </a:cubicBezTo>
                <a:cubicBezTo>
                  <a:pt x="817684" y="630115"/>
                  <a:pt x="964223" y="447430"/>
                  <a:pt x="1072661" y="310661"/>
                </a:cubicBezTo>
                <a:cubicBezTo>
                  <a:pt x="1181099" y="173892"/>
                  <a:pt x="1289538" y="0"/>
                  <a:pt x="1289538" y="0"/>
                </a:cubicBezTo>
                <a:lnTo>
                  <a:pt x="1289538" y="0"/>
                </a:ln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947BD610-2D87-4E30-BD0B-790E6BCD9DA3}"/>
              </a:ext>
            </a:extLst>
          </p:cNvPr>
          <p:cNvSpPr txBox="1"/>
          <p:nvPr/>
        </p:nvSpPr>
        <p:spPr>
          <a:xfrm rot="16200000">
            <a:off x="6632094" y="4207859"/>
            <a:ext cx="1170470" cy="246221"/>
          </a:xfrm>
          <a:prstGeom prst="rect">
            <a:avLst/>
          </a:prstGeom>
          <a:noFill/>
        </p:spPr>
        <p:txBody>
          <a:bodyPr wrap="square" rtlCol="0">
            <a:spAutoFit/>
          </a:bodyPr>
          <a:lstStyle/>
          <a:p>
            <a:pPr algn="ctr"/>
            <a:r>
              <a:rPr lang="en-US" sz="1000">
                <a:solidFill>
                  <a:schemeClr val="bg1"/>
                </a:solidFill>
              </a:rPr>
              <a:t>Jan Mayen Ridge</a:t>
            </a:r>
          </a:p>
        </p:txBody>
      </p:sp>
      <p:sp>
        <p:nvSpPr>
          <p:cNvPr id="51" name="Freeform: Shape 50">
            <a:extLst>
              <a:ext uri="{FF2B5EF4-FFF2-40B4-BE49-F238E27FC236}">
                <a16:creationId xmlns:a16="http://schemas.microsoft.com/office/drawing/2014/main" id="{878DF6B3-D430-4D0C-8525-A9BDC5A46078}"/>
              </a:ext>
            </a:extLst>
          </p:cNvPr>
          <p:cNvSpPr/>
          <p:nvPr/>
        </p:nvSpPr>
        <p:spPr>
          <a:xfrm>
            <a:off x="4209225" y="4715140"/>
            <a:ext cx="2252946" cy="1200885"/>
          </a:xfrm>
          <a:custGeom>
            <a:avLst/>
            <a:gdLst>
              <a:gd name="connsiteX0" fmla="*/ 754417 w 2090847"/>
              <a:gd name="connsiteY0" fmla="*/ 0 h 1200885"/>
              <a:gd name="connsiteX1" fmla="*/ 832570 w 2090847"/>
              <a:gd name="connsiteY1" fmla="*/ 343877 h 1200885"/>
              <a:gd name="connsiteX2" fmla="*/ 621555 w 2090847"/>
              <a:gd name="connsiteY2" fmla="*/ 570523 h 1200885"/>
              <a:gd name="connsiteX3" fmla="*/ 82293 w 2090847"/>
              <a:gd name="connsiteY3" fmla="*/ 961292 h 1200885"/>
              <a:gd name="connsiteX4" fmla="*/ 121370 w 2090847"/>
              <a:gd name="connsiteY4" fmla="*/ 1187939 h 1200885"/>
              <a:gd name="connsiteX5" fmla="*/ 1207709 w 2090847"/>
              <a:gd name="connsiteY5" fmla="*/ 578339 h 1200885"/>
              <a:gd name="connsiteX6" fmla="*/ 2090847 w 2090847"/>
              <a:gd name="connsiteY6" fmla="*/ 773723 h 1200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0847" h="1200885">
                <a:moveTo>
                  <a:pt x="754417" y="0"/>
                </a:moveTo>
                <a:cubicBezTo>
                  <a:pt x="804565" y="124395"/>
                  <a:pt x="854714" y="248790"/>
                  <a:pt x="832570" y="343877"/>
                </a:cubicBezTo>
                <a:cubicBezTo>
                  <a:pt x="810426" y="438964"/>
                  <a:pt x="746601" y="467621"/>
                  <a:pt x="621555" y="570523"/>
                </a:cubicBezTo>
                <a:cubicBezTo>
                  <a:pt x="496509" y="673425"/>
                  <a:pt x="165657" y="858389"/>
                  <a:pt x="82293" y="961292"/>
                </a:cubicBezTo>
                <a:cubicBezTo>
                  <a:pt x="-1071" y="1064195"/>
                  <a:pt x="-66199" y="1251764"/>
                  <a:pt x="121370" y="1187939"/>
                </a:cubicBezTo>
                <a:cubicBezTo>
                  <a:pt x="308939" y="1124114"/>
                  <a:pt x="879463" y="647375"/>
                  <a:pt x="1207709" y="578339"/>
                </a:cubicBezTo>
                <a:cubicBezTo>
                  <a:pt x="1535955" y="509303"/>
                  <a:pt x="1813401" y="641513"/>
                  <a:pt x="2090847" y="773723"/>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Arrow Connector 51">
            <a:extLst>
              <a:ext uri="{FF2B5EF4-FFF2-40B4-BE49-F238E27FC236}">
                <a16:creationId xmlns:a16="http://schemas.microsoft.com/office/drawing/2014/main" id="{7BD500B7-A573-4E4C-B8AC-5AFC64D71DD4}"/>
              </a:ext>
            </a:extLst>
          </p:cNvPr>
          <p:cNvCxnSpPr>
            <a:cxnSpLocks/>
          </p:cNvCxnSpPr>
          <p:nvPr/>
        </p:nvCxnSpPr>
        <p:spPr>
          <a:xfrm flipH="1" flipV="1">
            <a:off x="6101998" y="5317880"/>
            <a:ext cx="423553" cy="236896"/>
          </a:xfrm>
          <a:prstGeom prst="straightConnector1">
            <a:avLst/>
          </a:prstGeom>
          <a:ln w="76200">
            <a:solidFill>
              <a:srgbClr val="FF0000"/>
            </a:solidFill>
            <a:tailEnd type="triangle"/>
          </a:ln>
          <a:effectLst/>
        </p:spPr>
        <p:style>
          <a:lnRef idx="1">
            <a:schemeClr val="accent1"/>
          </a:lnRef>
          <a:fillRef idx="0">
            <a:schemeClr val="accent1"/>
          </a:fillRef>
          <a:effectRef idx="0">
            <a:schemeClr val="accent1"/>
          </a:effectRef>
          <a:fontRef idx="minor">
            <a:schemeClr val="tx1"/>
          </a:fontRef>
        </p:style>
      </p:cxnSp>
      <p:sp>
        <p:nvSpPr>
          <p:cNvPr id="53" name="Freeform: Shape 52">
            <a:extLst>
              <a:ext uri="{FF2B5EF4-FFF2-40B4-BE49-F238E27FC236}">
                <a16:creationId xmlns:a16="http://schemas.microsoft.com/office/drawing/2014/main" id="{6E1DB595-F90F-489A-AC7F-0D245C2BCB52}"/>
              </a:ext>
            </a:extLst>
          </p:cNvPr>
          <p:cNvSpPr/>
          <p:nvPr/>
        </p:nvSpPr>
        <p:spPr>
          <a:xfrm>
            <a:off x="8552131" y="2293397"/>
            <a:ext cx="474597" cy="3024484"/>
          </a:xfrm>
          <a:custGeom>
            <a:avLst/>
            <a:gdLst>
              <a:gd name="connsiteX0" fmla="*/ 78154 w 766637"/>
              <a:gd name="connsiteY0" fmla="*/ 3212123 h 3212123"/>
              <a:gd name="connsiteX1" fmla="*/ 336062 w 766637"/>
              <a:gd name="connsiteY1" fmla="*/ 2766646 h 3212123"/>
              <a:gd name="connsiteX2" fmla="*/ 468923 w 766637"/>
              <a:gd name="connsiteY2" fmla="*/ 2422769 h 3212123"/>
              <a:gd name="connsiteX3" fmla="*/ 515816 w 766637"/>
              <a:gd name="connsiteY3" fmla="*/ 2063262 h 3212123"/>
              <a:gd name="connsiteX4" fmla="*/ 593970 w 766637"/>
              <a:gd name="connsiteY4" fmla="*/ 1625600 h 3212123"/>
              <a:gd name="connsiteX5" fmla="*/ 719016 w 766637"/>
              <a:gd name="connsiteY5" fmla="*/ 1453662 h 3212123"/>
              <a:gd name="connsiteX6" fmla="*/ 765908 w 766637"/>
              <a:gd name="connsiteY6" fmla="*/ 1305169 h 3212123"/>
              <a:gd name="connsiteX7" fmla="*/ 687754 w 766637"/>
              <a:gd name="connsiteY7" fmla="*/ 1094154 h 3212123"/>
              <a:gd name="connsiteX8" fmla="*/ 437662 w 766637"/>
              <a:gd name="connsiteY8" fmla="*/ 742462 h 3212123"/>
              <a:gd name="connsiteX9" fmla="*/ 195385 w 766637"/>
              <a:gd name="connsiteY9" fmla="*/ 273539 h 3212123"/>
              <a:gd name="connsiteX10" fmla="*/ 70339 w 766637"/>
              <a:gd name="connsiteY10" fmla="*/ 125046 h 3212123"/>
              <a:gd name="connsiteX11" fmla="*/ 0 w 766637"/>
              <a:gd name="connsiteY11" fmla="*/ 0 h 3212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6637" h="3212123">
                <a:moveTo>
                  <a:pt x="78154" y="3212123"/>
                </a:moveTo>
                <a:cubicBezTo>
                  <a:pt x="174544" y="3055164"/>
                  <a:pt x="270934" y="2898205"/>
                  <a:pt x="336062" y="2766646"/>
                </a:cubicBezTo>
                <a:cubicBezTo>
                  <a:pt x="401190" y="2635087"/>
                  <a:pt x="438964" y="2540000"/>
                  <a:pt x="468923" y="2422769"/>
                </a:cubicBezTo>
                <a:cubicBezTo>
                  <a:pt x="498882" y="2305538"/>
                  <a:pt x="494975" y="2196123"/>
                  <a:pt x="515816" y="2063262"/>
                </a:cubicBezTo>
                <a:cubicBezTo>
                  <a:pt x="536657" y="1930401"/>
                  <a:pt x="560103" y="1727200"/>
                  <a:pt x="593970" y="1625600"/>
                </a:cubicBezTo>
                <a:cubicBezTo>
                  <a:pt x="627837" y="1524000"/>
                  <a:pt x="690360" y="1507067"/>
                  <a:pt x="719016" y="1453662"/>
                </a:cubicBezTo>
                <a:cubicBezTo>
                  <a:pt x="747672" y="1400257"/>
                  <a:pt x="771118" y="1365087"/>
                  <a:pt x="765908" y="1305169"/>
                </a:cubicBezTo>
                <a:cubicBezTo>
                  <a:pt x="760698" y="1245251"/>
                  <a:pt x="742462" y="1187938"/>
                  <a:pt x="687754" y="1094154"/>
                </a:cubicBezTo>
                <a:cubicBezTo>
                  <a:pt x="633046" y="1000369"/>
                  <a:pt x="519724" y="879231"/>
                  <a:pt x="437662" y="742462"/>
                </a:cubicBezTo>
                <a:cubicBezTo>
                  <a:pt x="355600" y="605693"/>
                  <a:pt x="256605" y="376442"/>
                  <a:pt x="195385" y="273539"/>
                </a:cubicBezTo>
                <a:cubicBezTo>
                  <a:pt x="134165" y="170636"/>
                  <a:pt x="102903" y="170636"/>
                  <a:pt x="70339" y="125046"/>
                </a:cubicBezTo>
                <a:cubicBezTo>
                  <a:pt x="37775" y="79456"/>
                  <a:pt x="18887" y="39728"/>
                  <a:pt x="0" y="0"/>
                </a:cubicBezTo>
              </a:path>
            </a:pathLst>
          </a:custGeom>
          <a:noFill/>
          <a:ln w="76200">
            <a:gradFill>
              <a:gsLst>
                <a:gs pos="33000">
                  <a:schemeClr val="bg1"/>
                </a:gs>
                <a:gs pos="100000">
                  <a:srgbClr val="FF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Shape 53">
            <a:extLst>
              <a:ext uri="{FF2B5EF4-FFF2-40B4-BE49-F238E27FC236}">
                <a16:creationId xmlns:a16="http://schemas.microsoft.com/office/drawing/2014/main" id="{5A2210BE-56A9-459F-888C-876712E753CA}"/>
              </a:ext>
            </a:extLst>
          </p:cNvPr>
          <p:cNvSpPr/>
          <p:nvPr/>
        </p:nvSpPr>
        <p:spPr>
          <a:xfrm>
            <a:off x="7809037" y="1049149"/>
            <a:ext cx="987578" cy="1800711"/>
          </a:xfrm>
          <a:custGeom>
            <a:avLst/>
            <a:gdLst>
              <a:gd name="connsiteX0" fmla="*/ 1166446 w 1167202"/>
              <a:gd name="connsiteY0" fmla="*/ 2795954 h 2795954"/>
              <a:gd name="connsiteX1" fmla="*/ 1148862 w 1167202"/>
              <a:gd name="connsiteY1" fmla="*/ 2602523 h 2795954"/>
              <a:gd name="connsiteX2" fmla="*/ 1043354 w 1167202"/>
              <a:gd name="connsiteY2" fmla="*/ 2432538 h 2795954"/>
              <a:gd name="connsiteX3" fmla="*/ 996462 w 1167202"/>
              <a:gd name="connsiteY3" fmla="*/ 2274277 h 2795954"/>
              <a:gd name="connsiteX4" fmla="*/ 509954 w 1167202"/>
              <a:gd name="connsiteY4" fmla="*/ 1160584 h 2795954"/>
              <a:gd name="connsiteX5" fmla="*/ 87923 w 1167202"/>
              <a:gd name="connsiteY5" fmla="*/ 515815 h 2795954"/>
              <a:gd name="connsiteX6" fmla="*/ 17585 w 1167202"/>
              <a:gd name="connsiteY6" fmla="*/ 181708 h 2795954"/>
              <a:gd name="connsiteX7" fmla="*/ 0 w 1167202"/>
              <a:gd name="connsiteY7" fmla="*/ 0 h 2795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7202" h="2795954">
                <a:moveTo>
                  <a:pt x="1166446" y="2795954"/>
                </a:moveTo>
                <a:cubicBezTo>
                  <a:pt x="1167911" y="2729523"/>
                  <a:pt x="1169377" y="2663092"/>
                  <a:pt x="1148862" y="2602523"/>
                </a:cubicBezTo>
                <a:cubicBezTo>
                  <a:pt x="1128347" y="2541954"/>
                  <a:pt x="1068754" y="2487246"/>
                  <a:pt x="1043354" y="2432538"/>
                </a:cubicBezTo>
                <a:cubicBezTo>
                  <a:pt x="1017954" y="2377830"/>
                  <a:pt x="1085362" y="2486269"/>
                  <a:pt x="996462" y="2274277"/>
                </a:cubicBezTo>
                <a:cubicBezTo>
                  <a:pt x="907562" y="2062285"/>
                  <a:pt x="661377" y="1453661"/>
                  <a:pt x="509954" y="1160584"/>
                </a:cubicBezTo>
                <a:cubicBezTo>
                  <a:pt x="358531" y="867507"/>
                  <a:pt x="169984" y="678961"/>
                  <a:pt x="87923" y="515815"/>
                </a:cubicBezTo>
                <a:cubicBezTo>
                  <a:pt x="5861" y="352669"/>
                  <a:pt x="32239" y="267677"/>
                  <a:pt x="17585" y="181708"/>
                </a:cubicBezTo>
                <a:cubicBezTo>
                  <a:pt x="2931" y="95739"/>
                  <a:pt x="1465" y="47869"/>
                  <a:pt x="0" y="0"/>
                </a:cubicBezTo>
              </a:path>
            </a:pathLst>
          </a:custGeom>
          <a:noFill/>
          <a:ln w="76200">
            <a:gradFill>
              <a:gsLst>
                <a:gs pos="40000">
                  <a:srgbClr val="007033"/>
                </a:gs>
                <a:gs pos="74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Shape 54">
            <a:extLst>
              <a:ext uri="{FF2B5EF4-FFF2-40B4-BE49-F238E27FC236}">
                <a16:creationId xmlns:a16="http://schemas.microsoft.com/office/drawing/2014/main" id="{0C2E7DF3-26A8-49CF-92E1-3F038EC80C1C}"/>
              </a:ext>
            </a:extLst>
          </p:cNvPr>
          <p:cNvSpPr/>
          <p:nvPr/>
        </p:nvSpPr>
        <p:spPr>
          <a:xfrm>
            <a:off x="8810622" y="2590771"/>
            <a:ext cx="274588" cy="428640"/>
          </a:xfrm>
          <a:custGeom>
            <a:avLst/>
            <a:gdLst>
              <a:gd name="connsiteX0" fmla="*/ 33688 w 218513"/>
              <a:gd name="connsiteY0" fmla="*/ 457200 h 457200"/>
              <a:gd name="connsiteX1" fmla="*/ 14232 w 218513"/>
              <a:gd name="connsiteY1" fmla="*/ 233464 h 457200"/>
              <a:gd name="connsiteX2" fmla="*/ 218513 w 218513"/>
              <a:gd name="connsiteY2" fmla="*/ 0 h 457200"/>
            </a:gdLst>
            <a:ahLst/>
            <a:cxnLst>
              <a:cxn ang="0">
                <a:pos x="connsiteX0" y="connsiteY0"/>
              </a:cxn>
              <a:cxn ang="0">
                <a:pos x="connsiteX1" y="connsiteY1"/>
              </a:cxn>
              <a:cxn ang="0">
                <a:pos x="connsiteX2" y="connsiteY2"/>
              </a:cxn>
            </a:cxnLst>
            <a:rect l="l" t="t" r="r" b="b"/>
            <a:pathLst>
              <a:path w="218513" h="457200">
                <a:moveTo>
                  <a:pt x="33688" y="457200"/>
                </a:moveTo>
                <a:cubicBezTo>
                  <a:pt x="8558" y="383432"/>
                  <a:pt x="-16572" y="309664"/>
                  <a:pt x="14232" y="233464"/>
                </a:cubicBezTo>
                <a:cubicBezTo>
                  <a:pt x="45036" y="157264"/>
                  <a:pt x="131774" y="78632"/>
                  <a:pt x="218513" y="0"/>
                </a:cubicBezTo>
              </a:path>
            </a:pathLst>
          </a:custGeom>
          <a:noFill/>
          <a:ln w="76200">
            <a:gradFill>
              <a:gsLst>
                <a:gs pos="46000">
                  <a:schemeClr val="bg1"/>
                </a:gs>
                <a:gs pos="0">
                  <a:srgbClr val="007033"/>
                </a:gs>
                <a:gs pos="100000">
                  <a:schemeClr val="accent1">
                    <a:lumMod val="5000"/>
                    <a:lumOff val="95000"/>
                  </a:schemeClr>
                </a:gs>
                <a:gs pos="100000">
                  <a:srgbClr val="FF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Arrow Connector 55">
            <a:extLst>
              <a:ext uri="{FF2B5EF4-FFF2-40B4-BE49-F238E27FC236}">
                <a16:creationId xmlns:a16="http://schemas.microsoft.com/office/drawing/2014/main" id="{60630AAB-F3A8-4570-9683-6AF068D4D05B}"/>
              </a:ext>
            </a:extLst>
          </p:cNvPr>
          <p:cNvCxnSpPr>
            <a:cxnSpLocks/>
          </p:cNvCxnSpPr>
          <p:nvPr/>
        </p:nvCxnSpPr>
        <p:spPr>
          <a:xfrm flipV="1">
            <a:off x="9072510" y="2390575"/>
            <a:ext cx="405297" cy="200196"/>
          </a:xfrm>
          <a:prstGeom prst="straightConnector1">
            <a:avLst/>
          </a:prstGeom>
          <a:ln w="76200">
            <a:solidFill>
              <a:srgbClr val="007033"/>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7" name="Freeform: Shape 56">
            <a:extLst>
              <a:ext uri="{FF2B5EF4-FFF2-40B4-BE49-F238E27FC236}">
                <a16:creationId xmlns:a16="http://schemas.microsoft.com/office/drawing/2014/main" id="{D67AA704-1A9C-4025-84A5-C8D84A25A4C4}"/>
              </a:ext>
            </a:extLst>
          </p:cNvPr>
          <p:cNvSpPr/>
          <p:nvPr/>
        </p:nvSpPr>
        <p:spPr>
          <a:xfrm>
            <a:off x="4982705" y="1822286"/>
            <a:ext cx="3365770" cy="4649821"/>
          </a:xfrm>
          <a:custGeom>
            <a:avLst/>
            <a:gdLst>
              <a:gd name="connsiteX0" fmla="*/ 0 w 3365770"/>
              <a:gd name="connsiteY0" fmla="*/ 4649821 h 4649821"/>
              <a:gd name="connsiteX1" fmla="*/ 496111 w 3365770"/>
              <a:gd name="connsiteY1" fmla="*/ 4367719 h 4649821"/>
              <a:gd name="connsiteX2" fmla="*/ 914400 w 3365770"/>
              <a:gd name="connsiteY2" fmla="*/ 4260715 h 4649821"/>
              <a:gd name="connsiteX3" fmla="*/ 1381328 w 3365770"/>
              <a:gd name="connsiteY3" fmla="*/ 3978612 h 4649821"/>
              <a:gd name="connsiteX4" fmla="*/ 1634247 w 3365770"/>
              <a:gd name="connsiteY4" fmla="*/ 3618689 h 4649821"/>
              <a:gd name="connsiteX5" fmla="*/ 1994170 w 3365770"/>
              <a:gd name="connsiteY5" fmla="*/ 3404681 h 4649821"/>
              <a:gd name="connsiteX6" fmla="*/ 2607013 w 3365770"/>
              <a:gd name="connsiteY6" fmla="*/ 3482502 h 4649821"/>
              <a:gd name="connsiteX7" fmla="*/ 2898843 w 3365770"/>
              <a:gd name="connsiteY7" fmla="*/ 3638144 h 4649821"/>
              <a:gd name="connsiteX8" fmla="*/ 3268494 w 3365770"/>
              <a:gd name="connsiteY8" fmla="*/ 3521412 h 4649821"/>
              <a:gd name="connsiteX9" fmla="*/ 3336587 w 3365770"/>
              <a:gd name="connsiteY9" fmla="*/ 3287949 h 4649821"/>
              <a:gd name="connsiteX10" fmla="*/ 3161489 w 3365770"/>
              <a:gd name="connsiteY10" fmla="*/ 2966936 h 4649821"/>
              <a:gd name="connsiteX11" fmla="*/ 3054485 w 3365770"/>
              <a:gd name="connsiteY11" fmla="*/ 2704289 h 4649821"/>
              <a:gd name="connsiteX12" fmla="*/ 3093396 w 3365770"/>
              <a:gd name="connsiteY12" fmla="*/ 2422187 h 4649821"/>
              <a:gd name="connsiteX13" fmla="*/ 2986391 w 3365770"/>
              <a:gd name="connsiteY13" fmla="*/ 2169268 h 4649821"/>
              <a:gd name="connsiteX14" fmla="*/ 2616740 w 3365770"/>
              <a:gd name="connsiteY14" fmla="*/ 1906621 h 4649821"/>
              <a:gd name="connsiteX15" fmla="*/ 2762655 w 3365770"/>
              <a:gd name="connsiteY15" fmla="*/ 1575881 h 4649821"/>
              <a:gd name="connsiteX16" fmla="*/ 3258766 w 3365770"/>
              <a:gd name="connsiteY16" fmla="*/ 1284051 h 4649821"/>
              <a:gd name="connsiteX17" fmla="*/ 3365770 w 3365770"/>
              <a:gd name="connsiteY17" fmla="*/ 856034 h 4649821"/>
              <a:gd name="connsiteX18" fmla="*/ 3258766 w 3365770"/>
              <a:gd name="connsiteY18" fmla="*/ 496110 h 4649821"/>
              <a:gd name="connsiteX19" fmla="*/ 3103123 w 3365770"/>
              <a:gd name="connsiteY19" fmla="*/ 87549 h 4649821"/>
              <a:gd name="connsiteX20" fmla="*/ 2996119 w 3365770"/>
              <a:gd name="connsiteY20" fmla="*/ 0 h 464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65770" h="4649821">
                <a:moveTo>
                  <a:pt x="0" y="4649821"/>
                </a:moveTo>
                <a:cubicBezTo>
                  <a:pt x="171855" y="4541195"/>
                  <a:pt x="343711" y="4432570"/>
                  <a:pt x="496111" y="4367719"/>
                </a:cubicBezTo>
                <a:cubicBezTo>
                  <a:pt x="648511" y="4302868"/>
                  <a:pt x="766864" y="4325566"/>
                  <a:pt x="914400" y="4260715"/>
                </a:cubicBezTo>
                <a:cubicBezTo>
                  <a:pt x="1061936" y="4195864"/>
                  <a:pt x="1261354" y="4085616"/>
                  <a:pt x="1381328" y="3978612"/>
                </a:cubicBezTo>
                <a:cubicBezTo>
                  <a:pt x="1501303" y="3871608"/>
                  <a:pt x="1532107" y="3714344"/>
                  <a:pt x="1634247" y="3618689"/>
                </a:cubicBezTo>
                <a:cubicBezTo>
                  <a:pt x="1736387" y="3523034"/>
                  <a:pt x="1832042" y="3427379"/>
                  <a:pt x="1994170" y="3404681"/>
                </a:cubicBezTo>
                <a:cubicBezTo>
                  <a:pt x="2156298" y="3381983"/>
                  <a:pt x="2456234" y="3443592"/>
                  <a:pt x="2607013" y="3482502"/>
                </a:cubicBezTo>
                <a:cubicBezTo>
                  <a:pt x="2757792" y="3521412"/>
                  <a:pt x="2788596" y="3631659"/>
                  <a:pt x="2898843" y="3638144"/>
                </a:cubicBezTo>
                <a:cubicBezTo>
                  <a:pt x="3009090" y="3644629"/>
                  <a:pt x="3195537" y="3579778"/>
                  <a:pt x="3268494" y="3521412"/>
                </a:cubicBezTo>
                <a:cubicBezTo>
                  <a:pt x="3341451" y="3463046"/>
                  <a:pt x="3354421" y="3380362"/>
                  <a:pt x="3336587" y="3287949"/>
                </a:cubicBezTo>
                <a:cubicBezTo>
                  <a:pt x="3318753" y="3195536"/>
                  <a:pt x="3208506" y="3064213"/>
                  <a:pt x="3161489" y="2966936"/>
                </a:cubicBezTo>
                <a:cubicBezTo>
                  <a:pt x="3114472" y="2869659"/>
                  <a:pt x="3065834" y="2795081"/>
                  <a:pt x="3054485" y="2704289"/>
                </a:cubicBezTo>
                <a:cubicBezTo>
                  <a:pt x="3043136" y="2613497"/>
                  <a:pt x="3104745" y="2511357"/>
                  <a:pt x="3093396" y="2422187"/>
                </a:cubicBezTo>
                <a:cubicBezTo>
                  <a:pt x="3082047" y="2333017"/>
                  <a:pt x="3065834" y="2255196"/>
                  <a:pt x="2986391" y="2169268"/>
                </a:cubicBezTo>
                <a:cubicBezTo>
                  <a:pt x="2906948" y="2083340"/>
                  <a:pt x="2654029" y="2005519"/>
                  <a:pt x="2616740" y="1906621"/>
                </a:cubicBezTo>
                <a:cubicBezTo>
                  <a:pt x="2579451" y="1807723"/>
                  <a:pt x="2655651" y="1679643"/>
                  <a:pt x="2762655" y="1575881"/>
                </a:cubicBezTo>
                <a:cubicBezTo>
                  <a:pt x="2869659" y="1472119"/>
                  <a:pt x="3158247" y="1404025"/>
                  <a:pt x="3258766" y="1284051"/>
                </a:cubicBezTo>
                <a:cubicBezTo>
                  <a:pt x="3359285" y="1164076"/>
                  <a:pt x="3365770" y="987357"/>
                  <a:pt x="3365770" y="856034"/>
                </a:cubicBezTo>
                <a:cubicBezTo>
                  <a:pt x="3365770" y="724711"/>
                  <a:pt x="3302541" y="624191"/>
                  <a:pt x="3258766" y="496110"/>
                </a:cubicBezTo>
                <a:cubicBezTo>
                  <a:pt x="3214992" y="368029"/>
                  <a:pt x="3146898" y="170234"/>
                  <a:pt x="3103123" y="87549"/>
                </a:cubicBezTo>
                <a:cubicBezTo>
                  <a:pt x="3059349" y="4864"/>
                  <a:pt x="3027734" y="2432"/>
                  <a:pt x="2996119" y="0"/>
                </a:cubicBezTo>
              </a:path>
            </a:pathLst>
          </a:custGeom>
          <a:noFill/>
          <a:ln w="76200">
            <a:gradFill>
              <a:gsLst>
                <a:gs pos="0">
                  <a:srgbClr val="007033"/>
                </a:gs>
                <a:gs pos="31000">
                  <a:schemeClr val="bg1"/>
                </a:gs>
                <a:gs pos="46000">
                  <a:srgbClr val="FF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C1A15B98-5D10-487D-A8F0-64205005C2DB}"/>
              </a:ext>
            </a:extLst>
          </p:cNvPr>
          <p:cNvSpPr txBox="1"/>
          <p:nvPr/>
        </p:nvSpPr>
        <p:spPr>
          <a:xfrm>
            <a:off x="7269441" y="3860902"/>
            <a:ext cx="1269668" cy="523220"/>
          </a:xfrm>
          <a:prstGeom prst="rect">
            <a:avLst/>
          </a:prstGeom>
          <a:noFill/>
        </p:spPr>
        <p:txBody>
          <a:bodyPr wrap="square" rtlCol="0">
            <a:spAutoFit/>
          </a:bodyPr>
          <a:lstStyle/>
          <a:p>
            <a:pPr algn="ctr"/>
            <a:r>
              <a:rPr lang="en-US" sz="1400" b="1">
                <a:solidFill>
                  <a:srgbClr val="FFFF00"/>
                </a:solidFill>
              </a:rPr>
              <a:t>Norwegian</a:t>
            </a:r>
          </a:p>
          <a:p>
            <a:pPr algn="ctr"/>
            <a:r>
              <a:rPr lang="en-US" sz="1400" b="1">
                <a:solidFill>
                  <a:srgbClr val="FFFF00"/>
                </a:solidFill>
              </a:rPr>
              <a:t>Sea</a:t>
            </a:r>
          </a:p>
        </p:txBody>
      </p:sp>
      <p:sp>
        <p:nvSpPr>
          <p:cNvPr id="59" name="TextBox 58">
            <a:extLst>
              <a:ext uri="{FF2B5EF4-FFF2-40B4-BE49-F238E27FC236}">
                <a16:creationId xmlns:a16="http://schemas.microsoft.com/office/drawing/2014/main" id="{DAD8A7B0-462C-4F93-8947-9D84BA49FFD4}"/>
              </a:ext>
            </a:extLst>
          </p:cNvPr>
          <p:cNvSpPr txBox="1"/>
          <p:nvPr/>
        </p:nvSpPr>
        <p:spPr>
          <a:xfrm rot="19487118">
            <a:off x="7348062" y="3035136"/>
            <a:ext cx="1170470" cy="246221"/>
          </a:xfrm>
          <a:prstGeom prst="rect">
            <a:avLst/>
          </a:prstGeom>
          <a:noFill/>
        </p:spPr>
        <p:txBody>
          <a:bodyPr wrap="square" rtlCol="0">
            <a:spAutoFit/>
          </a:bodyPr>
          <a:lstStyle/>
          <a:p>
            <a:pPr algn="ctr"/>
            <a:r>
              <a:rPr lang="en-US" sz="1000">
                <a:solidFill>
                  <a:schemeClr val="bg1"/>
                </a:solidFill>
              </a:rPr>
              <a:t>Mohn Ridge</a:t>
            </a:r>
          </a:p>
        </p:txBody>
      </p:sp>
      <p:sp>
        <p:nvSpPr>
          <p:cNvPr id="60" name="TextBox 59">
            <a:extLst>
              <a:ext uri="{FF2B5EF4-FFF2-40B4-BE49-F238E27FC236}">
                <a16:creationId xmlns:a16="http://schemas.microsoft.com/office/drawing/2014/main" id="{0DC702E5-5268-4D19-9A42-A8D63D7245CD}"/>
              </a:ext>
            </a:extLst>
          </p:cNvPr>
          <p:cNvSpPr txBox="1"/>
          <p:nvPr/>
        </p:nvSpPr>
        <p:spPr>
          <a:xfrm rot="17714060">
            <a:off x="8225127" y="5166439"/>
            <a:ext cx="625109" cy="230832"/>
          </a:xfrm>
          <a:prstGeom prst="rect">
            <a:avLst/>
          </a:prstGeom>
          <a:noFill/>
        </p:spPr>
        <p:txBody>
          <a:bodyPr wrap="square" rtlCol="0">
            <a:spAutoFit/>
          </a:bodyPr>
          <a:lstStyle/>
          <a:p>
            <a:pPr algn="ctr"/>
            <a:r>
              <a:rPr lang="en-US" sz="900">
                <a:solidFill>
                  <a:schemeClr val="bg1"/>
                </a:solidFill>
              </a:rPr>
              <a:t>NwAC</a:t>
            </a:r>
          </a:p>
        </p:txBody>
      </p:sp>
      <p:sp>
        <p:nvSpPr>
          <p:cNvPr id="61" name="TextBox 60">
            <a:extLst>
              <a:ext uri="{FF2B5EF4-FFF2-40B4-BE49-F238E27FC236}">
                <a16:creationId xmlns:a16="http://schemas.microsoft.com/office/drawing/2014/main" id="{B880C67F-0EE4-4B75-9009-3CBBA2DE0A3D}"/>
              </a:ext>
            </a:extLst>
          </p:cNvPr>
          <p:cNvSpPr txBox="1"/>
          <p:nvPr/>
        </p:nvSpPr>
        <p:spPr>
          <a:xfrm rot="4073630">
            <a:off x="7638748" y="2351249"/>
            <a:ext cx="1076585" cy="246221"/>
          </a:xfrm>
          <a:prstGeom prst="rect">
            <a:avLst/>
          </a:prstGeom>
          <a:noFill/>
        </p:spPr>
        <p:txBody>
          <a:bodyPr wrap="square" rtlCol="0">
            <a:spAutoFit/>
          </a:bodyPr>
          <a:lstStyle/>
          <a:p>
            <a:pPr algn="ctr"/>
            <a:r>
              <a:rPr lang="en-US" sz="1000">
                <a:solidFill>
                  <a:schemeClr val="bg1"/>
                </a:solidFill>
              </a:rPr>
              <a:t>Knipovich Ridge</a:t>
            </a:r>
          </a:p>
        </p:txBody>
      </p:sp>
      <p:sp>
        <p:nvSpPr>
          <p:cNvPr id="62" name="TextBox 61">
            <a:extLst>
              <a:ext uri="{FF2B5EF4-FFF2-40B4-BE49-F238E27FC236}">
                <a16:creationId xmlns:a16="http://schemas.microsoft.com/office/drawing/2014/main" id="{783CE9D0-CFB4-4C50-893D-73F3B4A5339C}"/>
              </a:ext>
            </a:extLst>
          </p:cNvPr>
          <p:cNvSpPr txBox="1"/>
          <p:nvPr/>
        </p:nvSpPr>
        <p:spPr>
          <a:xfrm rot="4168327">
            <a:off x="8012900" y="1910228"/>
            <a:ext cx="692645" cy="230832"/>
          </a:xfrm>
          <a:prstGeom prst="rect">
            <a:avLst/>
          </a:prstGeom>
          <a:noFill/>
        </p:spPr>
        <p:txBody>
          <a:bodyPr wrap="square" rtlCol="0">
            <a:spAutoFit/>
          </a:bodyPr>
          <a:lstStyle/>
          <a:p>
            <a:pPr algn="ctr"/>
            <a:r>
              <a:rPr lang="en-US" sz="900" b="1"/>
              <a:t>WSC</a:t>
            </a:r>
          </a:p>
        </p:txBody>
      </p:sp>
      <p:sp>
        <p:nvSpPr>
          <p:cNvPr id="63" name="TextBox 62">
            <a:extLst>
              <a:ext uri="{FF2B5EF4-FFF2-40B4-BE49-F238E27FC236}">
                <a16:creationId xmlns:a16="http://schemas.microsoft.com/office/drawing/2014/main" id="{E7E076D5-2CA8-474C-921E-E0F065226E8B}"/>
              </a:ext>
            </a:extLst>
          </p:cNvPr>
          <p:cNvSpPr txBox="1"/>
          <p:nvPr/>
        </p:nvSpPr>
        <p:spPr>
          <a:xfrm rot="20798344">
            <a:off x="7759190" y="5302359"/>
            <a:ext cx="625109" cy="230832"/>
          </a:xfrm>
          <a:prstGeom prst="rect">
            <a:avLst/>
          </a:prstGeom>
          <a:noFill/>
        </p:spPr>
        <p:txBody>
          <a:bodyPr wrap="square" rtlCol="0">
            <a:spAutoFit/>
          </a:bodyPr>
          <a:lstStyle/>
          <a:p>
            <a:pPr algn="ctr"/>
            <a:r>
              <a:rPr lang="en-US" sz="900">
                <a:solidFill>
                  <a:schemeClr val="bg1"/>
                </a:solidFill>
              </a:rPr>
              <a:t>NwAC</a:t>
            </a:r>
          </a:p>
        </p:txBody>
      </p:sp>
      <p:sp>
        <p:nvSpPr>
          <p:cNvPr id="64" name="TextBox 63">
            <a:extLst>
              <a:ext uri="{FF2B5EF4-FFF2-40B4-BE49-F238E27FC236}">
                <a16:creationId xmlns:a16="http://schemas.microsoft.com/office/drawing/2014/main" id="{1C8AC2DB-F2FB-4B52-85E0-86CCFA76AA8B}"/>
              </a:ext>
            </a:extLst>
          </p:cNvPr>
          <p:cNvSpPr txBox="1"/>
          <p:nvPr/>
        </p:nvSpPr>
        <p:spPr>
          <a:xfrm>
            <a:off x="7235610" y="1276371"/>
            <a:ext cx="901270" cy="2616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100" b="1">
                <a:solidFill>
                  <a:schemeClr val="tx1"/>
                </a:solidFill>
              </a:rPr>
              <a:t>Fram Strait</a:t>
            </a:r>
          </a:p>
        </p:txBody>
      </p:sp>
      <p:cxnSp>
        <p:nvCxnSpPr>
          <p:cNvPr id="65" name="Straight Arrow Connector 64">
            <a:extLst>
              <a:ext uri="{FF2B5EF4-FFF2-40B4-BE49-F238E27FC236}">
                <a16:creationId xmlns:a16="http://schemas.microsoft.com/office/drawing/2014/main" id="{0E642F07-C748-4E93-9FFE-5D8063F1B024}"/>
              </a:ext>
            </a:extLst>
          </p:cNvPr>
          <p:cNvCxnSpPr>
            <a:cxnSpLocks/>
          </p:cNvCxnSpPr>
          <p:nvPr/>
        </p:nvCxnSpPr>
        <p:spPr>
          <a:xfrm flipH="1" flipV="1">
            <a:off x="7914125" y="1606061"/>
            <a:ext cx="126434" cy="270782"/>
          </a:xfrm>
          <a:prstGeom prst="straightConnector1">
            <a:avLst/>
          </a:prstGeom>
          <a:ln w="76200">
            <a:solidFill>
              <a:srgbClr val="007033"/>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7" name="Freeform: Shape 66">
            <a:extLst>
              <a:ext uri="{FF2B5EF4-FFF2-40B4-BE49-F238E27FC236}">
                <a16:creationId xmlns:a16="http://schemas.microsoft.com/office/drawing/2014/main" id="{F296F3C4-777D-4279-B500-1CD62E6DB109}"/>
              </a:ext>
            </a:extLst>
          </p:cNvPr>
          <p:cNvSpPr/>
          <p:nvPr/>
        </p:nvSpPr>
        <p:spPr>
          <a:xfrm>
            <a:off x="4993312" y="4197883"/>
            <a:ext cx="747773" cy="858236"/>
          </a:xfrm>
          <a:custGeom>
            <a:avLst/>
            <a:gdLst>
              <a:gd name="connsiteX0" fmla="*/ 117458 w 747773"/>
              <a:gd name="connsiteY0" fmla="*/ 858236 h 858236"/>
              <a:gd name="connsiteX1" fmla="*/ 81947 w 747773"/>
              <a:gd name="connsiteY1" fmla="*/ 636294 h 858236"/>
              <a:gd name="connsiteX2" fmla="*/ 37559 w 747773"/>
              <a:gd name="connsiteY2" fmla="*/ 529762 h 858236"/>
              <a:gd name="connsiteX3" fmla="*/ 10926 w 747773"/>
              <a:gd name="connsiteY3" fmla="*/ 467618 h 858236"/>
              <a:gd name="connsiteX4" fmla="*/ 10926 w 747773"/>
              <a:gd name="connsiteY4" fmla="*/ 352208 h 858236"/>
              <a:gd name="connsiteX5" fmla="*/ 144091 w 747773"/>
              <a:gd name="connsiteY5" fmla="*/ 263432 h 858236"/>
              <a:gd name="connsiteX6" fmla="*/ 321644 w 747773"/>
              <a:gd name="connsiteY6" fmla="*/ 156900 h 858236"/>
              <a:gd name="connsiteX7" fmla="*/ 321644 w 747773"/>
              <a:gd name="connsiteY7" fmla="*/ 156900 h 858236"/>
              <a:gd name="connsiteX8" fmla="*/ 534709 w 747773"/>
              <a:gd name="connsiteY8" fmla="*/ 68123 h 858236"/>
              <a:gd name="connsiteX9" fmla="*/ 632363 w 747773"/>
              <a:gd name="connsiteY9" fmla="*/ 5979 h 858236"/>
              <a:gd name="connsiteX10" fmla="*/ 747773 w 747773"/>
              <a:gd name="connsiteY10" fmla="*/ 5979 h 85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7773" h="858236">
                <a:moveTo>
                  <a:pt x="117458" y="858236"/>
                </a:moveTo>
                <a:cubicBezTo>
                  <a:pt x="106360" y="774638"/>
                  <a:pt x="95263" y="691040"/>
                  <a:pt x="81947" y="636294"/>
                </a:cubicBezTo>
                <a:cubicBezTo>
                  <a:pt x="68630" y="581548"/>
                  <a:pt x="49396" y="557875"/>
                  <a:pt x="37559" y="529762"/>
                </a:cubicBezTo>
                <a:cubicBezTo>
                  <a:pt x="25722" y="501649"/>
                  <a:pt x="15365" y="497210"/>
                  <a:pt x="10926" y="467618"/>
                </a:cubicBezTo>
                <a:cubicBezTo>
                  <a:pt x="6487" y="438026"/>
                  <a:pt x="-11268" y="386239"/>
                  <a:pt x="10926" y="352208"/>
                </a:cubicBezTo>
                <a:cubicBezTo>
                  <a:pt x="33120" y="318177"/>
                  <a:pt x="92305" y="295983"/>
                  <a:pt x="144091" y="263432"/>
                </a:cubicBezTo>
                <a:cubicBezTo>
                  <a:pt x="195877" y="230881"/>
                  <a:pt x="321644" y="156900"/>
                  <a:pt x="321644" y="156900"/>
                </a:cubicBezTo>
                <a:lnTo>
                  <a:pt x="321644" y="156900"/>
                </a:lnTo>
                <a:cubicBezTo>
                  <a:pt x="357155" y="142104"/>
                  <a:pt x="482923" y="93276"/>
                  <a:pt x="534709" y="68123"/>
                </a:cubicBezTo>
                <a:cubicBezTo>
                  <a:pt x="586495" y="42970"/>
                  <a:pt x="596852" y="16336"/>
                  <a:pt x="632363" y="5979"/>
                </a:cubicBezTo>
                <a:cubicBezTo>
                  <a:pt x="667874" y="-4378"/>
                  <a:pt x="707823" y="800"/>
                  <a:pt x="747773" y="5979"/>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a:extLst>
              <a:ext uri="{FF2B5EF4-FFF2-40B4-BE49-F238E27FC236}">
                <a16:creationId xmlns:a16="http://schemas.microsoft.com/office/drawing/2014/main" id="{8AFC4F6D-7A78-4028-B4C7-496816403074}"/>
              </a:ext>
            </a:extLst>
          </p:cNvPr>
          <p:cNvSpPr txBox="1"/>
          <p:nvPr/>
        </p:nvSpPr>
        <p:spPr>
          <a:xfrm rot="20314495">
            <a:off x="4824527" y="4304432"/>
            <a:ext cx="676828" cy="246221"/>
          </a:xfrm>
          <a:prstGeom prst="rect">
            <a:avLst/>
          </a:prstGeom>
          <a:noFill/>
        </p:spPr>
        <p:txBody>
          <a:bodyPr wrap="square" rtlCol="0">
            <a:spAutoFit/>
          </a:bodyPr>
          <a:lstStyle/>
          <a:p>
            <a:pPr algn="ctr"/>
            <a:r>
              <a:rPr lang="en-US" sz="1000" b="1"/>
              <a:t>NIIC</a:t>
            </a:r>
            <a:endParaRPr lang="en-US" sz="800" b="1"/>
          </a:p>
        </p:txBody>
      </p:sp>
      <p:cxnSp>
        <p:nvCxnSpPr>
          <p:cNvPr id="73" name="Straight Arrow Connector 72">
            <a:extLst>
              <a:ext uri="{FF2B5EF4-FFF2-40B4-BE49-F238E27FC236}">
                <a16:creationId xmlns:a16="http://schemas.microsoft.com/office/drawing/2014/main" id="{C53CAB39-1A8D-4CB4-ABAE-C0BF878F92BD}"/>
              </a:ext>
            </a:extLst>
          </p:cNvPr>
          <p:cNvCxnSpPr>
            <a:cxnSpLocks/>
          </p:cNvCxnSpPr>
          <p:nvPr/>
        </p:nvCxnSpPr>
        <p:spPr>
          <a:xfrm>
            <a:off x="5652472" y="4190338"/>
            <a:ext cx="158321" cy="7545"/>
          </a:xfrm>
          <a:prstGeom prst="straightConnector1">
            <a:avLst/>
          </a:prstGeom>
          <a:ln w="38100">
            <a:solidFill>
              <a:srgbClr val="FF0000"/>
            </a:solidFill>
            <a:tailEnd type="triangle"/>
          </a:ln>
          <a:effectLst/>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82E951F7-3FD0-443E-BA0D-B496EC25D2AB}"/>
              </a:ext>
            </a:extLst>
          </p:cNvPr>
          <p:cNvSpPr txBox="1"/>
          <p:nvPr/>
        </p:nvSpPr>
        <p:spPr>
          <a:xfrm>
            <a:off x="240271" y="363760"/>
            <a:ext cx="3171189" cy="646331"/>
          </a:xfrm>
          <a:prstGeom prst="rect">
            <a:avLst/>
          </a:prstGeom>
          <a:noFill/>
        </p:spPr>
        <p:txBody>
          <a:bodyPr wrap="none" rtlCol="0">
            <a:spAutoFit/>
          </a:bodyPr>
          <a:lstStyle/>
          <a:p>
            <a:r>
              <a:rPr lang="en-US" sz="3600"/>
              <a:t>The Nordic Seas</a:t>
            </a:r>
          </a:p>
        </p:txBody>
      </p:sp>
      <p:sp>
        <p:nvSpPr>
          <p:cNvPr id="76" name="Rectangle 75">
            <a:extLst>
              <a:ext uri="{FF2B5EF4-FFF2-40B4-BE49-F238E27FC236}">
                <a16:creationId xmlns:a16="http://schemas.microsoft.com/office/drawing/2014/main" id="{B17324C0-66A7-4531-A70B-9DFBEB2FBAF4}"/>
              </a:ext>
            </a:extLst>
          </p:cNvPr>
          <p:cNvSpPr/>
          <p:nvPr/>
        </p:nvSpPr>
        <p:spPr>
          <a:xfrm>
            <a:off x="5998" y="-18002"/>
            <a:ext cx="12191999" cy="467824"/>
          </a:xfrm>
          <a:prstGeom prst="rect">
            <a:avLst/>
          </a:prstGeom>
          <a:gradFill flip="none" rotWithShape="1">
            <a:gsLst>
              <a:gs pos="35000">
                <a:srgbClr val="808080"/>
              </a:gs>
              <a:gs pos="12000">
                <a:srgbClr val="006666"/>
              </a:gs>
              <a:gs pos="51000">
                <a:schemeClr val="tx1">
                  <a:lumMod val="95000"/>
                  <a:lumOff val="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Background and motivation </a:t>
            </a:r>
            <a:r>
              <a:rPr lang="en-US" sz="2000"/>
              <a:t>– Data and methods – Results – Conclussions – Future work </a:t>
            </a:r>
          </a:p>
        </p:txBody>
      </p:sp>
      <p:sp>
        <p:nvSpPr>
          <p:cNvPr id="48" name="TextBox 47">
            <a:extLst>
              <a:ext uri="{FF2B5EF4-FFF2-40B4-BE49-F238E27FC236}">
                <a16:creationId xmlns:a16="http://schemas.microsoft.com/office/drawing/2014/main" id="{16B70D72-7886-4BCB-BB90-FAD960C4A3B6}"/>
              </a:ext>
            </a:extLst>
          </p:cNvPr>
          <p:cNvSpPr txBox="1"/>
          <p:nvPr/>
        </p:nvSpPr>
        <p:spPr>
          <a:xfrm>
            <a:off x="244260" y="1196344"/>
            <a:ext cx="4282904" cy="923330"/>
          </a:xfrm>
          <a:prstGeom prst="rect">
            <a:avLst/>
          </a:prstGeom>
          <a:noFill/>
        </p:spPr>
        <p:txBody>
          <a:bodyPr wrap="none" rtlCol="0">
            <a:spAutoFit/>
          </a:bodyPr>
          <a:lstStyle/>
          <a:p>
            <a:r>
              <a:rPr lang="en-US" b="1"/>
              <a:t>Overturning</a:t>
            </a:r>
          </a:p>
          <a:p>
            <a:endParaRPr lang="en-US" b="1"/>
          </a:p>
          <a:p>
            <a:r>
              <a:rPr lang="en-US" b="1"/>
              <a:t>Boundary current system (Mauritzen 1996)</a:t>
            </a:r>
          </a:p>
        </p:txBody>
      </p:sp>
    </p:spTree>
    <p:extLst>
      <p:ext uri="{BB962C8B-B14F-4D97-AF65-F5344CB8AC3E}">
        <p14:creationId xmlns:p14="http://schemas.microsoft.com/office/powerpoint/2010/main" val="891400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Chart&#10;&#10;Description automatically generated">
            <a:extLst>
              <a:ext uri="{FF2B5EF4-FFF2-40B4-BE49-F238E27FC236}">
                <a16:creationId xmlns:a16="http://schemas.microsoft.com/office/drawing/2014/main" id="{F07EB02F-0527-4EF9-917A-85C23A9A6195}"/>
              </a:ext>
            </a:extLst>
          </p:cNvPr>
          <p:cNvPicPr>
            <a:picLocks noChangeAspect="1"/>
          </p:cNvPicPr>
          <p:nvPr/>
        </p:nvPicPr>
        <p:blipFill rotWithShape="1">
          <a:blip r:embed="rId2">
            <a:extLst>
              <a:ext uri="{28A0092B-C50C-407E-A947-70E740481C1C}">
                <a14:useLocalDpi xmlns:a14="http://schemas.microsoft.com/office/drawing/2010/main" val="0"/>
              </a:ext>
            </a:extLst>
          </a:blip>
          <a:srcRect l="15646" t="6350" r="33345" b="7436"/>
          <a:stretch/>
        </p:blipFill>
        <p:spPr>
          <a:xfrm>
            <a:off x="7067251" y="402197"/>
            <a:ext cx="5187041" cy="6575295"/>
          </a:xfrm>
          <a:prstGeom prst="rect">
            <a:avLst/>
          </a:prstGeom>
        </p:spPr>
      </p:pic>
      <p:sp>
        <p:nvSpPr>
          <p:cNvPr id="6" name="TextBox 5">
            <a:extLst>
              <a:ext uri="{FF2B5EF4-FFF2-40B4-BE49-F238E27FC236}">
                <a16:creationId xmlns:a16="http://schemas.microsoft.com/office/drawing/2014/main" id="{E10D6CC7-DB27-4141-8A37-C18FA3D21C5E}"/>
              </a:ext>
            </a:extLst>
          </p:cNvPr>
          <p:cNvSpPr txBox="1"/>
          <p:nvPr/>
        </p:nvSpPr>
        <p:spPr>
          <a:xfrm>
            <a:off x="204408" y="449822"/>
            <a:ext cx="6973447" cy="646331"/>
          </a:xfrm>
          <a:prstGeom prst="rect">
            <a:avLst/>
          </a:prstGeom>
          <a:noFill/>
        </p:spPr>
        <p:txBody>
          <a:bodyPr wrap="none" rtlCol="0">
            <a:spAutoFit/>
          </a:bodyPr>
          <a:lstStyle/>
          <a:p>
            <a:r>
              <a:rPr lang="en-US" sz="3600"/>
              <a:t>Novel weakly-stratified layer routine</a:t>
            </a:r>
          </a:p>
        </p:txBody>
      </p:sp>
      <p:sp>
        <p:nvSpPr>
          <p:cNvPr id="8" name="TextBox 7">
            <a:extLst>
              <a:ext uri="{FF2B5EF4-FFF2-40B4-BE49-F238E27FC236}">
                <a16:creationId xmlns:a16="http://schemas.microsoft.com/office/drawing/2014/main" id="{4A7AEB74-9614-4A80-AFDD-8E7B784171A6}"/>
              </a:ext>
            </a:extLst>
          </p:cNvPr>
          <p:cNvSpPr txBox="1"/>
          <p:nvPr/>
        </p:nvSpPr>
        <p:spPr>
          <a:xfrm>
            <a:off x="500193" y="1447800"/>
            <a:ext cx="5181996" cy="2031325"/>
          </a:xfrm>
          <a:prstGeom prst="rect">
            <a:avLst/>
          </a:prstGeom>
          <a:noFill/>
        </p:spPr>
        <p:txBody>
          <a:bodyPr wrap="none" rtlCol="0">
            <a:spAutoFit/>
          </a:bodyPr>
          <a:lstStyle/>
          <a:p>
            <a:pPr marL="285750" indent="-285750">
              <a:buFont typeface="Arial" panose="020B0604020202020204" pitchFamily="34" charset="0"/>
              <a:buChar char="•"/>
            </a:pPr>
            <a:r>
              <a:rPr lang="en-US"/>
              <a:t>Weakly-stratified layers = nearly homogeneous</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b="1"/>
              <a:t>σ</a:t>
            </a:r>
            <a:r>
              <a:rPr lang="el-GR" b="1" baseline="-25000"/>
              <a:t>ϴ</a:t>
            </a:r>
            <a:r>
              <a:rPr lang="es-ES" b="1" baseline="-25000"/>
              <a:t>   </a:t>
            </a:r>
            <a:r>
              <a:rPr lang="en-US" b="1">
                <a:sym typeface="Wingdings" panose="05000000000000000000" pitchFamily="2" charset="2"/>
              </a:rPr>
              <a:t>HISTOGRAM</a:t>
            </a:r>
          </a:p>
          <a:p>
            <a:endParaRPr lang="en-US" b="1">
              <a:sym typeface="Wingdings" panose="05000000000000000000" pitchFamily="2" charset="2"/>
            </a:endParaRPr>
          </a:p>
          <a:p>
            <a:r>
              <a:rPr lang="en-US" b="1">
                <a:sym typeface="Wingdings" panose="05000000000000000000" pitchFamily="2" charset="2"/>
              </a:rPr>
              <a:t>		</a:t>
            </a:r>
          </a:p>
          <a:p>
            <a:r>
              <a:rPr lang="en-US" b="1">
                <a:sym typeface="Wingdings" panose="05000000000000000000" pitchFamily="2" charset="2"/>
              </a:rPr>
              <a:t>          </a:t>
            </a:r>
          </a:p>
          <a:p>
            <a:r>
              <a:rPr lang="en-US" b="1">
                <a:sym typeface="Wingdings" panose="05000000000000000000" pitchFamily="2" charset="2"/>
              </a:rPr>
              <a:t>        Controlling parameters = stablish slope criterion</a:t>
            </a:r>
            <a:endParaRPr lang="en-US" b="1"/>
          </a:p>
        </p:txBody>
      </p:sp>
      <p:pic>
        <p:nvPicPr>
          <p:cNvPr id="14" name="Picture 13" descr="A picture containing diagram&#10;&#10;Description automatically generated">
            <a:extLst>
              <a:ext uri="{FF2B5EF4-FFF2-40B4-BE49-F238E27FC236}">
                <a16:creationId xmlns:a16="http://schemas.microsoft.com/office/drawing/2014/main" id="{087A4CBC-D38F-4366-84DD-092EAA82A57A}"/>
              </a:ext>
            </a:extLst>
          </p:cNvPr>
          <p:cNvPicPr>
            <a:picLocks noChangeAspect="1"/>
          </p:cNvPicPr>
          <p:nvPr/>
        </p:nvPicPr>
        <p:blipFill rotWithShape="1">
          <a:blip r:embed="rId3">
            <a:extLst>
              <a:ext uri="{28A0092B-C50C-407E-A947-70E740481C1C}">
                <a14:useLocalDpi xmlns:a14="http://schemas.microsoft.com/office/drawing/2010/main" val="0"/>
              </a:ext>
            </a:extLst>
          </a:blip>
          <a:srcRect l="18693" t="27627" r="13182" b="14659"/>
          <a:stretch/>
        </p:blipFill>
        <p:spPr>
          <a:xfrm>
            <a:off x="772885" y="3864429"/>
            <a:ext cx="5939258" cy="2830286"/>
          </a:xfrm>
          <a:prstGeom prst="rect">
            <a:avLst/>
          </a:prstGeom>
        </p:spPr>
      </p:pic>
      <p:sp>
        <p:nvSpPr>
          <p:cNvPr id="4" name="TextBox 3">
            <a:extLst>
              <a:ext uri="{FF2B5EF4-FFF2-40B4-BE49-F238E27FC236}">
                <a16:creationId xmlns:a16="http://schemas.microsoft.com/office/drawing/2014/main" id="{AFF93611-38D7-4921-9DCA-4CFE5ACFDDE1}"/>
              </a:ext>
            </a:extLst>
          </p:cNvPr>
          <p:cNvSpPr txBox="1"/>
          <p:nvPr/>
        </p:nvSpPr>
        <p:spPr>
          <a:xfrm>
            <a:off x="2588031" y="3864429"/>
            <a:ext cx="1154483" cy="369332"/>
          </a:xfrm>
          <a:prstGeom prst="rect">
            <a:avLst/>
          </a:prstGeom>
          <a:noFill/>
        </p:spPr>
        <p:txBody>
          <a:bodyPr wrap="none" rtlCol="0">
            <a:spAutoFit/>
          </a:bodyPr>
          <a:lstStyle/>
          <a:p>
            <a:r>
              <a:rPr lang="en-US" b="1">
                <a:solidFill>
                  <a:srgbClr val="00B050"/>
                </a:solidFill>
              </a:rPr>
              <a:t>Bin width </a:t>
            </a:r>
          </a:p>
        </p:txBody>
      </p:sp>
      <p:sp>
        <p:nvSpPr>
          <p:cNvPr id="3" name="Rectangle 2">
            <a:extLst>
              <a:ext uri="{FF2B5EF4-FFF2-40B4-BE49-F238E27FC236}">
                <a16:creationId xmlns:a16="http://schemas.microsoft.com/office/drawing/2014/main" id="{359C6BE3-0AFA-4A71-971B-B534B0562CE9}"/>
              </a:ext>
            </a:extLst>
          </p:cNvPr>
          <p:cNvSpPr/>
          <p:nvPr/>
        </p:nvSpPr>
        <p:spPr>
          <a:xfrm>
            <a:off x="1208314" y="4833257"/>
            <a:ext cx="1379717" cy="10994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4A661D2-F325-41A7-AC58-28AF06DC7750}"/>
              </a:ext>
            </a:extLst>
          </p:cNvPr>
          <p:cNvSpPr/>
          <p:nvPr/>
        </p:nvSpPr>
        <p:spPr>
          <a:xfrm>
            <a:off x="3691131" y="5105401"/>
            <a:ext cx="1379717" cy="10994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697E2B8-6477-41FA-9C44-7E10D434DDE3}"/>
              </a:ext>
            </a:extLst>
          </p:cNvPr>
          <p:cNvSpPr/>
          <p:nvPr/>
        </p:nvSpPr>
        <p:spPr>
          <a:xfrm>
            <a:off x="3422151" y="5094465"/>
            <a:ext cx="529498" cy="6622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3186696-1AB3-4CB3-A6A8-567FB5B8C28E}"/>
              </a:ext>
            </a:extLst>
          </p:cNvPr>
          <p:cNvSpPr/>
          <p:nvPr/>
        </p:nvSpPr>
        <p:spPr>
          <a:xfrm>
            <a:off x="3185082" y="5170668"/>
            <a:ext cx="83051" cy="5860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472B126-5EF5-45AC-8D49-F352D2AC2AD4}"/>
              </a:ext>
            </a:extLst>
          </p:cNvPr>
          <p:cNvSpPr/>
          <p:nvPr/>
        </p:nvSpPr>
        <p:spPr>
          <a:xfrm>
            <a:off x="3303616" y="5187604"/>
            <a:ext cx="83051" cy="5860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6674D2F-8770-45A1-A6B8-1A5C704A239D}"/>
              </a:ext>
            </a:extLst>
          </p:cNvPr>
          <p:cNvSpPr/>
          <p:nvPr/>
        </p:nvSpPr>
        <p:spPr>
          <a:xfrm>
            <a:off x="5998" y="-18002"/>
            <a:ext cx="12191999" cy="467824"/>
          </a:xfrm>
          <a:prstGeom prst="rect">
            <a:avLst/>
          </a:prstGeom>
          <a:gradFill flip="none" rotWithShape="1">
            <a:gsLst>
              <a:gs pos="57000">
                <a:srgbClr val="808080"/>
              </a:gs>
              <a:gs pos="46000">
                <a:srgbClr val="006666"/>
              </a:gs>
              <a:gs pos="100000">
                <a:schemeClr val="tx1">
                  <a:lumMod val="95000"/>
                  <a:lumOff val="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Background and motivation – </a:t>
            </a:r>
            <a:r>
              <a:rPr lang="en-US" sz="2000" b="1"/>
              <a:t>Data and methods </a:t>
            </a:r>
            <a:r>
              <a:rPr lang="en-US" sz="2000"/>
              <a:t>– Results – Conclussions – Future work </a:t>
            </a:r>
          </a:p>
        </p:txBody>
      </p:sp>
    </p:spTree>
    <p:extLst>
      <p:ext uri="{BB962C8B-B14F-4D97-AF65-F5344CB8AC3E}">
        <p14:creationId xmlns:p14="http://schemas.microsoft.com/office/powerpoint/2010/main" val="31472381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Chart&#10;&#10;Description automatically generated">
            <a:extLst>
              <a:ext uri="{FF2B5EF4-FFF2-40B4-BE49-F238E27FC236}">
                <a16:creationId xmlns:a16="http://schemas.microsoft.com/office/drawing/2014/main" id="{F07EB02F-0527-4EF9-917A-85C23A9A6195}"/>
              </a:ext>
            </a:extLst>
          </p:cNvPr>
          <p:cNvPicPr>
            <a:picLocks noChangeAspect="1"/>
          </p:cNvPicPr>
          <p:nvPr/>
        </p:nvPicPr>
        <p:blipFill rotWithShape="1">
          <a:blip r:embed="rId2">
            <a:extLst>
              <a:ext uri="{28A0092B-C50C-407E-A947-70E740481C1C}">
                <a14:useLocalDpi xmlns:a14="http://schemas.microsoft.com/office/drawing/2010/main" val="0"/>
              </a:ext>
            </a:extLst>
          </a:blip>
          <a:srcRect l="15646" t="6350" r="33345" b="7436"/>
          <a:stretch/>
        </p:blipFill>
        <p:spPr>
          <a:xfrm>
            <a:off x="7067251" y="402197"/>
            <a:ext cx="5187041" cy="6575295"/>
          </a:xfrm>
          <a:prstGeom prst="rect">
            <a:avLst/>
          </a:prstGeom>
        </p:spPr>
      </p:pic>
      <p:sp>
        <p:nvSpPr>
          <p:cNvPr id="6" name="TextBox 5">
            <a:extLst>
              <a:ext uri="{FF2B5EF4-FFF2-40B4-BE49-F238E27FC236}">
                <a16:creationId xmlns:a16="http://schemas.microsoft.com/office/drawing/2014/main" id="{E10D6CC7-DB27-4141-8A37-C18FA3D21C5E}"/>
              </a:ext>
            </a:extLst>
          </p:cNvPr>
          <p:cNvSpPr txBox="1"/>
          <p:nvPr/>
        </p:nvSpPr>
        <p:spPr>
          <a:xfrm>
            <a:off x="204408" y="449822"/>
            <a:ext cx="6973447" cy="646331"/>
          </a:xfrm>
          <a:prstGeom prst="rect">
            <a:avLst/>
          </a:prstGeom>
          <a:noFill/>
        </p:spPr>
        <p:txBody>
          <a:bodyPr wrap="none" rtlCol="0">
            <a:spAutoFit/>
          </a:bodyPr>
          <a:lstStyle/>
          <a:p>
            <a:r>
              <a:rPr lang="en-US" sz="3600"/>
              <a:t>Novel weakly-stratified layer routine</a:t>
            </a:r>
          </a:p>
        </p:txBody>
      </p:sp>
      <p:sp>
        <p:nvSpPr>
          <p:cNvPr id="8" name="TextBox 7">
            <a:extLst>
              <a:ext uri="{FF2B5EF4-FFF2-40B4-BE49-F238E27FC236}">
                <a16:creationId xmlns:a16="http://schemas.microsoft.com/office/drawing/2014/main" id="{4A7AEB74-9614-4A80-AFDD-8E7B784171A6}"/>
              </a:ext>
            </a:extLst>
          </p:cNvPr>
          <p:cNvSpPr txBox="1"/>
          <p:nvPr/>
        </p:nvSpPr>
        <p:spPr>
          <a:xfrm>
            <a:off x="500193" y="1447800"/>
            <a:ext cx="5181996" cy="2031325"/>
          </a:xfrm>
          <a:prstGeom prst="rect">
            <a:avLst/>
          </a:prstGeom>
          <a:noFill/>
        </p:spPr>
        <p:txBody>
          <a:bodyPr wrap="none" rtlCol="0">
            <a:spAutoFit/>
          </a:bodyPr>
          <a:lstStyle/>
          <a:p>
            <a:pPr marL="285750" indent="-285750">
              <a:buFont typeface="Arial" panose="020B0604020202020204" pitchFamily="34" charset="0"/>
              <a:buChar char="•"/>
            </a:pPr>
            <a:r>
              <a:rPr lang="en-US"/>
              <a:t>Weakly-stratified layers = nearly homogeneous</a:t>
            </a:r>
          </a:p>
          <a:p>
            <a:endParaRPr lang="en-US"/>
          </a:p>
          <a:p>
            <a:pPr marL="285750" indent="-285750">
              <a:buFont typeface="Arial" panose="020B0604020202020204" pitchFamily="34" charset="0"/>
              <a:buChar char="•"/>
            </a:pPr>
            <a:r>
              <a:rPr lang="en-US" b="1"/>
              <a:t>σ</a:t>
            </a:r>
            <a:r>
              <a:rPr lang="el-GR" b="1" baseline="-25000"/>
              <a:t>ϴ</a:t>
            </a:r>
            <a:r>
              <a:rPr lang="es-ES" b="1" baseline="-25000"/>
              <a:t>   </a:t>
            </a:r>
            <a:r>
              <a:rPr lang="en-US" b="1">
                <a:sym typeface="Wingdings" panose="05000000000000000000" pitchFamily="2" charset="2"/>
              </a:rPr>
              <a:t>HISTOGRAM</a:t>
            </a:r>
          </a:p>
          <a:p>
            <a:pPr marL="285750" indent="-285750">
              <a:buFont typeface="Arial" panose="020B0604020202020204" pitchFamily="34" charset="0"/>
              <a:buChar char="•"/>
            </a:pPr>
            <a:endParaRPr lang="en-US" b="1">
              <a:sym typeface="Wingdings" panose="05000000000000000000" pitchFamily="2" charset="2"/>
            </a:endParaRPr>
          </a:p>
          <a:p>
            <a:pPr marL="285750" indent="-285750">
              <a:buFont typeface="Arial" panose="020B0604020202020204" pitchFamily="34" charset="0"/>
              <a:buChar char="•"/>
            </a:pPr>
            <a:r>
              <a:rPr lang="en-US">
                <a:sym typeface="Wingdings" panose="05000000000000000000" pitchFamily="2" charset="2"/>
              </a:rPr>
              <a:t>Local maximum</a:t>
            </a:r>
          </a:p>
          <a:p>
            <a:endParaRPr lang="en-US" b="1">
              <a:sym typeface="Wingdings" panose="05000000000000000000" pitchFamily="2" charset="2"/>
            </a:endParaRPr>
          </a:p>
          <a:p>
            <a:r>
              <a:rPr lang="en-US" b="1">
                <a:sym typeface="Wingdings" panose="05000000000000000000" pitchFamily="2" charset="2"/>
              </a:rPr>
              <a:t>        Controlling parameters = stablish slope criterion</a:t>
            </a:r>
            <a:endParaRPr lang="en-US" b="1"/>
          </a:p>
        </p:txBody>
      </p:sp>
      <p:pic>
        <p:nvPicPr>
          <p:cNvPr id="14" name="Picture 13" descr="A picture containing diagram&#10;&#10;Description automatically generated">
            <a:extLst>
              <a:ext uri="{FF2B5EF4-FFF2-40B4-BE49-F238E27FC236}">
                <a16:creationId xmlns:a16="http://schemas.microsoft.com/office/drawing/2014/main" id="{087A4CBC-D38F-4366-84DD-092EAA82A57A}"/>
              </a:ext>
            </a:extLst>
          </p:cNvPr>
          <p:cNvPicPr>
            <a:picLocks noChangeAspect="1"/>
          </p:cNvPicPr>
          <p:nvPr/>
        </p:nvPicPr>
        <p:blipFill rotWithShape="1">
          <a:blip r:embed="rId3">
            <a:extLst>
              <a:ext uri="{28A0092B-C50C-407E-A947-70E740481C1C}">
                <a14:useLocalDpi xmlns:a14="http://schemas.microsoft.com/office/drawing/2010/main" val="0"/>
              </a:ext>
            </a:extLst>
          </a:blip>
          <a:srcRect l="18693" t="27627" r="13182" b="14659"/>
          <a:stretch/>
        </p:blipFill>
        <p:spPr>
          <a:xfrm>
            <a:off x="772885" y="3864429"/>
            <a:ext cx="5939258" cy="2830286"/>
          </a:xfrm>
          <a:prstGeom prst="rect">
            <a:avLst/>
          </a:prstGeom>
        </p:spPr>
      </p:pic>
      <p:sp>
        <p:nvSpPr>
          <p:cNvPr id="4" name="TextBox 3">
            <a:extLst>
              <a:ext uri="{FF2B5EF4-FFF2-40B4-BE49-F238E27FC236}">
                <a16:creationId xmlns:a16="http://schemas.microsoft.com/office/drawing/2014/main" id="{AFF93611-38D7-4921-9DCA-4CFE5ACFDDE1}"/>
              </a:ext>
            </a:extLst>
          </p:cNvPr>
          <p:cNvSpPr txBox="1"/>
          <p:nvPr/>
        </p:nvSpPr>
        <p:spPr>
          <a:xfrm>
            <a:off x="2588031" y="3864429"/>
            <a:ext cx="1154483" cy="369332"/>
          </a:xfrm>
          <a:prstGeom prst="rect">
            <a:avLst/>
          </a:prstGeom>
          <a:noFill/>
        </p:spPr>
        <p:txBody>
          <a:bodyPr wrap="none" rtlCol="0">
            <a:spAutoFit/>
          </a:bodyPr>
          <a:lstStyle/>
          <a:p>
            <a:r>
              <a:rPr lang="en-US" b="1">
                <a:solidFill>
                  <a:srgbClr val="00B050"/>
                </a:solidFill>
              </a:rPr>
              <a:t>Bin width </a:t>
            </a:r>
          </a:p>
        </p:txBody>
      </p:sp>
      <p:sp>
        <p:nvSpPr>
          <p:cNvPr id="3" name="Rectangle 2">
            <a:extLst>
              <a:ext uri="{FF2B5EF4-FFF2-40B4-BE49-F238E27FC236}">
                <a16:creationId xmlns:a16="http://schemas.microsoft.com/office/drawing/2014/main" id="{359C6BE3-0AFA-4A71-971B-B534B0562CE9}"/>
              </a:ext>
            </a:extLst>
          </p:cNvPr>
          <p:cNvSpPr/>
          <p:nvPr/>
        </p:nvSpPr>
        <p:spPr>
          <a:xfrm>
            <a:off x="1208314" y="4833257"/>
            <a:ext cx="1379717" cy="10994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4A661D2-F325-41A7-AC58-28AF06DC7750}"/>
              </a:ext>
            </a:extLst>
          </p:cNvPr>
          <p:cNvSpPr/>
          <p:nvPr/>
        </p:nvSpPr>
        <p:spPr>
          <a:xfrm>
            <a:off x="3691131" y="5105401"/>
            <a:ext cx="1379717" cy="10994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697E2B8-6477-41FA-9C44-7E10D434DDE3}"/>
              </a:ext>
            </a:extLst>
          </p:cNvPr>
          <p:cNvSpPr/>
          <p:nvPr/>
        </p:nvSpPr>
        <p:spPr>
          <a:xfrm>
            <a:off x="3422151" y="5094465"/>
            <a:ext cx="529498" cy="6622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3186696-1AB3-4CB3-A6A8-567FB5B8C28E}"/>
              </a:ext>
            </a:extLst>
          </p:cNvPr>
          <p:cNvSpPr/>
          <p:nvPr/>
        </p:nvSpPr>
        <p:spPr>
          <a:xfrm>
            <a:off x="3185082" y="5170668"/>
            <a:ext cx="83051" cy="5860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472B126-5EF5-45AC-8D49-F352D2AC2AD4}"/>
              </a:ext>
            </a:extLst>
          </p:cNvPr>
          <p:cNvSpPr/>
          <p:nvPr/>
        </p:nvSpPr>
        <p:spPr>
          <a:xfrm>
            <a:off x="3303616" y="5187604"/>
            <a:ext cx="83051" cy="5860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tar: 5 Points 15">
            <a:extLst>
              <a:ext uri="{FF2B5EF4-FFF2-40B4-BE49-F238E27FC236}">
                <a16:creationId xmlns:a16="http://schemas.microsoft.com/office/drawing/2014/main" id="{6D2FAC75-F871-4A73-A094-87A6971F4CC8}"/>
              </a:ext>
            </a:extLst>
          </p:cNvPr>
          <p:cNvSpPr/>
          <p:nvPr/>
        </p:nvSpPr>
        <p:spPr>
          <a:xfrm>
            <a:off x="2416880" y="2582373"/>
            <a:ext cx="190500" cy="276225"/>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tar: 5 Points 16">
            <a:extLst>
              <a:ext uri="{FF2B5EF4-FFF2-40B4-BE49-F238E27FC236}">
                <a16:creationId xmlns:a16="http://schemas.microsoft.com/office/drawing/2014/main" id="{02BFC3FF-8962-467D-B4E8-32EF2D579933}"/>
              </a:ext>
            </a:extLst>
          </p:cNvPr>
          <p:cNvSpPr/>
          <p:nvPr/>
        </p:nvSpPr>
        <p:spPr>
          <a:xfrm>
            <a:off x="8417630" y="4595132"/>
            <a:ext cx="190500" cy="276225"/>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87B2F29-E690-4A42-8BAB-50B975777BBA}"/>
              </a:ext>
            </a:extLst>
          </p:cNvPr>
          <p:cNvSpPr/>
          <p:nvPr/>
        </p:nvSpPr>
        <p:spPr>
          <a:xfrm>
            <a:off x="5998" y="-18002"/>
            <a:ext cx="12191999" cy="467824"/>
          </a:xfrm>
          <a:prstGeom prst="rect">
            <a:avLst/>
          </a:prstGeom>
          <a:gradFill flip="none" rotWithShape="1">
            <a:gsLst>
              <a:gs pos="57000">
                <a:srgbClr val="808080"/>
              </a:gs>
              <a:gs pos="46000">
                <a:srgbClr val="006666"/>
              </a:gs>
              <a:gs pos="100000">
                <a:schemeClr val="tx1">
                  <a:lumMod val="95000"/>
                  <a:lumOff val="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Background and motivation – </a:t>
            </a:r>
            <a:r>
              <a:rPr lang="en-US" sz="2000" b="1"/>
              <a:t>Data and methods </a:t>
            </a:r>
            <a:r>
              <a:rPr lang="en-US" sz="2000"/>
              <a:t>– Results – Conclussions – Future work </a:t>
            </a:r>
          </a:p>
        </p:txBody>
      </p:sp>
    </p:spTree>
    <p:extLst>
      <p:ext uri="{BB962C8B-B14F-4D97-AF65-F5344CB8AC3E}">
        <p14:creationId xmlns:p14="http://schemas.microsoft.com/office/powerpoint/2010/main" val="4482726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Chart&#10;&#10;Description automatically generated">
            <a:extLst>
              <a:ext uri="{FF2B5EF4-FFF2-40B4-BE49-F238E27FC236}">
                <a16:creationId xmlns:a16="http://schemas.microsoft.com/office/drawing/2014/main" id="{F07EB02F-0527-4EF9-917A-85C23A9A6195}"/>
              </a:ext>
            </a:extLst>
          </p:cNvPr>
          <p:cNvPicPr>
            <a:picLocks noChangeAspect="1"/>
          </p:cNvPicPr>
          <p:nvPr/>
        </p:nvPicPr>
        <p:blipFill rotWithShape="1">
          <a:blip r:embed="rId2">
            <a:extLst>
              <a:ext uri="{28A0092B-C50C-407E-A947-70E740481C1C}">
                <a14:useLocalDpi xmlns:a14="http://schemas.microsoft.com/office/drawing/2010/main" val="0"/>
              </a:ext>
            </a:extLst>
          </a:blip>
          <a:srcRect l="15646" t="6350" r="33345" b="7436"/>
          <a:stretch/>
        </p:blipFill>
        <p:spPr>
          <a:xfrm>
            <a:off x="7067251" y="402197"/>
            <a:ext cx="5187041" cy="6575295"/>
          </a:xfrm>
          <a:prstGeom prst="rect">
            <a:avLst/>
          </a:prstGeom>
        </p:spPr>
      </p:pic>
      <p:sp>
        <p:nvSpPr>
          <p:cNvPr id="6" name="TextBox 5">
            <a:extLst>
              <a:ext uri="{FF2B5EF4-FFF2-40B4-BE49-F238E27FC236}">
                <a16:creationId xmlns:a16="http://schemas.microsoft.com/office/drawing/2014/main" id="{E10D6CC7-DB27-4141-8A37-C18FA3D21C5E}"/>
              </a:ext>
            </a:extLst>
          </p:cNvPr>
          <p:cNvSpPr txBox="1"/>
          <p:nvPr/>
        </p:nvSpPr>
        <p:spPr>
          <a:xfrm>
            <a:off x="204408" y="449822"/>
            <a:ext cx="6973447" cy="646331"/>
          </a:xfrm>
          <a:prstGeom prst="rect">
            <a:avLst/>
          </a:prstGeom>
          <a:noFill/>
        </p:spPr>
        <p:txBody>
          <a:bodyPr wrap="none" rtlCol="0">
            <a:spAutoFit/>
          </a:bodyPr>
          <a:lstStyle/>
          <a:p>
            <a:r>
              <a:rPr lang="en-US" sz="3600"/>
              <a:t>Novel weakly-stratified layer routine</a:t>
            </a:r>
          </a:p>
        </p:txBody>
      </p:sp>
      <p:sp>
        <p:nvSpPr>
          <p:cNvPr id="8" name="TextBox 7">
            <a:extLst>
              <a:ext uri="{FF2B5EF4-FFF2-40B4-BE49-F238E27FC236}">
                <a16:creationId xmlns:a16="http://schemas.microsoft.com/office/drawing/2014/main" id="{4A7AEB74-9614-4A80-AFDD-8E7B784171A6}"/>
              </a:ext>
            </a:extLst>
          </p:cNvPr>
          <p:cNvSpPr txBox="1"/>
          <p:nvPr/>
        </p:nvSpPr>
        <p:spPr>
          <a:xfrm>
            <a:off x="500193" y="1447800"/>
            <a:ext cx="5181996" cy="2031325"/>
          </a:xfrm>
          <a:prstGeom prst="rect">
            <a:avLst/>
          </a:prstGeom>
          <a:noFill/>
        </p:spPr>
        <p:txBody>
          <a:bodyPr wrap="none" rtlCol="0">
            <a:spAutoFit/>
          </a:bodyPr>
          <a:lstStyle/>
          <a:p>
            <a:pPr marL="285750" indent="-285750">
              <a:buFont typeface="Arial" panose="020B0604020202020204" pitchFamily="34" charset="0"/>
              <a:buChar char="•"/>
            </a:pPr>
            <a:r>
              <a:rPr lang="en-US"/>
              <a:t>Weakly-stratified layers = nearly homogeneous</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b="1"/>
              <a:t>σ</a:t>
            </a:r>
            <a:r>
              <a:rPr lang="el-GR" b="1" baseline="-25000"/>
              <a:t>ϴ</a:t>
            </a:r>
            <a:r>
              <a:rPr lang="es-ES" b="1" baseline="-25000"/>
              <a:t>   </a:t>
            </a:r>
            <a:r>
              <a:rPr lang="en-US" b="1">
                <a:sym typeface="Wingdings" panose="05000000000000000000" pitchFamily="2" charset="2"/>
              </a:rPr>
              <a:t>HISTOGRAM</a:t>
            </a:r>
          </a:p>
          <a:p>
            <a:pPr marL="285750" indent="-285750">
              <a:buFont typeface="Arial" panose="020B0604020202020204" pitchFamily="34" charset="0"/>
              <a:buChar char="•"/>
            </a:pPr>
            <a:endParaRPr lang="en-US" b="1">
              <a:sym typeface="Wingdings" panose="05000000000000000000" pitchFamily="2" charset="2"/>
            </a:endParaRPr>
          </a:p>
          <a:p>
            <a:pPr marL="285750" indent="-285750">
              <a:buFont typeface="Arial" panose="020B0604020202020204" pitchFamily="34" charset="0"/>
              <a:buChar char="•"/>
            </a:pPr>
            <a:r>
              <a:rPr lang="en-US">
                <a:sym typeface="Wingdings" panose="05000000000000000000" pitchFamily="2" charset="2"/>
              </a:rPr>
              <a:t>Local maximum</a:t>
            </a:r>
          </a:p>
          <a:p>
            <a:endParaRPr lang="en-US" b="1">
              <a:sym typeface="Wingdings" panose="05000000000000000000" pitchFamily="2" charset="2"/>
            </a:endParaRPr>
          </a:p>
          <a:p>
            <a:r>
              <a:rPr lang="en-US" b="1">
                <a:sym typeface="Wingdings" panose="05000000000000000000" pitchFamily="2" charset="2"/>
              </a:rPr>
              <a:t>        Controlling parameters = stablish slope criterion</a:t>
            </a:r>
            <a:endParaRPr lang="en-US" b="1"/>
          </a:p>
        </p:txBody>
      </p:sp>
      <p:pic>
        <p:nvPicPr>
          <p:cNvPr id="14" name="Picture 13" descr="A picture containing diagram&#10;&#10;Description automatically generated">
            <a:extLst>
              <a:ext uri="{FF2B5EF4-FFF2-40B4-BE49-F238E27FC236}">
                <a16:creationId xmlns:a16="http://schemas.microsoft.com/office/drawing/2014/main" id="{087A4CBC-D38F-4366-84DD-092EAA82A57A}"/>
              </a:ext>
            </a:extLst>
          </p:cNvPr>
          <p:cNvPicPr>
            <a:picLocks noChangeAspect="1"/>
          </p:cNvPicPr>
          <p:nvPr/>
        </p:nvPicPr>
        <p:blipFill rotWithShape="1">
          <a:blip r:embed="rId3">
            <a:extLst>
              <a:ext uri="{28A0092B-C50C-407E-A947-70E740481C1C}">
                <a14:useLocalDpi xmlns:a14="http://schemas.microsoft.com/office/drawing/2010/main" val="0"/>
              </a:ext>
            </a:extLst>
          </a:blip>
          <a:srcRect l="18693" t="27627" r="13182" b="14659"/>
          <a:stretch/>
        </p:blipFill>
        <p:spPr>
          <a:xfrm>
            <a:off x="772885" y="3864429"/>
            <a:ext cx="5939258" cy="2830286"/>
          </a:xfrm>
          <a:prstGeom prst="rect">
            <a:avLst/>
          </a:prstGeom>
        </p:spPr>
      </p:pic>
      <p:sp>
        <p:nvSpPr>
          <p:cNvPr id="4" name="TextBox 3">
            <a:extLst>
              <a:ext uri="{FF2B5EF4-FFF2-40B4-BE49-F238E27FC236}">
                <a16:creationId xmlns:a16="http://schemas.microsoft.com/office/drawing/2014/main" id="{AFF93611-38D7-4921-9DCA-4CFE5ACFDDE1}"/>
              </a:ext>
            </a:extLst>
          </p:cNvPr>
          <p:cNvSpPr txBox="1"/>
          <p:nvPr/>
        </p:nvSpPr>
        <p:spPr>
          <a:xfrm>
            <a:off x="2588031" y="3864429"/>
            <a:ext cx="1154483" cy="369332"/>
          </a:xfrm>
          <a:prstGeom prst="rect">
            <a:avLst/>
          </a:prstGeom>
          <a:noFill/>
        </p:spPr>
        <p:txBody>
          <a:bodyPr wrap="none" rtlCol="0">
            <a:spAutoFit/>
          </a:bodyPr>
          <a:lstStyle/>
          <a:p>
            <a:r>
              <a:rPr lang="en-US" b="1">
                <a:solidFill>
                  <a:srgbClr val="00B050"/>
                </a:solidFill>
              </a:rPr>
              <a:t>Bin width </a:t>
            </a:r>
          </a:p>
        </p:txBody>
      </p:sp>
      <p:sp>
        <p:nvSpPr>
          <p:cNvPr id="3" name="Rectangle 2">
            <a:extLst>
              <a:ext uri="{FF2B5EF4-FFF2-40B4-BE49-F238E27FC236}">
                <a16:creationId xmlns:a16="http://schemas.microsoft.com/office/drawing/2014/main" id="{359C6BE3-0AFA-4A71-971B-B534B0562CE9}"/>
              </a:ext>
            </a:extLst>
          </p:cNvPr>
          <p:cNvSpPr/>
          <p:nvPr/>
        </p:nvSpPr>
        <p:spPr>
          <a:xfrm>
            <a:off x="1208314" y="4833257"/>
            <a:ext cx="1379717" cy="10994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4A661D2-F325-41A7-AC58-28AF06DC7750}"/>
              </a:ext>
            </a:extLst>
          </p:cNvPr>
          <p:cNvSpPr/>
          <p:nvPr/>
        </p:nvSpPr>
        <p:spPr>
          <a:xfrm>
            <a:off x="3691131" y="5105401"/>
            <a:ext cx="1379717" cy="10994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697E2B8-6477-41FA-9C44-7E10D434DDE3}"/>
              </a:ext>
            </a:extLst>
          </p:cNvPr>
          <p:cNvSpPr/>
          <p:nvPr/>
        </p:nvSpPr>
        <p:spPr>
          <a:xfrm>
            <a:off x="3422151" y="5094465"/>
            <a:ext cx="529498" cy="6622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3186696-1AB3-4CB3-A6A8-567FB5B8C28E}"/>
              </a:ext>
            </a:extLst>
          </p:cNvPr>
          <p:cNvSpPr/>
          <p:nvPr/>
        </p:nvSpPr>
        <p:spPr>
          <a:xfrm>
            <a:off x="3185082" y="5170668"/>
            <a:ext cx="83051" cy="5860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472B126-5EF5-45AC-8D49-F352D2AC2AD4}"/>
              </a:ext>
            </a:extLst>
          </p:cNvPr>
          <p:cNvSpPr/>
          <p:nvPr/>
        </p:nvSpPr>
        <p:spPr>
          <a:xfrm>
            <a:off x="3303616" y="5187604"/>
            <a:ext cx="83051" cy="5860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tar: 5 Points 15">
            <a:extLst>
              <a:ext uri="{FF2B5EF4-FFF2-40B4-BE49-F238E27FC236}">
                <a16:creationId xmlns:a16="http://schemas.microsoft.com/office/drawing/2014/main" id="{6D2FAC75-F871-4A73-A094-87A6971F4CC8}"/>
              </a:ext>
            </a:extLst>
          </p:cNvPr>
          <p:cNvSpPr/>
          <p:nvPr/>
        </p:nvSpPr>
        <p:spPr>
          <a:xfrm>
            <a:off x="2416880" y="2582373"/>
            <a:ext cx="190500" cy="276225"/>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tar: 5 Points 16">
            <a:extLst>
              <a:ext uri="{FF2B5EF4-FFF2-40B4-BE49-F238E27FC236}">
                <a16:creationId xmlns:a16="http://schemas.microsoft.com/office/drawing/2014/main" id="{02BFC3FF-8962-467D-B4E8-32EF2D579933}"/>
              </a:ext>
            </a:extLst>
          </p:cNvPr>
          <p:cNvSpPr/>
          <p:nvPr/>
        </p:nvSpPr>
        <p:spPr>
          <a:xfrm>
            <a:off x="8417630" y="4595132"/>
            <a:ext cx="190500" cy="276225"/>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79A5437-19AA-486B-9B6B-C41E9AFBD64F}"/>
              </a:ext>
            </a:extLst>
          </p:cNvPr>
          <p:cNvSpPr/>
          <p:nvPr/>
        </p:nvSpPr>
        <p:spPr>
          <a:xfrm>
            <a:off x="8382000" y="2362200"/>
            <a:ext cx="266700" cy="809625"/>
          </a:xfrm>
          <a:prstGeom prst="rect">
            <a:avLst/>
          </a:prstGeom>
          <a:solidFill>
            <a:schemeClr val="accent2">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791F5B4-AF54-4296-B89E-5BDFACDFB54B}"/>
              </a:ext>
            </a:extLst>
          </p:cNvPr>
          <p:cNvSpPr/>
          <p:nvPr/>
        </p:nvSpPr>
        <p:spPr>
          <a:xfrm>
            <a:off x="8448675" y="2649049"/>
            <a:ext cx="161925" cy="14287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B444F633-5FAB-4FFD-99CF-84DA2A8FDE07}"/>
              </a:ext>
            </a:extLst>
          </p:cNvPr>
          <p:cNvCxnSpPr/>
          <p:nvPr/>
        </p:nvCxnSpPr>
        <p:spPr>
          <a:xfrm>
            <a:off x="8648700" y="2720485"/>
            <a:ext cx="74295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E170469-F40E-4545-B8D0-6DF3B4B6BA5C}"/>
              </a:ext>
            </a:extLst>
          </p:cNvPr>
          <p:cNvSpPr txBox="1"/>
          <p:nvPr/>
        </p:nvSpPr>
        <p:spPr>
          <a:xfrm>
            <a:off x="9328406" y="2535819"/>
            <a:ext cx="1048877" cy="369332"/>
          </a:xfrm>
          <a:prstGeom prst="rect">
            <a:avLst/>
          </a:prstGeom>
          <a:noFill/>
        </p:spPr>
        <p:txBody>
          <a:bodyPr wrap="none" rtlCol="0">
            <a:spAutoFit/>
          </a:bodyPr>
          <a:lstStyle/>
          <a:p>
            <a:r>
              <a:rPr lang="en-US"/>
              <a:t>New pref</a:t>
            </a:r>
          </a:p>
        </p:txBody>
      </p:sp>
      <p:sp>
        <p:nvSpPr>
          <p:cNvPr id="20" name="Rectangle 19">
            <a:extLst>
              <a:ext uri="{FF2B5EF4-FFF2-40B4-BE49-F238E27FC236}">
                <a16:creationId xmlns:a16="http://schemas.microsoft.com/office/drawing/2014/main" id="{86270580-28D6-4691-8573-E9AD7793533E}"/>
              </a:ext>
            </a:extLst>
          </p:cNvPr>
          <p:cNvSpPr/>
          <p:nvPr/>
        </p:nvSpPr>
        <p:spPr>
          <a:xfrm>
            <a:off x="5998" y="-18002"/>
            <a:ext cx="12191999" cy="467824"/>
          </a:xfrm>
          <a:prstGeom prst="rect">
            <a:avLst/>
          </a:prstGeom>
          <a:gradFill flip="none" rotWithShape="1">
            <a:gsLst>
              <a:gs pos="57000">
                <a:srgbClr val="808080"/>
              </a:gs>
              <a:gs pos="46000">
                <a:srgbClr val="006666"/>
              </a:gs>
              <a:gs pos="100000">
                <a:schemeClr val="tx1">
                  <a:lumMod val="95000"/>
                  <a:lumOff val="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Background and motivation – </a:t>
            </a:r>
            <a:r>
              <a:rPr lang="en-US" sz="2000" b="1"/>
              <a:t>Data and methods </a:t>
            </a:r>
            <a:r>
              <a:rPr lang="en-US" sz="2000"/>
              <a:t>– Results – Conclussions – Future work </a:t>
            </a:r>
          </a:p>
        </p:txBody>
      </p:sp>
    </p:spTree>
    <p:extLst>
      <p:ext uri="{BB962C8B-B14F-4D97-AF65-F5344CB8AC3E}">
        <p14:creationId xmlns:p14="http://schemas.microsoft.com/office/powerpoint/2010/main" val="38830594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10;&#10;Description automatically generated with medium confidence">
            <a:extLst>
              <a:ext uri="{FF2B5EF4-FFF2-40B4-BE49-F238E27FC236}">
                <a16:creationId xmlns:a16="http://schemas.microsoft.com/office/drawing/2014/main" id="{B1816209-980E-41A6-9836-CC6E4C2EDFFB}"/>
              </a:ext>
            </a:extLst>
          </p:cNvPr>
          <p:cNvPicPr>
            <a:picLocks noChangeAspect="1"/>
          </p:cNvPicPr>
          <p:nvPr/>
        </p:nvPicPr>
        <p:blipFill rotWithShape="1">
          <a:blip r:embed="rId2">
            <a:extLst>
              <a:ext uri="{28A0092B-C50C-407E-A947-70E740481C1C}">
                <a14:useLocalDpi xmlns:a14="http://schemas.microsoft.com/office/drawing/2010/main" val="0"/>
              </a:ext>
            </a:extLst>
          </a:blip>
          <a:srcRect l="5222" r="2160" b="6666"/>
          <a:stretch/>
        </p:blipFill>
        <p:spPr>
          <a:xfrm>
            <a:off x="1683202" y="1066227"/>
            <a:ext cx="8603798" cy="5782248"/>
          </a:xfrm>
          <a:prstGeom prst="rect">
            <a:avLst/>
          </a:prstGeom>
        </p:spPr>
      </p:pic>
      <p:sp>
        <p:nvSpPr>
          <p:cNvPr id="5" name="TextBox 4">
            <a:extLst>
              <a:ext uri="{FF2B5EF4-FFF2-40B4-BE49-F238E27FC236}">
                <a16:creationId xmlns:a16="http://schemas.microsoft.com/office/drawing/2014/main" id="{3D3F5320-0FBC-4A7A-BE0F-2A5334E8683A}"/>
              </a:ext>
            </a:extLst>
          </p:cNvPr>
          <p:cNvSpPr txBox="1"/>
          <p:nvPr/>
        </p:nvSpPr>
        <p:spPr>
          <a:xfrm>
            <a:off x="269723" y="383056"/>
            <a:ext cx="11483336" cy="584775"/>
          </a:xfrm>
          <a:prstGeom prst="rect">
            <a:avLst/>
          </a:prstGeom>
          <a:noFill/>
        </p:spPr>
        <p:txBody>
          <a:bodyPr wrap="none" rtlCol="0">
            <a:spAutoFit/>
          </a:bodyPr>
          <a:lstStyle/>
          <a:p>
            <a:r>
              <a:rPr lang="en-US" sz="3200"/>
              <a:t>Location of interior weakly-stratified layers and surface mixed layers</a:t>
            </a:r>
          </a:p>
        </p:txBody>
      </p:sp>
      <p:pic>
        <p:nvPicPr>
          <p:cNvPr id="6" name="Picture 5" descr="A picture containing map&#10;&#10;Description automatically generated">
            <a:extLst>
              <a:ext uri="{FF2B5EF4-FFF2-40B4-BE49-F238E27FC236}">
                <a16:creationId xmlns:a16="http://schemas.microsoft.com/office/drawing/2014/main" id="{49ED79C3-AABA-4334-8A00-6CD5BB5C9B3C}"/>
              </a:ext>
            </a:extLst>
          </p:cNvPr>
          <p:cNvPicPr>
            <a:picLocks noChangeAspect="1"/>
          </p:cNvPicPr>
          <p:nvPr/>
        </p:nvPicPr>
        <p:blipFill rotWithShape="1">
          <a:blip r:embed="rId3">
            <a:extLst>
              <a:ext uri="{28A0092B-C50C-407E-A947-70E740481C1C}">
                <a14:useLocalDpi xmlns:a14="http://schemas.microsoft.com/office/drawing/2010/main" val="0"/>
              </a:ext>
            </a:extLst>
          </a:blip>
          <a:srcRect l="97304"/>
          <a:stretch/>
        </p:blipFill>
        <p:spPr>
          <a:xfrm>
            <a:off x="10267950" y="1196761"/>
            <a:ext cx="235102" cy="5699339"/>
          </a:xfrm>
          <a:prstGeom prst="rect">
            <a:avLst/>
          </a:prstGeom>
        </p:spPr>
      </p:pic>
      <p:sp>
        <p:nvSpPr>
          <p:cNvPr id="7" name="Rectangle 6">
            <a:extLst>
              <a:ext uri="{FF2B5EF4-FFF2-40B4-BE49-F238E27FC236}">
                <a16:creationId xmlns:a16="http://schemas.microsoft.com/office/drawing/2014/main" id="{8C0A950B-C711-4846-8C97-0112E1B6E614}"/>
              </a:ext>
            </a:extLst>
          </p:cNvPr>
          <p:cNvSpPr/>
          <p:nvPr/>
        </p:nvSpPr>
        <p:spPr>
          <a:xfrm>
            <a:off x="5998" y="-18002"/>
            <a:ext cx="12191999" cy="467824"/>
          </a:xfrm>
          <a:prstGeom prst="rect">
            <a:avLst/>
          </a:prstGeom>
          <a:gradFill flip="none" rotWithShape="1">
            <a:gsLst>
              <a:gs pos="69000">
                <a:srgbClr val="808080"/>
              </a:gs>
              <a:gs pos="58000">
                <a:srgbClr val="006666"/>
              </a:gs>
              <a:gs pos="100000">
                <a:schemeClr val="tx1">
                  <a:lumMod val="95000"/>
                  <a:lumOff val="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Background and motivation – Data and methods – </a:t>
            </a:r>
            <a:r>
              <a:rPr lang="en-US" sz="2000" b="1"/>
              <a:t>Results</a:t>
            </a:r>
            <a:r>
              <a:rPr lang="en-US" sz="2000"/>
              <a:t> – Conclussions – Future work </a:t>
            </a:r>
          </a:p>
        </p:txBody>
      </p:sp>
    </p:spTree>
    <p:extLst>
      <p:ext uri="{BB962C8B-B14F-4D97-AF65-F5344CB8AC3E}">
        <p14:creationId xmlns:p14="http://schemas.microsoft.com/office/powerpoint/2010/main" val="18792942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map&#10;&#10;Description automatically generated">
            <a:extLst>
              <a:ext uri="{FF2B5EF4-FFF2-40B4-BE49-F238E27FC236}">
                <a16:creationId xmlns:a16="http://schemas.microsoft.com/office/drawing/2014/main" id="{CDAF174C-9101-4320-8476-53FC59BA04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2126" y="1168186"/>
            <a:ext cx="8721876" cy="5699339"/>
          </a:xfrm>
          <a:prstGeom prst="rect">
            <a:avLst/>
          </a:prstGeom>
        </p:spPr>
      </p:pic>
      <p:sp>
        <p:nvSpPr>
          <p:cNvPr id="10" name="TextBox 9">
            <a:extLst>
              <a:ext uri="{FF2B5EF4-FFF2-40B4-BE49-F238E27FC236}">
                <a16:creationId xmlns:a16="http://schemas.microsoft.com/office/drawing/2014/main" id="{B090BBCB-1CE9-4969-B9E4-B074BEF651F0}"/>
              </a:ext>
            </a:extLst>
          </p:cNvPr>
          <p:cNvSpPr txBox="1"/>
          <p:nvPr/>
        </p:nvSpPr>
        <p:spPr>
          <a:xfrm>
            <a:off x="269723" y="383056"/>
            <a:ext cx="11483336" cy="584775"/>
          </a:xfrm>
          <a:prstGeom prst="rect">
            <a:avLst/>
          </a:prstGeom>
          <a:noFill/>
        </p:spPr>
        <p:txBody>
          <a:bodyPr wrap="none" rtlCol="0">
            <a:spAutoFit/>
          </a:bodyPr>
          <a:lstStyle/>
          <a:p>
            <a:r>
              <a:rPr lang="en-US" sz="3200"/>
              <a:t>Location of interior weakly-stratified layers and surface mixed layers</a:t>
            </a:r>
          </a:p>
        </p:txBody>
      </p:sp>
      <p:sp>
        <p:nvSpPr>
          <p:cNvPr id="9" name="Rectangle 8">
            <a:extLst>
              <a:ext uri="{FF2B5EF4-FFF2-40B4-BE49-F238E27FC236}">
                <a16:creationId xmlns:a16="http://schemas.microsoft.com/office/drawing/2014/main" id="{6709ECFD-2418-4332-BBF7-183CA14701E0}"/>
              </a:ext>
            </a:extLst>
          </p:cNvPr>
          <p:cNvSpPr/>
          <p:nvPr/>
        </p:nvSpPr>
        <p:spPr>
          <a:xfrm>
            <a:off x="5998" y="-18002"/>
            <a:ext cx="12191999" cy="467824"/>
          </a:xfrm>
          <a:prstGeom prst="rect">
            <a:avLst/>
          </a:prstGeom>
          <a:gradFill flip="none" rotWithShape="1">
            <a:gsLst>
              <a:gs pos="69000">
                <a:srgbClr val="808080"/>
              </a:gs>
              <a:gs pos="58000">
                <a:srgbClr val="006666"/>
              </a:gs>
              <a:gs pos="100000">
                <a:schemeClr val="tx1">
                  <a:lumMod val="95000"/>
                  <a:lumOff val="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Background and motivation – Data and methods – </a:t>
            </a:r>
            <a:r>
              <a:rPr lang="en-US" sz="2000" b="1"/>
              <a:t>Results</a:t>
            </a:r>
            <a:r>
              <a:rPr lang="en-US" sz="2000"/>
              <a:t> – Conclussions – Future work </a:t>
            </a:r>
          </a:p>
        </p:txBody>
      </p:sp>
      <p:sp>
        <p:nvSpPr>
          <p:cNvPr id="2" name="TextBox 1">
            <a:extLst>
              <a:ext uri="{FF2B5EF4-FFF2-40B4-BE49-F238E27FC236}">
                <a16:creationId xmlns:a16="http://schemas.microsoft.com/office/drawing/2014/main" id="{8F630C48-FB24-4382-BCD7-EF92DCCFF9B9}"/>
              </a:ext>
            </a:extLst>
          </p:cNvPr>
          <p:cNvSpPr txBox="1"/>
          <p:nvPr/>
        </p:nvSpPr>
        <p:spPr>
          <a:xfrm>
            <a:off x="342900" y="1454727"/>
            <a:ext cx="3072444" cy="369332"/>
          </a:xfrm>
          <a:prstGeom prst="rect">
            <a:avLst/>
          </a:prstGeom>
          <a:noFill/>
        </p:spPr>
        <p:txBody>
          <a:bodyPr wrap="none" rtlCol="0">
            <a:spAutoFit/>
          </a:bodyPr>
          <a:lstStyle/>
          <a:p>
            <a:r>
              <a:rPr lang="en-US"/>
              <a:t>52 surface mixed layers&gt;500 m</a:t>
            </a:r>
          </a:p>
        </p:txBody>
      </p:sp>
    </p:spTree>
    <p:extLst>
      <p:ext uri="{BB962C8B-B14F-4D97-AF65-F5344CB8AC3E}">
        <p14:creationId xmlns:p14="http://schemas.microsoft.com/office/powerpoint/2010/main" val="25219154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surface chart&#10;&#10;Description automatically generated">
            <a:extLst>
              <a:ext uri="{FF2B5EF4-FFF2-40B4-BE49-F238E27FC236}">
                <a16:creationId xmlns:a16="http://schemas.microsoft.com/office/drawing/2014/main" id="{4D89754C-9A88-47B4-81D5-8899BF1867A8}"/>
              </a:ext>
            </a:extLst>
          </p:cNvPr>
          <p:cNvPicPr>
            <a:picLocks noChangeAspect="1"/>
          </p:cNvPicPr>
          <p:nvPr/>
        </p:nvPicPr>
        <p:blipFill rotWithShape="1">
          <a:blip r:embed="rId2">
            <a:extLst>
              <a:ext uri="{28A0092B-C50C-407E-A947-70E740481C1C}">
                <a14:useLocalDpi xmlns:a14="http://schemas.microsoft.com/office/drawing/2010/main" val="0"/>
              </a:ext>
            </a:extLst>
          </a:blip>
          <a:srcRect t="1217"/>
          <a:stretch/>
        </p:blipFill>
        <p:spPr>
          <a:xfrm>
            <a:off x="1609725" y="1106555"/>
            <a:ext cx="8953499" cy="5799746"/>
          </a:xfrm>
          <a:prstGeom prst="rect">
            <a:avLst/>
          </a:prstGeom>
        </p:spPr>
      </p:pic>
      <p:sp>
        <p:nvSpPr>
          <p:cNvPr id="10" name="TextBox 9">
            <a:extLst>
              <a:ext uri="{FF2B5EF4-FFF2-40B4-BE49-F238E27FC236}">
                <a16:creationId xmlns:a16="http://schemas.microsoft.com/office/drawing/2014/main" id="{1A51C636-E059-4A09-B635-53C887EB18C0}"/>
              </a:ext>
            </a:extLst>
          </p:cNvPr>
          <p:cNvSpPr txBox="1"/>
          <p:nvPr/>
        </p:nvSpPr>
        <p:spPr>
          <a:xfrm>
            <a:off x="269723" y="383056"/>
            <a:ext cx="11483336" cy="584775"/>
          </a:xfrm>
          <a:prstGeom prst="rect">
            <a:avLst/>
          </a:prstGeom>
          <a:noFill/>
        </p:spPr>
        <p:txBody>
          <a:bodyPr wrap="none" rtlCol="0">
            <a:spAutoFit/>
          </a:bodyPr>
          <a:lstStyle/>
          <a:p>
            <a:r>
              <a:rPr lang="en-US" sz="3200"/>
              <a:t>Location of interior weakly-stratified layers and surface mixed layers</a:t>
            </a:r>
          </a:p>
        </p:txBody>
      </p:sp>
      <p:sp>
        <p:nvSpPr>
          <p:cNvPr id="6" name="Rectangle 5">
            <a:extLst>
              <a:ext uri="{FF2B5EF4-FFF2-40B4-BE49-F238E27FC236}">
                <a16:creationId xmlns:a16="http://schemas.microsoft.com/office/drawing/2014/main" id="{BB9CD61F-BB50-4502-910C-63CA9FDCFD9A}"/>
              </a:ext>
            </a:extLst>
          </p:cNvPr>
          <p:cNvSpPr/>
          <p:nvPr/>
        </p:nvSpPr>
        <p:spPr>
          <a:xfrm>
            <a:off x="5998" y="-18002"/>
            <a:ext cx="12191999" cy="467824"/>
          </a:xfrm>
          <a:prstGeom prst="rect">
            <a:avLst/>
          </a:prstGeom>
          <a:gradFill flip="none" rotWithShape="1">
            <a:gsLst>
              <a:gs pos="69000">
                <a:srgbClr val="808080"/>
              </a:gs>
              <a:gs pos="58000">
                <a:srgbClr val="006666"/>
              </a:gs>
              <a:gs pos="100000">
                <a:schemeClr val="tx1">
                  <a:lumMod val="95000"/>
                  <a:lumOff val="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Background and motivation – Data and methods – </a:t>
            </a:r>
            <a:r>
              <a:rPr lang="en-US" sz="2000" b="1"/>
              <a:t>Results</a:t>
            </a:r>
            <a:r>
              <a:rPr lang="en-US" sz="2000"/>
              <a:t> – Conclussions – Future work </a:t>
            </a:r>
          </a:p>
        </p:txBody>
      </p:sp>
      <p:sp>
        <p:nvSpPr>
          <p:cNvPr id="7" name="TextBox 6">
            <a:extLst>
              <a:ext uri="{FF2B5EF4-FFF2-40B4-BE49-F238E27FC236}">
                <a16:creationId xmlns:a16="http://schemas.microsoft.com/office/drawing/2014/main" id="{F86576EA-FB3E-4A3C-839B-F09CEE9D3126}"/>
              </a:ext>
            </a:extLst>
          </p:cNvPr>
          <p:cNvSpPr txBox="1"/>
          <p:nvPr/>
        </p:nvSpPr>
        <p:spPr>
          <a:xfrm>
            <a:off x="342900" y="1454727"/>
            <a:ext cx="3072444" cy="1200329"/>
          </a:xfrm>
          <a:prstGeom prst="rect">
            <a:avLst/>
          </a:prstGeom>
          <a:noFill/>
        </p:spPr>
        <p:txBody>
          <a:bodyPr wrap="none" rtlCol="0">
            <a:spAutoFit/>
          </a:bodyPr>
          <a:lstStyle/>
          <a:p>
            <a:r>
              <a:rPr lang="en-US"/>
              <a:t>52 surface mixed layers&gt;500 m</a:t>
            </a:r>
          </a:p>
          <a:p>
            <a:endParaRPr lang="en-US"/>
          </a:p>
          <a:p>
            <a:r>
              <a:rPr lang="en-US"/>
              <a:t>&gt;250 interior weakly-stratified </a:t>
            </a:r>
          </a:p>
          <a:p>
            <a:r>
              <a:rPr lang="en-US"/>
              <a:t>layers  </a:t>
            </a:r>
          </a:p>
        </p:txBody>
      </p:sp>
    </p:spTree>
    <p:extLst>
      <p:ext uri="{BB962C8B-B14F-4D97-AF65-F5344CB8AC3E}">
        <p14:creationId xmlns:p14="http://schemas.microsoft.com/office/powerpoint/2010/main" val="15076739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hart, bar chart&#10;&#10;Description automatically generated">
            <a:extLst>
              <a:ext uri="{FF2B5EF4-FFF2-40B4-BE49-F238E27FC236}">
                <a16:creationId xmlns:a16="http://schemas.microsoft.com/office/drawing/2014/main" id="{63D4E564-AE04-441C-92F2-4A725DF856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6962" y="1514360"/>
            <a:ext cx="8896020" cy="5343640"/>
          </a:xfrm>
          <a:prstGeom prst="rect">
            <a:avLst/>
          </a:prstGeom>
        </p:spPr>
      </p:pic>
      <p:sp>
        <p:nvSpPr>
          <p:cNvPr id="15" name="Rectangle 14">
            <a:extLst>
              <a:ext uri="{FF2B5EF4-FFF2-40B4-BE49-F238E27FC236}">
                <a16:creationId xmlns:a16="http://schemas.microsoft.com/office/drawing/2014/main" id="{2EBF65DD-83E7-481B-BFCB-3B1569B44D68}"/>
              </a:ext>
            </a:extLst>
          </p:cNvPr>
          <p:cNvSpPr/>
          <p:nvPr/>
        </p:nvSpPr>
        <p:spPr>
          <a:xfrm>
            <a:off x="3951572" y="4865914"/>
            <a:ext cx="746437" cy="16981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E6E01D0-9647-4A0C-A316-18670DB26E3E}"/>
              </a:ext>
            </a:extLst>
          </p:cNvPr>
          <p:cNvSpPr/>
          <p:nvPr/>
        </p:nvSpPr>
        <p:spPr>
          <a:xfrm>
            <a:off x="4407984" y="5587140"/>
            <a:ext cx="7848600" cy="18505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Chart, bar chart&#10;&#10;Description automatically generated">
            <a:extLst>
              <a:ext uri="{FF2B5EF4-FFF2-40B4-BE49-F238E27FC236}">
                <a16:creationId xmlns:a16="http://schemas.microsoft.com/office/drawing/2014/main" id="{E3689666-D0C4-4D21-BE95-F5197A16145A}"/>
              </a:ext>
            </a:extLst>
          </p:cNvPr>
          <p:cNvPicPr>
            <a:picLocks noChangeAspect="1"/>
          </p:cNvPicPr>
          <p:nvPr/>
        </p:nvPicPr>
        <p:blipFill rotWithShape="1">
          <a:blip r:embed="rId2">
            <a:extLst>
              <a:ext uri="{28A0092B-C50C-407E-A947-70E740481C1C}">
                <a14:useLocalDpi xmlns:a14="http://schemas.microsoft.com/office/drawing/2010/main" val="0"/>
              </a:ext>
            </a:extLst>
          </a:blip>
          <a:srcRect l="3218" t="91459" r="8803"/>
          <a:stretch/>
        </p:blipFill>
        <p:spPr>
          <a:xfrm>
            <a:off x="4117957" y="5129454"/>
            <a:ext cx="7848601" cy="457686"/>
          </a:xfrm>
          <a:prstGeom prst="rect">
            <a:avLst/>
          </a:prstGeom>
        </p:spPr>
      </p:pic>
      <p:sp>
        <p:nvSpPr>
          <p:cNvPr id="8" name="TextBox 7">
            <a:extLst>
              <a:ext uri="{FF2B5EF4-FFF2-40B4-BE49-F238E27FC236}">
                <a16:creationId xmlns:a16="http://schemas.microsoft.com/office/drawing/2014/main" id="{643F4F24-CAF6-4411-BDF4-1A54D99CDF3F}"/>
              </a:ext>
            </a:extLst>
          </p:cNvPr>
          <p:cNvSpPr txBox="1"/>
          <p:nvPr/>
        </p:nvSpPr>
        <p:spPr>
          <a:xfrm>
            <a:off x="269723" y="383056"/>
            <a:ext cx="3839321" cy="584775"/>
          </a:xfrm>
          <a:prstGeom prst="rect">
            <a:avLst/>
          </a:prstGeom>
          <a:noFill/>
        </p:spPr>
        <p:txBody>
          <a:bodyPr wrap="none" rtlCol="0">
            <a:spAutoFit/>
          </a:bodyPr>
          <a:lstStyle/>
          <a:p>
            <a:r>
              <a:rPr lang="en-US" sz="3200"/>
              <a:t>Interannual variability</a:t>
            </a:r>
          </a:p>
        </p:txBody>
      </p:sp>
      <p:sp>
        <p:nvSpPr>
          <p:cNvPr id="9" name="Rectangle 8">
            <a:extLst>
              <a:ext uri="{FF2B5EF4-FFF2-40B4-BE49-F238E27FC236}">
                <a16:creationId xmlns:a16="http://schemas.microsoft.com/office/drawing/2014/main" id="{0957822A-FC7C-4548-8A81-1E29137855E1}"/>
              </a:ext>
            </a:extLst>
          </p:cNvPr>
          <p:cNvSpPr/>
          <p:nvPr/>
        </p:nvSpPr>
        <p:spPr>
          <a:xfrm>
            <a:off x="5998" y="-18002"/>
            <a:ext cx="12191999" cy="467824"/>
          </a:xfrm>
          <a:prstGeom prst="rect">
            <a:avLst/>
          </a:prstGeom>
          <a:gradFill flip="none" rotWithShape="1">
            <a:gsLst>
              <a:gs pos="69000">
                <a:srgbClr val="808080"/>
              </a:gs>
              <a:gs pos="58000">
                <a:srgbClr val="006666"/>
              </a:gs>
              <a:gs pos="100000">
                <a:schemeClr val="tx1">
                  <a:lumMod val="95000"/>
                  <a:lumOff val="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Background and motivation – Data and methods – </a:t>
            </a:r>
            <a:r>
              <a:rPr lang="en-US" sz="2000" b="1"/>
              <a:t>Results</a:t>
            </a:r>
            <a:r>
              <a:rPr lang="en-US" sz="2000"/>
              <a:t> – Conclussions – Future work </a:t>
            </a:r>
          </a:p>
        </p:txBody>
      </p:sp>
    </p:spTree>
    <p:extLst>
      <p:ext uri="{BB962C8B-B14F-4D97-AF65-F5344CB8AC3E}">
        <p14:creationId xmlns:p14="http://schemas.microsoft.com/office/powerpoint/2010/main" val="5803989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10;&#10;Description automatically generated">
            <a:extLst>
              <a:ext uri="{FF2B5EF4-FFF2-40B4-BE49-F238E27FC236}">
                <a16:creationId xmlns:a16="http://schemas.microsoft.com/office/drawing/2014/main" id="{6F38C104-B16B-4C77-9A0D-EEAC83C6AF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6902" y="1514360"/>
            <a:ext cx="8896020" cy="5343640"/>
          </a:xfrm>
          <a:prstGeom prst="rect">
            <a:avLst/>
          </a:prstGeom>
        </p:spPr>
      </p:pic>
      <p:sp>
        <p:nvSpPr>
          <p:cNvPr id="12" name="TextBox 11">
            <a:extLst>
              <a:ext uri="{FF2B5EF4-FFF2-40B4-BE49-F238E27FC236}">
                <a16:creationId xmlns:a16="http://schemas.microsoft.com/office/drawing/2014/main" id="{02D432D8-C3DA-4AD7-BF50-7E86D26DC937}"/>
              </a:ext>
            </a:extLst>
          </p:cNvPr>
          <p:cNvSpPr txBox="1"/>
          <p:nvPr/>
        </p:nvSpPr>
        <p:spPr>
          <a:xfrm>
            <a:off x="1335831" y="5476482"/>
            <a:ext cx="1854162" cy="307777"/>
          </a:xfrm>
          <a:prstGeom prst="rect">
            <a:avLst/>
          </a:prstGeom>
          <a:noFill/>
        </p:spPr>
        <p:txBody>
          <a:bodyPr wrap="none" rtlCol="0">
            <a:spAutoFit/>
          </a:bodyPr>
          <a:lstStyle/>
          <a:p>
            <a:r>
              <a:rPr lang="en-US" sz="1400"/>
              <a:t>Brackstad et al., (2019)</a:t>
            </a:r>
          </a:p>
        </p:txBody>
      </p:sp>
      <p:sp>
        <p:nvSpPr>
          <p:cNvPr id="11" name="Rectangle 10">
            <a:extLst>
              <a:ext uri="{FF2B5EF4-FFF2-40B4-BE49-F238E27FC236}">
                <a16:creationId xmlns:a16="http://schemas.microsoft.com/office/drawing/2014/main" id="{B7E4A806-BD67-411A-8ECC-0E030A737863}"/>
              </a:ext>
            </a:extLst>
          </p:cNvPr>
          <p:cNvSpPr/>
          <p:nvPr/>
        </p:nvSpPr>
        <p:spPr>
          <a:xfrm>
            <a:off x="3951572" y="4865914"/>
            <a:ext cx="746437" cy="16981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6296D63-A247-43B7-9C21-E414F217CB28}"/>
              </a:ext>
            </a:extLst>
          </p:cNvPr>
          <p:cNvSpPr/>
          <p:nvPr/>
        </p:nvSpPr>
        <p:spPr>
          <a:xfrm>
            <a:off x="4407984" y="5587140"/>
            <a:ext cx="7848600" cy="18505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Chart, bar chart&#10;&#10;Description automatically generated">
            <a:extLst>
              <a:ext uri="{FF2B5EF4-FFF2-40B4-BE49-F238E27FC236}">
                <a16:creationId xmlns:a16="http://schemas.microsoft.com/office/drawing/2014/main" id="{2C2AA152-CEE4-41C5-BB08-280684E8D9E8}"/>
              </a:ext>
            </a:extLst>
          </p:cNvPr>
          <p:cNvPicPr>
            <a:picLocks noChangeAspect="1"/>
          </p:cNvPicPr>
          <p:nvPr/>
        </p:nvPicPr>
        <p:blipFill rotWithShape="1">
          <a:blip r:embed="rId3">
            <a:extLst>
              <a:ext uri="{28A0092B-C50C-407E-A947-70E740481C1C}">
                <a14:useLocalDpi xmlns:a14="http://schemas.microsoft.com/office/drawing/2010/main" val="0"/>
              </a:ext>
            </a:extLst>
          </a:blip>
          <a:srcRect l="3218" t="91459" r="8803"/>
          <a:stretch/>
        </p:blipFill>
        <p:spPr>
          <a:xfrm>
            <a:off x="4117957" y="5129454"/>
            <a:ext cx="7848601" cy="457686"/>
          </a:xfrm>
          <a:prstGeom prst="rect">
            <a:avLst/>
          </a:prstGeom>
        </p:spPr>
      </p:pic>
      <p:pic>
        <p:nvPicPr>
          <p:cNvPr id="3" name="Picture 2" descr="Chart, bar chart&#10;&#10;Description automatically generated">
            <a:extLst>
              <a:ext uri="{FF2B5EF4-FFF2-40B4-BE49-F238E27FC236}">
                <a16:creationId xmlns:a16="http://schemas.microsoft.com/office/drawing/2014/main" id="{7435860B-4E12-45EE-920F-1EDC72FAAA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372114"/>
            <a:ext cx="4169229" cy="2019031"/>
          </a:xfrm>
          <a:prstGeom prst="rect">
            <a:avLst/>
          </a:prstGeom>
        </p:spPr>
      </p:pic>
      <p:cxnSp>
        <p:nvCxnSpPr>
          <p:cNvPr id="10" name="Straight Connector 9">
            <a:extLst>
              <a:ext uri="{FF2B5EF4-FFF2-40B4-BE49-F238E27FC236}">
                <a16:creationId xmlns:a16="http://schemas.microsoft.com/office/drawing/2014/main" id="{6FB93D3C-04EF-484C-A0A0-12D301C05C60}"/>
              </a:ext>
            </a:extLst>
          </p:cNvPr>
          <p:cNvCxnSpPr>
            <a:cxnSpLocks/>
          </p:cNvCxnSpPr>
          <p:nvPr/>
        </p:nvCxnSpPr>
        <p:spPr>
          <a:xfrm>
            <a:off x="582687" y="4501242"/>
            <a:ext cx="3439886" cy="0"/>
          </a:xfrm>
          <a:prstGeom prst="line">
            <a:avLst/>
          </a:prstGeom>
          <a:ln w="38100">
            <a:solidFill>
              <a:srgbClr val="B311BF"/>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363CBC4F-0564-4CC3-8AEC-FE3B72C33C53}"/>
              </a:ext>
            </a:extLst>
          </p:cNvPr>
          <p:cNvSpPr txBox="1"/>
          <p:nvPr/>
        </p:nvSpPr>
        <p:spPr>
          <a:xfrm>
            <a:off x="269723" y="383056"/>
            <a:ext cx="3839321" cy="584775"/>
          </a:xfrm>
          <a:prstGeom prst="rect">
            <a:avLst/>
          </a:prstGeom>
          <a:noFill/>
        </p:spPr>
        <p:txBody>
          <a:bodyPr wrap="none" rtlCol="0">
            <a:spAutoFit/>
          </a:bodyPr>
          <a:lstStyle/>
          <a:p>
            <a:r>
              <a:rPr lang="en-US" sz="3200"/>
              <a:t>Interannual variability</a:t>
            </a:r>
          </a:p>
        </p:txBody>
      </p:sp>
      <p:sp>
        <p:nvSpPr>
          <p:cNvPr id="32" name="Rectangle 31">
            <a:extLst>
              <a:ext uri="{FF2B5EF4-FFF2-40B4-BE49-F238E27FC236}">
                <a16:creationId xmlns:a16="http://schemas.microsoft.com/office/drawing/2014/main" id="{6224026D-7E4D-4830-86A6-E0A2DDBDD6C5}"/>
              </a:ext>
            </a:extLst>
          </p:cNvPr>
          <p:cNvSpPr/>
          <p:nvPr/>
        </p:nvSpPr>
        <p:spPr>
          <a:xfrm>
            <a:off x="5998" y="-18002"/>
            <a:ext cx="12191999" cy="467824"/>
          </a:xfrm>
          <a:prstGeom prst="rect">
            <a:avLst/>
          </a:prstGeom>
          <a:gradFill flip="none" rotWithShape="1">
            <a:gsLst>
              <a:gs pos="69000">
                <a:srgbClr val="808080"/>
              </a:gs>
              <a:gs pos="58000">
                <a:srgbClr val="006666"/>
              </a:gs>
              <a:gs pos="100000">
                <a:schemeClr val="tx1">
                  <a:lumMod val="95000"/>
                  <a:lumOff val="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Background and motivation – Data and methods – </a:t>
            </a:r>
            <a:r>
              <a:rPr lang="en-US" sz="2000" b="1"/>
              <a:t>Results</a:t>
            </a:r>
            <a:r>
              <a:rPr lang="en-US" sz="2000"/>
              <a:t> – Conclussions – Future work </a:t>
            </a:r>
          </a:p>
        </p:txBody>
      </p:sp>
    </p:spTree>
    <p:extLst>
      <p:ext uri="{BB962C8B-B14F-4D97-AF65-F5344CB8AC3E}">
        <p14:creationId xmlns:p14="http://schemas.microsoft.com/office/powerpoint/2010/main" val="12075281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10;&#10;Description automatically generated">
            <a:extLst>
              <a:ext uri="{FF2B5EF4-FFF2-40B4-BE49-F238E27FC236}">
                <a16:creationId xmlns:a16="http://schemas.microsoft.com/office/drawing/2014/main" id="{6F38C104-B16B-4C77-9A0D-EEAC83C6AF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6902" y="1514360"/>
            <a:ext cx="8896020" cy="5343640"/>
          </a:xfrm>
          <a:prstGeom prst="rect">
            <a:avLst/>
          </a:prstGeom>
        </p:spPr>
      </p:pic>
      <p:sp>
        <p:nvSpPr>
          <p:cNvPr id="12" name="TextBox 11">
            <a:extLst>
              <a:ext uri="{FF2B5EF4-FFF2-40B4-BE49-F238E27FC236}">
                <a16:creationId xmlns:a16="http://schemas.microsoft.com/office/drawing/2014/main" id="{02D432D8-C3DA-4AD7-BF50-7E86D26DC937}"/>
              </a:ext>
            </a:extLst>
          </p:cNvPr>
          <p:cNvSpPr txBox="1"/>
          <p:nvPr/>
        </p:nvSpPr>
        <p:spPr>
          <a:xfrm>
            <a:off x="1335831" y="5476482"/>
            <a:ext cx="1854162" cy="307777"/>
          </a:xfrm>
          <a:prstGeom prst="rect">
            <a:avLst/>
          </a:prstGeom>
          <a:noFill/>
        </p:spPr>
        <p:txBody>
          <a:bodyPr wrap="none" rtlCol="0">
            <a:spAutoFit/>
          </a:bodyPr>
          <a:lstStyle/>
          <a:p>
            <a:r>
              <a:rPr lang="en-US" sz="1400"/>
              <a:t>Brackstad et al., (2019)</a:t>
            </a:r>
          </a:p>
        </p:txBody>
      </p:sp>
      <p:sp>
        <p:nvSpPr>
          <p:cNvPr id="11" name="Rectangle 10">
            <a:extLst>
              <a:ext uri="{FF2B5EF4-FFF2-40B4-BE49-F238E27FC236}">
                <a16:creationId xmlns:a16="http://schemas.microsoft.com/office/drawing/2014/main" id="{B7E4A806-BD67-411A-8ECC-0E030A737863}"/>
              </a:ext>
            </a:extLst>
          </p:cNvPr>
          <p:cNvSpPr/>
          <p:nvPr/>
        </p:nvSpPr>
        <p:spPr>
          <a:xfrm>
            <a:off x="3951572" y="4865914"/>
            <a:ext cx="746437" cy="16981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6296D63-A247-43B7-9C21-E414F217CB28}"/>
              </a:ext>
            </a:extLst>
          </p:cNvPr>
          <p:cNvSpPr/>
          <p:nvPr/>
        </p:nvSpPr>
        <p:spPr>
          <a:xfrm>
            <a:off x="4407984" y="5587140"/>
            <a:ext cx="7848600" cy="18505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Chart, bar chart&#10;&#10;Description automatically generated">
            <a:extLst>
              <a:ext uri="{FF2B5EF4-FFF2-40B4-BE49-F238E27FC236}">
                <a16:creationId xmlns:a16="http://schemas.microsoft.com/office/drawing/2014/main" id="{2C2AA152-CEE4-41C5-BB08-280684E8D9E8}"/>
              </a:ext>
            </a:extLst>
          </p:cNvPr>
          <p:cNvPicPr>
            <a:picLocks noChangeAspect="1"/>
          </p:cNvPicPr>
          <p:nvPr/>
        </p:nvPicPr>
        <p:blipFill rotWithShape="1">
          <a:blip r:embed="rId3">
            <a:extLst>
              <a:ext uri="{28A0092B-C50C-407E-A947-70E740481C1C}">
                <a14:useLocalDpi xmlns:a14="http://schemas.microsoft.com/office/drawing/2010/main" val="0"/>
              </a:ext>
            </a:extLst>
          </a:blip>
          <a:srcRect l="3218" t="91459" r="8803"/>
          <a:stretch/>
        </p:blipFill>
        <p:spPr>
          <a:xfrm>
            <a:off x="4117957" y="5129454"/>
            <a:ext cx="7848601" cy="457686"/>
          </a:xfrm>
          <a:prstGeom prst="rect">
            <a:avLst/>
          </a:prstGeom>
        </p:spPr>
      </p:pic>
      <p:pic>
        <p:nvPicPr>
          <p:cNvPr id="3" name="Picture 2" descr="Chart, bar chart&#10;&#10;Description automatically generated">
            <a:extLst>
              <a:ext uri="{FF2B5EF4-FFF2-40B4-BE49-F238E27FC236}">
                <a16:creationId xmlns:a16="http://schemas.microsoft.com/office/drawing/2014/main" id="{7435860B-4E12-45EE-920F-1EDC72FAAA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372114"/>
            <a:ext cx="4169229" cy="2019031"/>
          </a:xfrm>
          <a:prstGeom prst="rect">
            <a:avLst/>
          </a:prstGeom>
        </p:spPr>
      </p:pic>
      <p:cxnSp>
        <p:nvCxnSpPr>
          <p:cNvPr id="10" name="Straight Connector 9">
            <a:extLst>
              <a:ext uri="{FF2B5EF4-FFF2-40B4-BE49-F238E27FC236}">
                <a16:creationId xmlns:a16="http://schemas.microsoft.com/office/drawing/2014/main" id="{6FB93D3C-04EF-484C-A0A0-12D301C05C60}"/>
              </a:ext>
            </a:extLst>
          </p:cNvPr>
          <p:cNvCxnSpPr>
            <a:cxnSpLocks/>
          </p:cNvCxnSpPr>
          <p:nvPr/>
        </p:nvCxnSpPr>
        <p:spPr>
          <a:xfrm>
            <a:off x="582687" y="4501242"/>
            <a:ext cx="3439886" cy="0"/>
          </a:xfrm>
          <a:prstGeom prst="line">
            <a:avLst/>
          </a:prstGeom>
          <a:ln w="38100">
            <a:solidFill>
              <a:srgbClr val="B311BF"/>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268BD841-B1AF-42E7-972E-9A719C96888D}"/>
              </a:ext>
            </a:extLst>
          </p:cNvPr>
          <p:cNvSpPr/>
          <p:nvPr/>
        </p:nvSpPr>
        <p:spPr>
          <a:xfrm>
            <a:off x="2486025" y="3533775"/>
            <a:ext cx="285750" cy="1400174"/>
          </a:xfrm>
          <a:prstGeom prst="rect">
            <a:avLst/>
          </a:prstGeom>
          <a:solidFill>
            <a:srgbClr val="00B0F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13C155C-62B4-4209-83DD-4C0CE42336B3}"/>
              </a:ext>
            </a:extLst>
          </p:cNvPr>
          <p:cNvSpPr/>
          <p:nvPr/>
        </p:nvSpPr>
        <p:spPr>
          <a:xfrm>
            <a:off x="5686424" y="1771650"/>
            <a:ext cx="1085851" cy="3196629"/>
          </a:xfrm>
          <a:prstGeom prst="rect">
            <a:avLst/>
          </a:prstGeom>
          <a:solidFill>
            <a:srgbClr val="00B0F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580E9F2-71A9-4AA5-A492-44D775E33A01}"/>
              </a:ext>
            </a:extLst>
          </p:cNvPr>
          <p:cNvSpPr/>
          <p:nvPr/>
        </p:nvSpPr>
        <p:spPr>
          <a:xfrm>
            <a:off x="9806065" y="1782005"/>
            <a:ext cx="746438" cy="3196629"/>
          </a:xfrm>
          <a:prstGeom prst="rect">
            <a:avLst/>
          </a:prstGeom>
          <a:solidFill>
            <a:srgbClr val="00B0F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246CE93-9924-40F5-81FB-418D7822CB31}"/>
              </a:ext>
            </a:extLst>
          </p:cNvPr>
          <p:cNvSpPr/>
          <p:nvPr/>
        </p:nvSpPr>
        <p:spPr>
          <a:xfrm>
            <a:off x="3657600" y="3543300"/>
            <a:ext cx="285750" cy="1400174"/>
          </a:xfrm>
          <a:prstGeom prst="rect">
            <a:avLst/>
          </a:prstGeom>
          <a:solidFill>
            <a:srgbClr val="00B0F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66C6855E-1EF2-40AE-A6F7-8C21B8E89B24}"/>
              </a:ext>
            </a:extLst>
          </p:cNvPr>
          <p:cNvSpPr txBox="1"/>
          <p:nvPr/>
        </p:nvSpPr>
        <p:spPr>
          <a:xfrm>
            <a:off x="269723" y="383056"/>
            <a:ext cx="3839321" cy="584775"/>
          </a:xfrm>
          <a:prstGeom prst="rect">
            <a:avLst/>
          </a:prstGeom>
          <a:noFill/>
        </p:spPr>
        <p:txBody>
          <a:bodyPr wrap="none" rtlCol="0">
            <a:spAutoFit/>
          </a:bodyPr>
          <a:lstStyle/>
          <a:p>
            <a:r>
              <a:rPr lang="en-US" sz="3200"/>
              <a:t>Interannual variability</a:t>
            </a:r>
          </a:p>
        </p:txBody>
      </p:sp>
      <p:sp>
        <p:nvSpPr>
          <p:cNvPr id="29" name="TextBox 28">
            <a:extLst>
              <a:ext uri="{FF2B5EF4-FFF2-40B4-BE49-F238E27FC236}">
                <a16:creationId xmlns:a16="http://schemas.microsoft.com/office/drawing/2014/main" id="{B4831B03-3B16-4A0B-941D-67A6A782BF3C}"/>
              </a:ext>
            </a:extLst>
          </p:cNvPr>
          <p:cNvSpPr txBox="1"/>
          <p:nvPr/>
        </p:nvSpPr>
        <p:spPr>
          <a:xfrm>
            <a:off x="278288" y="1114910"/>
            <a:ext cx="1819409" cy="646331"/>
          </a:xfrm>
          <a:prstGeom prst="rect">
            <a:avLst/>
          </a:prstGeom>
          <a:noFill/>
        </p:spPr>
        <p:txBody>
          <a:bodyPr wrap="none" rtlCol="0">
            <a:spAutoFit/>
          </a:bodyPr>
          <a:lstStyle/>
          <a:p>
            <a:r>
              <a:rPr lang="en-US" b="1">
                <a:solidFill>
                  <a:srgbClr val="00B0F0"/>
                </a:solidFill>
              </a:rPr>
              <a:t>Weak convection</a:t>
            </a:r>
          </a:p>
          <a:p>
            <a:endParaRPr lang="en-US" b="1"/>
          </a:p>
        </p:txBody>
      </p:sp>
      <p:sp>
        <p:nvSpPr>
          <p:cNvPr id="30" name="Rectangle 29">
            <a:extLst>
              <a:ext uri="{FF2B5EF4-FFF2-40B4-BE49-F238E27FC236}">
                <a16:creationId xmlns:a16="http://schemas.microsoft.com/office/drawing/2014/main" id="{B11189A1-2EB1-4F90-B7A9-13D6F33D8B86}"/>
              </a:ext>
            </a:extLst>
          </p:cNvPr>
          <p:cNvSpPr/>
          <p:nvPr/>
        </p:nvSpPr>
        <p:spPr>
          <a:xfrm>
            <a:off x="5998" y="-18002"/>
            <a:ext cx="12191999" cy="467824"/>
          </a:xfrm>
          <a:prstGeom prst="rect">
            <a:avLst/>
          </a:prstGeom>
          <a:gradFill flip="none" rotWithShape="1">
            <a:gsLst>
              <a:gs pos="69000">
                <a:srgbClr val="808080"/>
              </a:gs>
              <a:gs pos="58000">
                <a:srgbClr val="006666"/>
              </a:gs>
              <a:gs pos="100000">
                <a:schemeClr val="tx1">
                  <a:lumMod val="95000"/>
                  <a:lumOff val="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Background and motivation – Data and methods – </a:t>
            </a:r>
            <a:r>
              <a:rPr lang="en-US" sz="2000" b="1"/>
              <a:t>Results</a:t>
            </a:r>
            <a:r>
              <a:rPr lang="en-US" sz="2000"/>
              <a:t> – Conclussions – Future work </a:t>
            </a:r>
          </a:p>
        </p:txBody>
      </p:sp>
    </p:spTree>
    <p:extLst>
      <p:ext uri="{BB962C8B-B14F-4D97-AF65-F5344CB8AC3E}">
        <p14:creationId xmlns:p14="http://schemas.microsoft.com/office/powerpoint/2010/main" val="27082072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10;&#10;Description automatically generated">
            <a:extLst>
              <a:ext uri="{FF2B5EF4-FFF2-40B4-BE49-F238E27FC236}">
                <a16:creationId xmlns:a16="http://schemas.microsoft.com/office/drawing/2014/main" id="{6F38C104-B16B-4C77-9A0D-EEAC83C6AF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6902" y="1514360"/>
            <a:ext cx="8896020" cy="5343640"/>
          </a:xfrm>
          <a:prstGeom prst="rect">
            <a:avLst/>
          </a:prstGeom>
        </p:spPr>
      </p:pic>
      <p:sp>
        <p:nvSpPr>
          <p:cNvPr id="12" name="TextBox 11">
            <a:extLst>
              <a:ext uri="{FF2B5EF4-FFF2-40B4-BE49-F238E27FC236}">
                <a16:creationId xmlns:a16="http://schemas.microsoft.com/office/drawing/2014/main" id="{02D432D8-C3DA-4AD7-BF50-7E86D26DC937}"/>
              </a:ext>
            </a:extLst>
          </p:cNvPr>
          <p:cNvSpPr txBox="1"/>
          <p:nvPr/>
        </p:nvSpPr>
        <p:spPr>
          <a:xfrm>
            <a:off x="1335831" y="5476482"/>
            <a:ext cx="1778820" cy="307777"/>
          </a:xfrm>
          <a:prstGeom prst="rect">
            <a:avLst/>
          </a:prstGeom>
          <a:noFill/>
        </p:spPr>
        <p:txBody>
          <a:bodyPr wrap="none" rtlCol="0">
            <a:spAutoFit/>
          </a:bodyPr>
          <a:lstStyle/>
          <a:p>
            <a:r>
              <a:rPr lang="en-US" sz="1400"/>
              <a:t>Brakstad et al., (2019)</a:t>
            </a:r>
          </a:p>
        </p:txBody>
      </p:sp>
      <p:sp>
        <p:nvSpPr>
          <p:cNvPr id="11" name="Rectangle 10">
            <a:extLst>
              <a:ext uri="{FF2B5EF4-FFF2-40B4-BE49-F238E27FC236}">
                <a16:creationId xmlns:a16="http://schemas.microsoft.com/office/drawing/2014/main" id="{B7E4A806-BD67-411A-8ECC-0E030A737863}"/>
              </a:ext>
            </a:extLst>
          </p:cNvPr>
          <p:cNvSpPr/>
          <p:nvPr/>
        </p:nvSpPr>
        <p:spPr>
          <a:xfrm>
            <a:off x="3951572" y="4865914"/>
            <a:ext cx="746437" cy="16981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6296D63-A247-43B7-9C21-E414F217CB28}"/>
              </a:ext>
            </a:extLst>
          </p:cNvPr>
          <p:cNvSpPr/>
          <p:nvPr/>
        </p:nvSpPr>
        <p:spPr>
          <a:xfrm>
            <a:off x="4407984" y="5587140"/>
            <a:ext cx="7848600" cy="18505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Chart, bar chart&#10;&#10;Description automatically generated">
            <a:extLst>
              <a:ext uri="{FF2B5EF4-FFF2-40B4-BE49-F238E27FC236}">
                <a16:creationId xmlns:a16="http://schemas.microsoft.com/office/drawing/2014/main" id="{2C2AA152-CEE4-41C5-BB08-280684E8D9E8}"/>
              </a:ext>
            </a:extLst>
          </p:cNvPr>
          <p:cNvPicPr>
            <a:picLocks noChangeAspect="1"/>
          </p:cNvPicPr>
          <p:nvPr/>
        </p:nvPicPr>
        <p:blipFill rotWithShape="1">
          <a:blip r:embed="rId3">
            <a:extLst>
              <a:ext uri="{28A0092B-C50C-407E-A947-70E740481C1C}">
                <a14:useLocalDpi xmlns:a14="http://schemas.microsoft.com/office/drawing/2010/main" val="0"/>
              </a:ext>
            </a:extLst>
          </a:blip>
          <a:srcRect l="3218" t="91459" r="8803"/>
          <a:stretch/>
        </p:blipFill>
        <p:spPr>
          <a:xfrm>
            <a:off x="4117957" y="5129454"/>
            <a:ext cx="7848601" cy="457686"/>
          </a:xfrm>
          <a:prstGeom prst="rect">
            <a:avLst/>
          </a:prstGeom>
        </p:spPr>
      </p:pic>
      <p:pic>
        <p:nvPicPr>
          <p:cNvPr id="3" name="Picture 2" descr="Chart, bar chart&#10;&#10;Description automatically generated">
            <a:extLst>
              <a:ext uri="{FF2B5EF4-FFF2-40B4-BE49-F238E27FC236}">
                <a16:creationId xmlns:a16="http://schemas.microsoft.com/office/drawing/2014/main" id="{7435860B-4E12-45EE-920F-1EDC72FAAA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372114"/>
            <a:ext cx="4169229" cy="2019031"/>
          </a:xfrm>
          <a:prstGeom prst="rect">
            <a:avLst/>
          </a:prstGeom>
        </p:spPr>
      </p:pic>
      <p:cxnSp>
        <p:nvCxnSpPr>
          <p:cNvPr id="10" name="Straight Connector 9">
            <a:extLst>
              <a:ext uri="{FF2B5EF4-FFF2-40B4-BE49-F238E27FC236}">
                <a16:creationId xmlns:a16="http://schemas.microsoft.com/office/drawing/2014/main" id="{6FB93D3C-04EF-484C-A0A0-12D301C05C60}"/>
              </a:ext>
            </a:extLst>
          </p:cNvPr>
          <p:cNvCxnSpPr>
            <a:cxnSpLocks/>
          </p:cNvCxnSpPr>
          <p:nvPr/>
        </p:nvCxnSpPr>
        <p:spPr>
          <a:xfrm>
            <a:off x="582687" y="4501242"/>
            <a:ext cx="3439886" cy="0"/>
          </a:xfrm>
          <a:prstGeom prst="line">
            <a:avLst/>
          </a:prstGeom>
          <a:ln w="38100">
            <a:solidFill>
              <a:srgbClr val="B311BF"/>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268BD841-B1AF-42E7-972E-9A719C96888D}"/>
              </a:ext>
            </a:extLst>
          </p:cNvPr>
          <p:cNvSpPr/>
          <p:nvPr/>
        </p:nvSpPr>
        <p:spPr>
          <a:xfrm>
            <a:off x="2486025" y="3533775"/>
            <a:ext cx="285750" cy="1400174"/>
          </a:xfrm>
          <a:prstGeom prst="rect">
            <a:avLst/>
          </a:prstGeom>
          <a:solidFill>
            <a:srgbClr val="00B0F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13C155C-62B4-4209-83DD-4C0CE42336B3}"/>
              </a:ext>
            </a:extLst>
          </p:cNvPr>
          <p:cNvSpPr/>
          <p:nvPr/>
        </p:nvSpPr>
        <p:spPr>
          <a:xfrm>
            <a:off x="5686424" y="1771650"/>
            <a:ext cx="1085851" cy="3196629"/>
          </a:xfrm>
          <a:prstGeom prst="rect">
            <a:avLst/>
          </a:prstGeom>
          <a:solidFill>
            <a:srgbClr val="00B0F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Down 5">
            <a:extLst>
              <a:ext uri="{FF2B5EF4-FFF2-40B4-BE49-F238E27FC236}">
                <a16:creationId xmlns:a16="http://schemas.microsoft.com/office/drawing/2014/main" id="{0071ED52-771A-49AC-89E1-866199C91005}"/>
              </a:ext>
            </a:extLst>
          </p:cNvPr>
          <p:cNvSpPr/>
          <p:nvPr/>
        </p:nvSpPr>
        <p:spPr>
          <a:xfrm>
            <a:off x="7667625" y="1435656"/>
            <a:ext cx="93065" cy="1266820"/>
          </a:xfrm>
          <a:prstGeom prst="downArrow">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Down 17">
            <a:extLst>
              <a:ext uri="{FF2B5EF4-FFF2-40B4-BE49-F238E27FC236}">
                <a16:creationId xmlns:a16="http://schemas.microsoft.com/office/drawing/2014/main" id="{7125A2B5-EBAE-42A3-83DD-362E7A985355}"/>
              </a:ext>
            </a:extLst>
          </p:cNvPr>
          <p:cNvSpPr/>
          <p:nvPr/>
        </p:nvSpPr>
        <p:spPr>
          <a:xfrm>
            <a:off x="9513184" y="1414470"/>
            <a:ext cx="93065" cy="1266820"/>
          </a:xfrm>
          <a:prstGeom prst="downArrow">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Down 18">
            <a:extLst>
              <a:ext uri="{FF2B5EF4-FFF2-40B4-BE49-F238E27FC236}">
                <a16:creationId xmlns:a16="http://schemas.microsoft.com/office/drawing/2014/main" id="{239B8E31-1AA3-437F-B312-91FB7B2EE80D}"/>
              </a:ext>
            </a:extLst>
          </p:cNvPr>
          <p:cNvSpPr/>
          <p:nvPr/>
        </p:nvSpPr>
        <p:spPr>
          <a:xfrm>
            <a:off x="8817650" y="1435656"/>
            <a:ext cx="93065" cy="1266820"/>
          </a:xfrm>
          <a:prstGeom prst="downArrow">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Down 19">
            <a:extLst>
              <a:ext uri="{FF2B5EF4-FFF2-40B4-BE49-F238E27FC236}">
                <a16:creationId xmlns:a16="http://schemas.microsoft.com/office/drawing/2014/main" id="{3972A0B3-CBCD-48D9-BD86-27809F13E13F}"/>
              </a:ext>
            </a:extLst>
          </p:cNvPr>
          <p:cNvSpPr/>
          <p:nvPr/>
        </p:nvSpPr>
        <p:spPr>
          <a:xfrm>
            <a:off x="3028950" y="3286777"/>
            <a:ext cx="82054" cy="246998"/>
          </a:xfrm>
          <a:prstGeom prst="downArrow">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Down 20">
            <a:extLst>
              <a:ext uri="{FF2B5EF4-FFF2-40B4-BE49-F238E27FC236}">
                <a16:creationId xmlns:a16="http://schemas.microsoft.com/office/drawing/2014/main" id="{B62A5D55-77EE-471B-AE2E-BD50271BCA85}"/>
              </a:ext>
            </a:extLst>
          </p:cNvPr>
          <p:cNvSpPr/>
          <p:nvPr/>
        </p:nvSpPr>
        <p:spPr>
          <a:xfrm>
            <a:off x="3346630" y="3286777"/>
            <a:ext cx="82054" cy="246998"/>
          </a:xfrm>
          <a:prstGeom prst="downArrow">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Down 21">
            <a:extLst>
              <a:ext uri="{FF2B5EF4-FFF2-40B4-BE49-F238E27FC236}">
                <a16:creationId xmlns:a16="http://schemas.microsoft.com/office/drawing/2014/main" id="{1DDBF7CB-0D8A-4EED-BCDC-0C3F4F9F0527}"/>
              </a:ext>
            </a:extLst>
          </p:cNvPr>
          <p:cNvSpPr/>
          <p:nvPr/>
        </p:nvSpPr>
        <p:spPr>
          <a:xfrm>
            <a:off x="3569993" y="3283454"/>
            <a:ext cx="82054" cy="246998"/>
          </a:xfrm>
          <a:prstGeom prst="downArrow">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D22897B-978E-4636-A365-4108E2BF92A2}"/>
              </a:ext>
            </a:extLst>
          </p:cNvPr>
          <p:cNvSpPr/>
          <p:nvPr/>
        </p:nvSpPr>
        <p:spPr>
          <a:xfrm>
            <a:off x="9806065" y="1771650"/>
            <a:ext cx="746438" cy="3196629"/>
          </a:xfrm>
          <a:prstGeom prst="rect">
            <a:avLst/>
          </a:prstGeom>
          <a:solidFill>
            <a:srgbClr val="00B0F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ED6A3D8-9458-4DC2-8830-2E058AF9D399}"/>
              </a:ext>
            </a:extLst>
          </p:cNvPr>
          <p:cNvSpPr/>
          <p:nvPr/>
        </p:nvSpPr>
        <p:spPr>
          <a:xfrm>
            <a:off x="3657600" y="3532945"/>
            <a:ext cx="285750" cy="1400174"/>
          </a:xfrm>
          <a:prstGeom prst="rect">
            <a:avLst/>
          </a:prstGeom>
          <a:solidFill>
            <a:srgbClr val="00B0F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BED62BFE-0313-401C-BA53-D431E61BACED}"/>
              </a:ext>
            </a:extLst>
          </p:cNvPr>
          <p:cNvSpPr txBox="1"/>
          <p:nvPr/>
        </p:nvSpPr>
        <p:spPr>
          <a:xfrm>
            <a:off x="269723" y="383056"/>
            <a:ext cx="3839321" cy="584775"/>
          </a:xfrm>
          <a:prstGeom prst="rect">
            <a:avLst/>
          </a:prstGeom>
          <a:noFill/>
        </p:spPr>
        <p:txBody>
          <a:bodyPr wrap="none" rtlCol="0">
            <a:spAutoFit/>
          </a:bodyPr>
          <a:lstStyle/>
          <a:p>
            <a:r>
              <a:rPr lang="en-US" sz="3200"/>
              <a:t>Interannual variability</a:t>
            </a:r>
          </a:p>
        </p:txBody>
      </p:sp>
      <p:sp>
        <p:nvSpPr>
          <p:cNvPr id="4" name="TextBox 3">
            <a:extLst>
              <a:ext uri="{FF2B5EF4-FFF2-40B4-BE49-F238E27FC236}">
                <a16:creationId xmlns:a16="http://schemas.microsoft.com/office/drawing/2014/main" id="{E92FB349-9F92-462E-8190-153B14FEDA93}"/>
              </a:ext>
            </a:extLst>
          </p:cNvPr>
          <p:cNvSpPr txBox="1"/>
          <p:nvPr/>
        </p:nvSpPr>
        <p:spPr>
          <a:xfrm>
            <a:off x="278288" y="1114910"/>
            <a:ext cx="1901739" cy="923330"/>
          </a:xfrm>
          <a:prstGeom prst="rect">
            <a:avLst/>
          </a:prstGeom>
          <a:noFill/>
        </p:spPr>
        <p:txBody>
          <a:bodyPr wrap="none" rtlCol="0">
            <a:spAutoFit/>
          </a:bodyPr>
          <a:lstStyle/>
          <a:p>
            <a:r>
              <a:rPr lang="en-US" b="1">
                <a:solidFill>
                  <a:srgbClr val="00B0F0"/>
                </a:solidFill>
              </a:rPr>
              <a:t>Weak convection</a:t>
            </a:r>
          </a:p>
          <a:p>
            <a:endParaRPr lang="en-US" b="1"/>
          </a:p>
          <a:p>
            <a:r>
              <a:rPr lang="en-US" b="1">
                <a:solidFill>
                  <a:srgbClr val="00FF00"/>
                </a:solidFill>
              </a:rPr>
              <a:t>Strong convection</a:t>
            </a:r>
          </a:p>
        </p:txBody>
      </p:sp>
      <p:sp>
        <p:nvSpPr>
          <p:cNvPr id="36" name="Rectangle 35">
            <a:extLst>
              <a:ext uri="{FF2B5EF4-FFF2-40B4-BE49-F238E27FC236}">
                <a16:creationId xmlns:a16="http://schemas.microsoft.com/office/drawing/2014/main" id="{CE51389D-9DDC-4486-9A41-DABF33E77503}"/>
              </a:ext>
            </a:extLst>
          </p:cNvPr>
          <p:cNvSpPr/>
          <p:nvPr/>
        </p:nvSpPr>
        <p:spPr>
          <a:xfrm>
            <a:off x="5998" y="-18002"/>
            <a:ext cx="12191999" cy="467824"/>
          </a:xfrm>
          <a:prstGeom prst="rect">
            <a:avLst/>
          </a:prstGeom>
          <a:gradFill flip="none" rotWithShape="1">
            <a:gsLst>
              <a:gs pos="69000">
                <a:srgbClr val="808080"/>
              </a:gs>
              <a:gs pos="58000">
                <a:srgbClr val="006666"/>
              </a:gs>
              <a:gs pos="100000">
                <a:schemeClr val="tx1">
                  <a:lumMod val="95000"/>
                  <a:lumOff val="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Background and motivation – Data and methods – </a:t>
            </a:r>
            <a:r>
              <a:rPr lang="en-US" sz="2000" b="1"/>
              <a:t>Results</a:t>
            </a:r>
            <a:r>
              <a:rPr lang="en-US" sz="2000"/>
              <a:t> – Conclussions – Future work </a:t>
            </a:r>
          </a:p>
        </p:txBody>
      </p:sp>
    </p:spTree>
    <p:extLst>
      <p:ext uri="{BB962C8B-B14F-4D97-AF65-F5344CB8AC3E}">
        <p14:creationId xmlns:p14="http://schemas.microsoft.com/office/powerpoint/2010/main" val="26067608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hart, surface chart&#10;&#10;Description automatically generated">
            <a:extLst>
              <a:ext uri="{FF2B5EF4-FFF2-40B4-BE49-F238E27FC236}">
                <a16:creationId xmlns:a16="http://schemas.microsoft.com/office/drawing/2014/main" id="{433A9EB3-65B6-4FF5-8D13-07BECBEBBBC1}"/>
              </a:ext>
            </a:extLst>
          </p:cNvPr>
          <p:cNvPicPr>
            <a:picLocks noChangeAspect="1"/>
          </p:cNvPicPr>
          <p:nvPr/>
        </p:nvPicPr>
        <p:blipFill rotWithShape="1">
          <a:blip r:embed="rId3">
            <a:extLst>
              <a:ext uri="{28A0092B-C50C-407E-A947-70E740481C1C}">
                <a14:useLocalDpi xmlns:a14="http://schemas.microsoft.com/office/drawing/2010/main" val="0"/>
              </a:ext>
            </a:extLst>
          </a:blip>
          <a:srcRect l="12471" t="2441" r="3095" b="5150"/>
          <a:stretch/>
        </p:blipFill>
        <p:spPr>
          <a:xfrm>
            <a:off x="3501124" y="528507"/>
            <a:ext cx="8688081" cy="6337358"/>
          </a:xfrm>
          <a:prstGeom prst="rect">
            <a:avLst/>
          </a:prstGeom>
          <a:effectLst/>
        </p:spPr>
      </p:pic>
      <p:cxnSp>
        <p:nvCxnSpPr>
          <p:cNvPr id="11" name="Straight Arrow Connector 10">
            <a:extLst>
              <a:ext uri="{FF2B5EF4-FFF2-40B4-BE49-F238E27FC236}">
                <a16:creationId xmlns:a16="http://schemas.microsoft.com/office/drawing/2014/main" id="{6EDA1532-F4A4-4EFE-B970-1292B7BD5942}"/>
              </a:ext>
            </a:extLst>
          </p:cNvPr>
          <p:cNvCxnSpPr>
            <a:cxnSpLocks/>
          </p:cNvCxnSpPr>
          <p:nvPr/>
        </p:nvCxnSpPr>
        <p:spPr>
          <a:xfrm flipV="1">
            <a:off x="6518677" y="6263511"/>
            <a:ext cx="687092" cy="472368"/>
          </a:xfrm>
          <a:prstGeom prst="straightConnector1">
            <a:avLst/>
          </a:prstGeom>
          <a:ln w="762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AA8D4C0-CCC7-45DB-ADCE-A3C89E754996}"/>
              </a:ext>
            </a:extLst>
          </p:cNvPr>
          <p:cNvCxnSpPr>
            <a:cxnSpLocks/>
          </p:cNvCxnSpPr>
          <p:nvPr/>
        </p:nvCxnSpPr>
        <p:spPr>
          <a:xfrm flipV="1">
            <a:off x="8391914" y="5065155"/>
            <a:ext cx="273404" cy="447492"/>
          </a:xfrm>
          <a:prstGeom prst="straightConnector1">
            <a:avLst/>
          </a:prstGeom>
          <a:ln w="762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D78D6B2-CC87-4600-BB1E-289C78C31F71}"/>
              </a:ext>
            </a:extLst>
          </p:cNvPr>
          <p:cNvCxnSpPr>
            <a:cxnSpLocks/>
          </p:cNvCxnSpPr>
          <p:nvPr/>
        </p:nvCxnSpPr>
        <p:spPr>
          <a:xfrm flipH="1" flipV="1">
            <a:off x="7794302" y="658297"/>
            <a:ext cx="17589" cy="439626"/>
          </a:xfrm>
          <a:prstGeom prst="straightConnector1">
            <a:avLst/>
          </a:prstGeom>
          <a:ln w="76200">
            <a:solidFill>
              <a:srgbClr val="007033"/>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18E57ED9-2873-4813-B102-8D2C638E5A35}"/>
              </a:ext>
            </a:extLst>
          </p:cNvPr>
          <p:cNvSpPr/>
          <p:nvPr/>
        </p:nvSpPr>
        <p:spPr>
          <a:xfrm>
            <a:off x="4555064" y="1430483"/>
            <a:ext cx="3387969" cy="3066286"/>
          </a:xfrm>
          <a:custGeom>
            <a:avLst/>
            <a:gdLst>
              <a:gd name="connsiteX0" fmla="*/ 0 w 3387969"/>
              <a:gd name="connsiteY0" fmla="*/ 3066286 h 3066286"/>
              <a:gd name="connsiteX1" fmla="*/ 386861 w 3387969"/>
              <a:gd name="connsiteY1" fmla="*/ 2972501 h 3066286"/>
              <a:gd name="connsiteX2" fmla="*/ 849923 w 3387969"/>
              <a:gd name="connsiteY2" fmla="*/ 2808378 h 3066286"/>
              <a:gd name="connsiteX3" fmla="*/ 1166446 w 3387969"/>
              <a:gd name="connsiteY3" fmla="*/ 2644255 h 3066286"/>
              <a:gd name="connsiteX4" fmla="*/ 1471246 w 3387969"/>
              <a:gd name="connsiteY4" fmla="*/ 2462547 h 3066286"/>
              <a:gd name="connsiteX5" fmla="*/ 1652954 w 3387969"/>
              <a:gd name="connsiteY5" fmla="*/ 2368762 h 3066286"/>
              <a:gd name="connsiteX6" fmla="*/ 1916723 w 3387969"/>
              <a:gd name="connsiteY6" fmla="*/ 2093270 h 3066286"/>
              <a:gd name="connsiteX7" fmla="*/ 2344615 w 3387969"/>
              <a:gd name="connsiteY7" fmla="*/ 1407470 h 3066286"/>
              <a:gd name="connsiteX8" fmla="*/ 2625969 w 3387969"/>
              <a:gd name="connsiteY8" fmla="*/ 897516 h 3066286"/>
              <a:gd name="connsiteX9" fmla="*/ 2825261 w 3387969"/>
              <a:gd name="connsiteY9" fmla="*/ 469624 h 3066286"/>
              <a:gd name="connsiteX10" fmla="*/ 2878015 w 3387969"/>
              <a:gd name="connsiteY10" fmla="*/ 217578 h 3066286"/>
              <a:gd name="connsiteX11" fmla="*/ 2919046 w 3387969"/>
              <a:gd name="connsiteY11" fmla="*/ 123793 h 3066286"/>
              <a:gd name="connsiteX12" fmla="*/ 3024554 w 3387969"/>
              <a:gd name="connsiteY12" fmla="*/ 47593 h 3066286"/>
              <a:gd name="connsiteX13" fmla="*/ 3241431 w 3387969"/>
              <a:gd name="connsiteY13" fmla="*/ 701 h 3066286"/>
              <a:gd name="connsiteX14" fmla="*/ 3387969 w 3387969"/>
              <a:gd name="connsiteY14" fmla="*/ 82762 h 3066286"/>
              <a:gd name="connsiteX15" fmla="*/ 3387969 w 3387969"/>
              <a:gd name="connsiteY15" fmla="*/ 82762 h 3066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87969" h="3066286">
                <a:moveTo>
                  <a:pt x="0" y="3066286"/>
                </a:moveTo>
                <a:cubicBezTo>
                  <a:pt x="122603" y="3040886"/>
                  <a:pt x="245207" y="3015486"/>
                  <a:pt x="386861" y="2972501"/>
                </a:cubicBezTo>
                <a:cubicBezTo>
                  <a:pt x="528515" y="2929516"/>
                  <a:pt x="719992" y="2863086"/>
                  <a:pt x="849923" y="2808378"/>
                </a:cubicBezTo>
                <a:cubicBezTo>
                  <a:pt x="979854" y="2753670"/>
                  <a:pt x="1062892" y="2701893"/>
                  <a:pt x="1166446" y="2644255"/>
                </a:cubicBezTo>
                <a:cubicBezTo>
                  <a:pt x="1270000" y="2586616"/>
                  <a:pt x="1390161" y="2508462"/>
                  <a:pt x="1471246" y="2462547"/>
                </a:cubicBezTo>
                <a:cubicBezTo>
                  <a:pt x="1552331" y="2416632"/>
                  <a:pt x="1578708" y="2430308"/>
                  <a:pt x="1652954" y="2368762"/>
                </a:cubicBezTo>
                <a:cubicBezTo>
                  <a:pt x="1727200" y="2307216"/>
                  <a:pt x="1801446" y="2253485"/>
                  <a:pt x="1916723" y="2093270"/>
                </a:cubicBezTo>
                <a:cubicBezTo>
                  <a:pt x="2032000" y="1933055"/>
                  <a:pt x="2226407" y="1606762"/>
                  <a:pt x="2344615" y="1407470"/>
                </a:cubicBezTo>
                <a:cubicBezTo>
                  <a:pt x="2462823" y="1208178"/>
                  <a:pt x="2545861" y="1053824"/>
                  <a:pt x="2625969" y="897516"/>
                </a:cubicBezTo>
                <a:cubicBezTo>
                  <a:pt x="2706077" y="741208"/>
                  <a:pt x="2783253" y="582947"/>
                  <a:pt x="2825261" y="469624"/>
                </a:cubicBezTo>
                <a:cubicBezTo>
                  <a:pt x="2867269" y="356301"/>
                  <a:pt x="2862384" y="275216"/>
                  <a:pt x="2878015" y="217578"/>
                </a:cubicBezTo>
                <a:cubicBezTo>
                  <a:pt x="2893646" y="159940"/>
                  <a:pt x="2894623" y="152124"/>
                  <a:pt x="2919046" y="123793"/>
                </a:cubicBezTo>
                <a:cubicBezTo>
                  <a:pt x="2943469" y="95462"/>
                  <a:pt x="2970823" y="68108"/>
                  <a:pt x="3024554" y="47593"/>
                </a:cubicBezTo>
                <a:cubicBezTo>
                  <a:pt x="3078285" y="27078"/>
                  <a:pt x="3180862" y="-5161"/>
                  <a:pt x="3241431" y="701"/>
                </a:cubicBezTo>
                <a:cubicBezTo>
                  <a:pt x="3302000" y="6562"/>
                  <a:pt x="3387969" y="82762"/>
                  <a:pt x="3387969" y="82762"/>
                </a:cubicBezTo>
                <a:lnTo>
                  <a:pt x="3387969" y="82762"/>
                </a:lnTo>
              </a:path>
            </a:pathLst>
          </a:custGeom>
          <a:noFill/>
          <a:ln w="104775">
            <a:solidFill>
              <a:srgbClr val="007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A7D3F9BB-3AB2-4DC1-B67A-650CED1D6084}"/>
              </a:ext>
            </a:extLst>
          </p:cNvPr>
          <p:cNvSpPr/>
          <p:nvPr/>
        </p:nvSpPr>
        <p:spPr>
          <a:xfrm>
            <a:off x="7280677" y="833307"/>
            <a:ext cx="189591" cy="785446"/>
          </a:xfrm>
          <a:custGeom>
            <a:avLst/>
            <a:gdLst>
              <a:gd name="connsiteX0" fmla="*/ 0 w 189591"/>
              <a:gd name="connsiteY0" fmla="*/ 0 h 785446"/>
              <a:gd name="connsiteX1" fmla="*/ 82062 w 189591"/>
              <a:gd name="connsiteY1" fmla="*/ 181708 h 785446"/>
              <a:gd name="connsiteX2" fmla="*/ 140677 w 189591"/>
              <a:gd name="connsiteY2" fmla="*/ 381000 h 785446"/>
              <a:gd name="connsiteX3" fmla="*/ 187570 w 189591"/>
              <a:gd name="connsiteY3" fmla="*/ 644769 h 785446"/>
              <a:gd name="connsiteX4" fmla="*/ 181708 w 189591"/>
              <a:gd name="connsiteY4" fmla="*/ 785446 h 785446"/>
              <a:gd name="connsiteX5" fmla="*/ 181708 w 189591"/>
              <a:gd name="connsiteY5" fmla="*/ 785446 h 785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591" h="785446">
                <a:moveTo>
                  <a:pt x="0" y="0"/>
                </a:moveTo>
                <a:cubicBezTo>
                  <a:pt x="29308" y="59104"/>
                  <a:pt x="58616" y="118208"/>
                  <a:pt x="82062" y="181708"/>
                </a:cubicBezTo>
                <a:cubicBezTo>
                  <a:pt x="105508" y="245208"/>
                  <a:pt x="123092" y="303823"/>
                  <a:pt x="140677" y="381000"/>
                </a:cubicBezTo>
                <a:cubicBezTo>
                  <a:pt x="158262" y="458177"/>
                  <a:pt x="180732" y="577361"/>
                  <a:pt x="187570" y="644769"/>
                </a:cubicBezTo>
                <a:cubicBezTo>
                  <a:pt x="194408" y="712177"/>
                  <a:pt x="181708" y="785446"/>
                  <a:pt x="181708" y="785446"/>
                </a:cubicBezTo>
                <a:lnTo>
                  <a:pt x="181708" y="785446"/>
                </a:lnTo>
              </a:path>
            </a:pathLst>
          </a:custGeom>
          <a:noFill/>
          <a:ln w="76200">
            <a:solidFill>
              <a:srgbClr val="007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3068F20A-D1F9-472C-91C6-4B1CF4F908ED}"/>
              </a:ext>
            </a:extLst>
          </p:cNvPr>
          <p:cNvSpPr/>
          <p:nvPr/>
        </p:nvSpPr>
        <p:spPr>
          <a:xfrm>
            <a:off x="7192755" y="850885"/>
            <a:ext cx="189591" cy="779589"/>
          </a:xfrm>
          <a:custGeom>
            <a:avLst/>
            <a:gdLst>
              <a:gd name="connsiteX0" fmla="*/ 0 w 189591"/>
              <a:gd name="connsiteY0" fmla="*/ 0 h 785446"/>
              <a:gd name="connsiteX1" fmla="*/ 82062 w 189591"/>
              <a:gd name="connsiteY1" fmla="*/ 181708 h 785446"/>
              <a:gd name="connsiteX2" fmla="*/ 140677 w 189591"/>
              <a:gd name="connsiteY2" fmla="*/ 381000 h 785446"/>
              <a:gd name="connsiteX3" fmla="*/ 187570 w 189591"/>
              <a:gd name="connsiteY3" fmla="*/ 644769 h 785446"/>
              <a:gd name="connsiteX4" fmla="*/ 181708 w 189591"/>
              <a:gd name="connsiteY4" fmla="*/ 785446 h 785446"/>
              <a:gd name="connsiteX5" fmla="*/ 181708 w 189591"/>
              <a:gd name="connsiteY5" fmla="*/ 785446 h 785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591" h="785446">
                <a:moveTo>
                  <a:pt x="0" y="0"/>
                </a:moveTo>
                <a:cubicBezTo>
                  <a:pt x="29308" y="59104"/>
                  <a:pt x="58616" y="118208"/>
                  <a:pt x="82062" y="181708"/>
                </a:cubicBezTo>
                <a:cubicBezTo>
                  <a:pt x="105508" y="245208"/>
                  <a:pt x="123092" y="303823"/>
                  <a:pt x="140677" y="381000"/>
                </a:cubicBezTo>
                <a:cubicBezTo>
                  <a:pt x="158262" y="458177"/>
                  <a:pt x="180732" y="577361"/>
                  <a:pt x="187570" y="644769"/>
                </a:cubicBezTo>
                <a:cubicBezTo>
                  <a:pt x="194408" y="712177"/>
                  <a:pt x="181708" y="785446"/>
                  <a:pt x="181708" y="785446"/>
                </a:cubicBezTo>
                <a:lnTo>
                  <a:pt x="181708" y="785446"/>
                </a:lnTo>
              </a:path>
            </a:pathLst>
          </a:custGeom>
          <a:noFill/>
          <a:ln w="1111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D77F3DF3-11D1-40CA-8E14-07540BFD355B}"/>
              </a:ext>
            </a:extLst>
          </p:cNvPr>
          <p:cNvCxnSpPr>
            <a:cxnSpLocks/>
          </p:cNvCxnSpPr>
          <p:nvPr/>
        </p:nvCxnSpPr>
        <p:spPr>
          <a:xfrm>
            <a:off x="7275826" y="809508"/>
            <a:ext cx="134811" cy="304795"/>
          </a:xfrm>
          <a:prstGeom prst="straightConnector1">
            <a:avLst/>
          </a:prstGeom>
          <a:ln w="76200">
            <a:solidFill>
              <a:srgbClr val="007033"/>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EA66B8F-06AC-4D6D-8E88-81ECDCFDF2A4}"/>
              </a:ext>
            </a:extLst>
          </p:cNvPr>
          <p:cNvCxnSpPr>
            <a:cxnSpLocks/>
          </p:cNvCxnSpPr>
          <p:nvPr/>
        </p:nvCxnSpPr>
        <p:spPr>
          <a:xfrm>
            <a:off x="7192755" y="856747"/>
            <a:ext cx="148055" cy="339620"/>
          </a:xfrm>
          <a:prstGeom prst="straightConnector1">
            <a:avLst/>
          </a:prstGeom>
          <a:ln w="92075">
            <a:solidFill>
              <a:schemeClr val="accent5"/>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9" name="Freeform: Shape 18">
            <a:extLst>
              <a:ext uri="{FF2B5EF4-FFF2-40B4-BE49-F238E27FC236}">
                <a16:creationId xmlns:a16="http://schemas.microsoft.com/office/drawing/2014/main" id="{F8493C7A-CFFB-432C-91AA-7AA417B31A5C}"/>
              </a:ext>
            </a:extLst>
          </p:cNvPr>
          <p:cNvSpPr/>
          <p:nvPr/>
        </p:nvSpPr>
        <p:spPr>
          <a:xfrm>
            <a:off x="4555060" y="1586514"/>
            <a:ext cx="2819400" cy="2878016"/>
          </a:xfrm>
          <a:custGeom>
            <a:avLst/>
            <a:gdLst>
              <a:gd name="connsiteX0" fmla="*/ 2819400 w 2819400"/>
              <a:gd name="connsiteY0" fmla="*/ 0 h 2878016"/>
              <a:gd name="connsiteX1" fmla="*/ 2655277 w 2819400"/>
              <a:gd name="connsiteY1" fmla="*/ 509954 h 2878016"/>
              <a:gd name="connsiteX2" fmla="*/ 2379785 w 2819400"/>
              <a:gd name="connsiteY2" fmla="*/ 1014046 h 2878016"/>
              <a:gd name="connsiteX3" fmla="*/ 2086708 w 2819400"/>
              <a:gd name="connsiteY3" fmla="*/ 1506416 h 2878016"/>
              <a:gd name="connsiteX4" fmla="*/ 1817077 w 2819400"/>
              <a:gd name="connsiteY4" fmla="*/ 1922585 h 2878016"/>
              <a:gd name="connsiteX5" fmla="*/ 1459523 w 2819400"/>
              <a:gd name="connsiteY5" fmla="*/ 2227385 h 2878016"/>
              <a:gd name="connsiteX6" fmla="*/ 1125416 w 2819400"/>
              <a:gd name="connsiteY6" fmla="*/ 2426677 h 2878016"/>
              <a:gd name="connsiteX7" fmla="*/ 562708 w 2819400"/>
              <a:gd name="connsiteY7" fmla="*/ 2702169 h 2878016"/>
              <a:gd name="connsiteX8" fmla="*/ 0 w 2819400"/>
              <a:gd name="connsiteY8" fmla="*/ 2878016 h 2878016"/>
              <a:gd name="connsiteX9" fmla="*/ 0 w 2819400"/>
              <a:gd name="connsiteY9" fmla="*/ 2878016 h 2878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19400" h="2878016">
                <a:moveTo>
                  <a:pt x="2819400" y="0"/>
                </a:moveTo>
                <a:cubicBezTo>
                  <a:pt x="2773973" y="170473"/>
                  <a:pt x="2728546" y="340946"/>
                  <a:pt x="2655277" y="509954"/>
                </a:cubicBezTo>
                <a:cubicBezTo>
                  <a:pt x="2582008" y="678962"/>
                  <a:pt x="2474546" y="847969"/>
                  <a:pt x="2379785" y="1014046"/>
                </a:cubicBezTo>
                <a:cubicBezTo>
                  <a:pt x="2285024" y="1180123"/>
                  <a:pt x="2180493" y="1354993"/>
                  <a:pt x="2086708" y="1506416"/>
                </a:cubicBezTo>
                <a:cubicBezTo>
                  <a:pt x="1992923" y="1657839"/>
                  <a:pt x="1921608" y="1802423"/>
                  <a:pt x="1817077" y="1922585"/>
                </a:cubicBezTo>
                <a:cubicBezTo>
                  <a:pt x="1712546" y="2042747"/>
                  <a:pt x="1574800" y="2143370"/>
                  <a:pt x="1459523" y="2227385"/>
                </a:cubicBezTo>
                <a:cubicBezTo>
                  <a:pt x="1344246" y="2311400"/>
                  <a:pt x="1274885" y="2347546"/>
                  <a:pt x="1125416" y="2426677"/>
                </a:cubicBezTo>
                <a:cubicBezTo>
                  <a:pt x="975947" y="2505808"/>
                  <a:pt x="750277" y="2626946"/>
                  <a:pt x="562708" y="2702169"/>
                </a:cubicBezTo>
                <a:cubicBezTo>
                  <a:pt x="375139" y="2777392"/>
                  <a:pt x="0" y="2878016"/>
                  <a:pt x="0" y="2878016"/>
                </a:cubicBezTo>
                <a:lnTo>
                  <a:pt x="0" y="2878016"/>
                </a:lnTo>
              </a:path>
            </a:pathLst>
          </a:custGeom>
          <a:noFill/>
          <a:ln w="1143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78734C0E-BF0F-4358-B241-D97BCC09A417}"/>
              </a:ext>
            </a:extLst>
          </p:cNvPr>
          <p:cNvCxnSpPr>
            <a:cxnSpLocks/>
            <a:stCxn id="14" idx="0"/>
          </p:cNvCxnSpPr>
          <p:nvPr/>
        </p:nvCxnSpPr>
        <p:spPr>
          <a:xfrm flipH="1">
            <a:off x="3705140" y="4496769"/>
            <a:ext cx="849924" cy="156031"/>
          </a:xfrm>
          <a:prstGeom prst="straightConnector1">
            <a:avLst/>
          </a:prstGeom>
          <a:ln w="76200">
            <a:solidFill>
              <a:srgbClr val="007033"/>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B9F6619-FE98-4623-A990-8E9E50ADD5F8}"/>
              </a:ext>
            </a:extLst>
          </p:cNvPr>
          <p:cNvCxnSpPr>
            <a:cxnSpLocks/>
          </p:cNvCxnSpPr>
          <p:nvPr/>
        </p:nvCxnSpPr>
        <p:spPr>
          <a:xfrm flipH="1">
            <a:off x="3648367" y="4446774"/>
            <a:ext cx="902673" cy="156031"/>
          </a:xfrm>
          <a:prstGeom prst="straightConnector1">
            <a:avLst/>
          </a:prstGeom>
          <a:ln w="76200">
            <a:solidFill>
              <a:schemeClr val="accent5"/>
            </a:solidFill>
            <a:tailEnd type="triangle"/>
          </a:ln>
          <a:effectLst/>
        </p:spPr>
        <p:style>
          <a:lnRef idx="1">
            <a:schemeClr val="accent1"/>
          </a:lnRef>
          <a:fillRef idx="0">
            <a:schemeClr val="accent1"/>
          </a:fillRef>
          <a:effectRef idx="0">
            <a:schemeClr val="accent1"/>
          </a:effectRef>
          <a:fontRef idx="minor">
            <a:schemeClr val="tx1"/>
          </a:fontRef>
        </p:style>
      </p:cxnSp>
      <p:sp>
        <p:nvSpPr>
          <p:cNvPr id="22" name="Freeform: Shape 21">
            <a:extLst>
              <a:ext uri="{FF2B5EF4-FFF2-40B4-BE49-F238E27FC236}">
                <a16:creationId xmlns:a16="http://schemas.microsoft.com/office/drawing/2014/main" id="{BF45B805-06C7-4587-934E-5C657A423830}"/>
              </a:ext>
            </a:extLst>
          </p:cNvPr>
          <p:cNvSpPr/>
          <p:nvPr/>
        </p:nvSpPr>
        <p:spPr>
          <a:xfrm>
            <a:off x="4209225" y="4606648"/>
            <a:ext cx="791308" cy="161415"/>
          </a:xfrm>
          <a:custGeom>
            <a:avLst/>
            <a:gdLst>
              <a:gd name="connsiteX0" fmla="*/ 791308 w 791308"/>
              <a:gd name="connsiteY0" fmla="*/ 102799 h 161415"/>
              <a:gd name="connsiteX1" fmla="*/ 720970 w 791308"/>
              <a:gd name="connsiteY1" fmla="*/ 14876 h 161415"/>
              <a:gd name="connsiteX2" fmla="*/ 580293 w 791308"/>
              <a:gd name="connsiteY2" fmla="*/ 14876 h 161415"/>
              <a:gd name="connsiteX3" fmla="*/ 0 w 791308"/>
              <a:gd name="connsiteY3" fmla="*/ 161415 h 161415"/>
            </a:gdLst>
            <a:ahLst/>
            <a:cxnLst>
              <a:cxn ang="0">
                <a:pos x="connsiteX0" y="connsiteY0"/>
              </a:cxn>
              <a:cxn ang="0">
                <a:pos x="connsiteX1" y="connsiteY1"/>
              </a:cxn>
              <a:cxn ang="0">
                <a:pos x="connsiteX2" y="connsiteY2"/>
              </a:cxn>
              <a:cxn ang="0">
                <a:pos x="connsiteX3" y="connsiteY3"/>
              </a:cxn>
            </a:cxnLst>
            <a:rect l="l" t="t" r="r" b="b"/>
            <a:pathLst>
              <a:path w="791308" h="161415">
                <a:moveTo>
                  <a:pt x="791308" y="102799"/>
                </a:moveTo>
                <a:cubicBezTo>
                  <a:pt x="773723" y="66164"/>
                  <a:pt x="756139" y="29530"/>
                  <a:pt x="720970" y="14876"/>
                </a:cubicBezTo>
                <a:cubicBezTo>
                  <a:pt x="685801" y="222"/>
                  <a:pt x="700455" y="-9547"/>
                  <a:pt x="580293" y="14876"/>
                </a:cubicBezTo>
                <a:cubicBezTo>
                  <a:pt x="460131" y="39299"/>
                  <a:pt x="230065" y="100357"/>
                  <a:pt x="0" y="161415"/>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a:extLst>
              <a:ext uri="{FF2B5EF4-FFF2-40B4-BE49-F238E27FC236}">
                <a16:creationId xmlns:a16="http://schemas.microsoft.com/office/drawing/2014/main" id="{FE1323EB-4489-4F29-A08C-3031652918F5}"/>
              </a:ext>
            </a:extLst>
          </p:cNvPr>
          <p:cNvCxnSpPr>
            <a:cxnSpLocks/>
            <a:stCxn id="22" idx="3"/>
          </p:cNvCxnSpPr>
          <p:nvPr/>
        </p:nvCxnSpPr>
        <p:spPr>
          <a:xfrm flipH="1">
            <a:off x="3782121" y="4768063"/>
            <a:ext cx="427104" cy="109879"/>
          </a:xfrm>
          <a:prstGeom prst="straightConnector1">
            <a:avLst/>
          </a:prstGeom>
          <a:ln w="76200">
            <a:solidFill>
              <a:srgbClr val="FF0000"/>
            </a:solidFill>
            <a:tailEnd type="triangle"/>
          </a:ln>
          <a:effectLst/>
        </p:spPr>
        <p:style>
          <a:lnRef idx="1">
            <a:schemeClr val="accent1"/>
          </a:lnRef>
          <a:fillRef idx="0">
            <a:schemeClr val="accent1"/>
          </a:fillRef>
          <a:effectRef idx="0">
            <a:schemeClr val="accent1"/>
          </a:effectRef>
          <a:fontRef idx="minor">
            <a:schemeClr val="tx1"/>
          </a:fontRef>
        </p:style>
      </p:cxnSp>
      <p:sp>
        <p:nvSpPr>
          <p:cNvPr id="24" name="Freeform: Shape 23">
            <a:extLst>
              <a:ext uri="{FF2B5EF4-FFF2-40B4-BE49-F238E27FC236}">
                <a16:creationId xmlns:a16="http://schemas.microsoft.com/office/drawing/2014/main" id="{FF74E621-20F7-4B44-819A-DEF57B1EAE8E}"/>
              </a:ext>
            </a:extLst>
          </p:cNvPr>
          <p:cNvSpPr/>
          <p:nvPr/>
        </p:nvSpPr>
        <p:spPr>
          <a:xfrm>
            <a:off x="6686645" y="2568322"/>
            <a:ext cx="459217" cy="849923"/>
          </a:xfrm>
          <a:custGeom>
            <a:avLst/>
            <a:gdLst>
              <a:gd name="connsiteX0" fmla="*/ 271648 w 459217"/>
              <a:gd name="connsiteY0" fmla="*/ 0 h 849923"/>
              <a:gd name="connsiteX1" fmla="*/ 125109 w 459217"/>
              <a:gd name="connsiteY1" fmla="*/ 246185 h 849923"/>
              <a:gd name="connsiteX2" fmla="*/ 2017 w 459217"/>
              <a:gd name="connsiteY2" fmla="*/ 468923 h 849923"/>
              <a:gd name="connsiteX3" fmla="*/ 66494 w 459217"/>
              <a:gd name="connsiteY3" fmla="*/ 650631 h 849923"/>
              <a:gd name="connsiteX4" fmla="*/ 289232 w 459217"/>
              <a:gd name="connsiteY4" fmla="*/ 773723 h 849923"/>
              <a:gd name="connsiteX5" fmla="*/ 459217 w 459217"/>
              <a:gd name="connsiteY5" fmla="*/ 849923 h 849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217" h="849923">
                <a:moveTo>
                  <a:pt x="271648" y="0"/>
                </a:moveTo>
                <a:cubicBezTo>
                  <a:pt x="220847" y="84015"/>
                  <a:pt x="170047" y="168031"/>
                  <a:pt x="125109" y="246185"/>
                </a:cubicBezTo>
                <a:cubicBezTo>
                  <a:pt x="80171" y="324339"/>
                  <a:pt x="11786" y="401515"/>
                  <a:pt x="2017" y="468923"/>
                </a:cubicBezTo>
                <a:cubicBezTo>
                  <a:pt x="-7752" y="536331"/>
                  <a:pt x="18625" y="599831"/>
                  <a:pt x="66494" y="650631"/>
                </a:cubicBezTo>
                <a:cubicBezTo>
                  <a:pt x="114363" y="701431"/>
                  <a:pt x="223778" y="740508"/>
                  <a:pt x="289232" y="773723"/>
                </a:cubicBezTo>
                <a:cubicBezTo>
                  <a:pt x="354686" y="806938"/>
                  <a:pt x="406951" y="828430"/>
                  <a:pt x="459217" y="849923"/>
                </a:cubicBezTo>
              </a:path>
            </a:pathLst>
          </a:cu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4293EA7A-2F5D-4901-BA59-238F3C3E147A}"/>
              </a:ext>
            </a:extLst>
          </p:cNvPr>
          <p:cNvSpPr/>
          <p:nvPr/>
        </p:nvSpPr>
        <p:spPr>
          <a:xfrm>
            <a:off x="6200137" y="3414660"/>
            <a:ext cx="298005" cy="586146"/>
          </a:xfrm>
          <a:custGeom>
            <a:avLst/>
            <a:gdLst>
              <a:gd name="connsiteX0" fmla="*/ 271648 w 459217"/>
              <a:gd name="connsiteY0" fmla="*/ 0 h 849923"/>
              <a:gd name="connsiteX1" fmla="*/ 125109 w 459217"/>
              <a:gd name="connsiteY1" fmla="*/ 246185 h 849923"/>
              <a:gd name="connsiteX2" fmla="*/ 2017 w 459217"/>
              <a:gd name="connsiteY2" fmla="*/ 468923 h 849923"/>
              <a:gd name="connsiteX3" fmla="*/ 66494 w 459217"/>
              <a:gd name="connsiteY3" fmla="*/ 650631 h 849923"/>
              <a:gd name="connsiteX4" fmla="*/ 289232 w 459217"/>
              <a:gd name="connsiteY4" fmla="*/ 773723 h 849923"/>
              <a:gd name="connsiteX5" fmla="*/ 459217 w 459217"/>
              <a:gd name="connsiteY5" fmla="*/ 849923 h 849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217" h="849923">
                <a:moveTo>
                  <a:pt x="271648" y="0"/>
                </a:moveTo>
                <a:cubicBezTo>
                  <a:pt x="220847" y="84015"/>
                  <a:pt x="170047" y="168031"/>
                  <a:pt x="125109" y="246185"/>
                </a:cubicBezTo>
                <a:cubicBezTo>
                  <a:pt x="80171" y="324339"/>
                  <a:pt x="11786" y="401515"/>
                  <a:pt x="2017" y="468923"/>
                </a:cubicBezTo>
                <a:cubicBezTo>
                  <a:pt x="-7752" y="536331"/>
                  <a:pt x="18625" y="599831"/>
                  <a:pt x="66494" y="650631"/>
                </a:cubicBezTo>
                <a:cubicBezTo>
                  <a:pt x="114363" y="701431"/>
                  <a:pt x="223778" y="740508"/>
                  <a:pt x="289232" y="773723"/>
                </a:cubicBezTo>
                <a:cubicBezTo>
                  <a:pt x="354686" y="806938"/>
                  <a:pt x="406951" y="828430"/>
                  <a:pt x="459217" y="849923"/>
                </a:cubicBezTo>
              </a:path>
            </a:pathLst>
          </a:cu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Arrow Connector 25">
            <a:extLst>
              <a:ext uri="{FF2B5EF4-FFF2-40B4-BE49-F238E27FC236}">
                <a16:creationId xmlns:a16="http://schemas.microsoft.com/office/drawing/2014/main" id="{18AB8B0A-B9E5-4A46-8806-E2D23BA124DA}"/>
              </a:ext>
            </a:extLst>
          </p:cNvPr>
          <p:cNvCxnSpPr>
            <a:cxnSpLocks/>
            <a:stCxn id="24" idx="4"/>
          </p:cNvCxnSpPr>
          <p:nvPr/>
        </p:nvCxnSpPr>
        <p:spPr>
          <a:xfrm>
            <a:off x="6975877" y="3342045"/>
            <a:ext cx="229892" cy="117231"/>
          </a:xfrm>
          <a:prstGeom prst="straightConnector1">
            <a:avLst/>
          </a:prstGeom>
          <a:ln w="57150">
            <a:solidFill>
              <a:schemeClr val="accent5"/>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CD8108ED-0B11-4066-887C-73BEEDDB2474}"/>
              </a:ext>
            </a:extLst>
          </p:cNvPr>
          <p:cNvCxnSpPr>
            <a:cxnSpLocks/>
          </p:cNvCxnSpPr>
          <p:nvPr/>
        </p:nvCxnSpPr>
        <p:spPr>
          <a:xfrm flipV="1">
            <a:off x="6573609" y="5223041"/>
            <a:ext cx="347494" cy="219235"/>
          </a:xfrm>
          <a:prstGeom prst="straightConnector1">
            <a:avLst/>
          </a:prstGeom>
          <a:ln w="762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6AD5451A-3BA0-4EA8-A9B3-1C8A1F6F9AD0}"/>
              </a:ext>
            </a:extLst>
          </p:cNvPr>
          <p:cNvSpPr txBox="1"/>
          <p:nvPr/>
        </p:nvSpPr>
        <p:spPr>
          <a:xfrm>
            <a:off x="5662814" y="4677464"/>
            <a:ext cx="862737" cy="369332"/>
          </a:xfrm>
          <a:prstGeom prst="rect">
            <a:avLst/>
          </a:prstGeom>
          <a:noFill/>
        </p:spPr>
        <p:txBody>
          <a:bodyPr wrap="none" rtlCol="0">
            <a:spAutoFit/>
          </a:bodyPr>
          <a:lstStyle/>
          <a:p>
            <a:r>
              <a:rPr lang="en-US">
                <a:solidFill>
                  <a:schemeClr val="bg1"/>
                </a:solidFill>
              </a:rPr>
              <a:t>Iceland</a:t>
            </a:r>
          </a:p>
        </p:txBody>
      </p:sp>
      <p:sp>
        <p:nvSpPr>
          <p:cNvPr id="29" name="TextBox 28">
            <a:extLst>
              <a:ext uri="{FF2B5EF4-FFF2-40B4-BE49-F238E27FC236}">
                <a16:creationId xmlns:a16="http://schemas.microsoft.com/office/drawing/2014/main" id="{A7B5E129-0107-4401-93BF-BD8A6BD7BB76}"/>
              </a:ext>
            </a:extLst>
          </p:cNvPr>
          <p:cNvSpPr txBox="1"/>
          <p:nvPr/>
        </p:nvSpPr>
        <p:spPr>
          <a:xfrm>
            <a:off x="8528457" y="5569430"/>
            <a:ext cx="979605" cy="369332"/>
          </a:xfrm>
          <a:prstGeom prst="rect">
            <a:avLst/>
          </a:prstGeom>
          <a:noFill/>
        </p:spPr>
        <p:txBody>
          <a:bodyPr wrap="square" rtlCol="0">
            <a:spAutoFit/>
          </a:bodyPr>
          <a:lstStyle/>
          <a:p>
            <a:r>
              <a:rPr lang="en-US">
                <a:solidFill>
                  <a:schemeClr val="bg1"/>
                </a:solidFill>
              </a:rPr>
              <a:t>Norway</a:t>
            </a:r>
          </a:p>
        </p:txBody>
      </p:sp>
      <p:sp>
        <p:nvSpPr>
          <p:cNvPr id="30" name="TextBox 29">
            <a:extLst>
              <a:ext uri="{FF2B5EF4-FFF2-40B4-BE49-F238E27FC236}">
                <a16:creationId xmlns:a16="http://schemas.microsoft.com/office/drawing/2014/main" id="{5BF0B7B6-CCA8-413B-98C8-9CD5B41DB787}"/>
              </a:ext>
            </a:extLst>
          </p:cNvPr>
          <p:cNvSpPr txBox="1"/>
          <p:nvPr/>
        </p:nvSpPr>
        <p:spPr>
          <a:xfrm>
            <a:off x="5377517" y="2258792"/>
            <a:ext cx="1170470" cy="338554"/>
          </a:xfrm>
          <a:prstGeom prst="rect">
            <a:avLst/>
          </a:prstGeom>
          <a:noFill/>
        </p:spPr>
        <p:txBody>
          <a:bodyPr wrap="square" rtlCol="0">
            <a:spAutoFit/>
          </a:bodyPr>
          <a:lstStyle/>
          <a:p>
            <a:r>
              <a:rPr lang="en-US" sz="1600">
                <a:solidFill>
                  <a:schemeClr val="bg1"/>
                </a:solidFill>
              </a:rPr>
              <a:t>Greenland</a:t>
            </a:r>
          </a:p>
        </p:txBody>
      </p:sp>
      <p:sp>
        <p:nvSpPr>
          <p:cNvPr id="31" name="TextBox 30">
            <a:extLst>
              <a:ext uri="{FF2B5EF4-FFF2-40B4-BE49-F238E27FC236}">
                <a16:creationId xmlns:a16="http://schemas.microsoft.com/office/drawing/2014/main" id="{46A8D109-4EED-4641-ADBE-F54B6690900E}"/>
              </a:ext>
            </a:extLst>
          </p:cNvPr>
          <p:cNvSpPr txBox="1"/>
          <p:nvPr/>
        </p:nvSpPr>
        <p:spPr>
          <a:xfrm>
            <a:off x="9395212" y="1872173"/>
            <a:ext cx="1170470" cy="584775"/>
          </a:xfrm>
          <a:prstGeom prst="rect">
            <a:avLst/>
          </a:prstGeom>
          <a:noFill/>
        </p:spPr>
        <p:txBody>
          <a:bodyPr wrap="square" rtlCol="0">
            <a:spAutoFit/>
          </a:bodyPr>
          <a:lstStyle/>
          <a:p>
            <a:pPr algn="ctr"/>
            <a:r>
              <a:rPr lang="en-US" sz="1600"/>
              <a:t>Barents </a:t>
            </a:r>
          </a:p>
          <a:p>
            <a:pPr algn="ctr"/>
            <a:r>
              <a:rPr lang="en-US" sz="1600"/>
              <a:t>Sea</a:t>
            </a:r>
          </a:p>
        </p:txBody>
      </p:sp>
      <p:sp>
        <p:nvSpPr>
          <p:cNvPr id="32" name="TextBox 31">
            <a:extLst>
              <a:ext uri="{FF2B5EF4-FFF2-40B4-BE49-F238E27FC236}">
                <a16:creationId xmlns:a16="http://schemas.microsoft.com/office/drawing/2014/main" id="{18293FA4-6AA3-4261-9892-52909937FC28}"/>
              </a:ext>
            </a:extLst>
          </p:cNvPr>
          <p:cNvSpPr txBox="1"/>
          <p:nvPr/>
        </p:nvSpPr>
        <p:spPr>
          <a:xfrm>
            <a:off x="6640108" y="489368"/>
            <a:ext cx="1479121" cy="338554"/>
          </a:xfrm>
          <a:prstGeom prst="rect">
            <a:avLst/>
          </a:prstGeom>
          <a:noFill/>
        </p:spPr>
        <p:txBody>
          <a:bodyPr wrap="square" rtlCol="0">
            <a:spAutoFit/>
          </a:bodyPr>
          <a:lstStyle/>
          <a:p>
            <a:pPr algn="ctr"/>
            <a:r>
              <a:rPr lang="en-US" sz="1600"/>
              <a:t>Arctic Ocean</a:t>
            </a:r>
          </a:p>
        </p:txBody>
      </p:sp>
      <p:sp>
        <p:nvSpPr>
          <p:cNvPr id="33" name="TextBox 32">
            <a:extLst>
              <a:ext uri="{FF2B5EF4-FFF2-40B4-BE49-F238E27FC236}">
                <a16:creationId xmlns:a16="http://schemas.microsoft.com/office/drawing/2014/main" id="{2E3A02C0-713B-46FE-8063-B402440D538B}"/>
              </a:ext>
            </a:extLst>
          </p:cNvPr>
          <p:cNvSpPr txBox="1"/>
          <p:nvPr/>
        </p:nvSpPr>
        <p:spPr>
          <a:xfrm>
            <a:off x="7933670" y="1537747"/>
            <a:ext cx="1479121" cy="253916"/>
          </a:xfrm>
          <a:prstGeom prst="rect">
            <a:avLst/>
          </a:prstGeom>
          <a:noFill/>
        </p:spPr>
        <p:txBody>
          <a:bodyPr wrap="square" rtlCol="0">
            <a:spAutoFit/>
          </a:bodyPr>
          <a:lstStyle/>
          <a:p>
            <a:pPr algn="ctr"/>
            <a:r>
              <a:rPr lang="en-US" sz="1050">
                <a:solidFill>
                  <a:schemeClr val="bg1"/>
                </a:solidFill>
              </a:rPr>
              <a:t>Svalbard</a:t>
            </a:r>
          </a:p>
        </p:txBody>
      </p:sp>
      <p:sp>
        <p:nvSpPr>
          <p:cNvPr id="34" name="TextBox 33">
            <a:extLst>
              <a:ext uri="{FF2B5EF4-FFF2-40B4-BE49-F238E27FC236}">
                <a16:creationId xmlns:a16="http://schemas.microsoft.com/office/drawing/2014/main" id="{57E7CD03-A94C-4C4A-95C5-747A2C02A959}"/>
              </a:ext>
            </a:extLst>
          </p:cNvPr>
          <p:cNvSpPr txBox="1"/>
          <p:nvPr/>
        </p:nvSpPr>
        <p:spPr>
          <a:xfrm>
            <a:off x="6984265" y="4344221"/>
            <a:ext cx="1367607" cy="369332"/>
          </a:xfrm>
          <a:prstGeom prst="rect">
            <a:avLst/>
          </a:prstGeom>
          <a:noFill/>
        </p:spPr>
        <p:txBody>
          <a:bodyPr wrap="square" rtlCol="0">
            <a:spAutoFit/>
          </a:bodyPr>
          <a:lstStyle/>
          <a:p>
            <a:pPr algn="ctr"/>
            <a:r>
              <a:rPr lang="en-US" sz="900">
                <a:solidFill>
                  <a:schemeClr val="bg1"/>
                </a:solidFill>
              </a:rPr>
              <a:t>Norwegian</a:t>
            </a:r>
          </a:p>
          <a:p>
            <a:pPr algn="ctr"/>
            <a:r>
              <a:rPr lang="en-US" sz="900">
                <a:solidFill>
                  <a:schemeClr val="bg1"/>
                </a:solidFill>
              </a:rPr>
              <a:t>Basin</a:t>
            </a:r>
          </a:p>
        </p:txBody>
      </p:sp>
      <p:sp>
        <p:nvSpPr>
          <p:cNvPr id="35" name="TextBox 34">
            <a:extLst>
              <a:ext uri="{FF2B5EF4-FFF2-40B4-BE49-F238E27FC236}">
                <a16:creationId xmlns:a16="http://schemas.microsoft.com/office/drawing/2014/main" id="{622531C2-B95D-4648-AD82-6D1ECB311ADC}"/>
              </a:ext>
            </a:extLst>
          </p:cNvPr>
          <p:cNvSpPr txBox="1"/>
          <p:nvPr/>
        </p:nvSpPr>
        <p:spPr>
          <a:xfrm>
            <a:off x="6623346" y="2496894"/>
            <a:ext cx="1816610" cy="523220"/>
          </a:xfrm>
          <a:prstGeom prst="rect">
            <a:avLst/>
          </a:prstGeom>
          <a:noFill/>
        </p:spPr>
        <p:txBody>
          <a:bodyPr wrap="square" rtlCol="0">
            <a:spAutoFit/>
          </a:bodyPr>
          <a:lstStyle/>
          <a:p>
            <a:pPr algn="ctr"/>
            <a:r>
              <a:rPr lang="en-US" sz="1400" b="1">
                <a:solidFill>
                  <a:srgbClr val="FFFF00"/>
                </a:solidFill>
              </a:rPr>
              <a:t>Greenland </a:t>
            </a:r>
          </a:p>
          <a:p>
            <a:pPr algn="ctr"/>
            <a:r>
              <a:rPr lang="en-US" sz="1400" b="1">
                <a:solidFill>
                  <a:srgbClr val="FFFF00"/>
                </a:solidFill>
              </a:rPr>
              <a:t>Sea</a:t>
            </a:r>
          </a:p>
        </p:txBody>
      </p:sp>
      <p:sp>
        <p:nvSpPr>
          <p:cNvPr id="36" name="TextBox 35">
            <a:extLst>
              <a:ext uri="{FF2B5EF4-FFF2-40B4-BE49-F238E27FC236}">
                <a16:creationId xmlns:a16="http://schemas.microsoft.com/office/drawing/2014/main" id="{2CFC9EF8-4DCB-461F-A81C-90F8586A6FAB}"/>
              </a:ext>
            </a:extLst>
          </p:cNvPr>
          <p:cNvSpPr txBox="1"/>
          <p:nvPr/>
        </p:nvSpPr>
        <p:spPr>
          <a:xfrm>
            <a:off x="6402288" y="3638953"/>
            <a:ext cx="1025154" cy="530140"/>
          </a:xfrm>
          <a:prstGeom prst="rect">
            <a:avLst/>
          </a:prstGeom>
          <a:noFill/>
        </p:spPr>
        <p:txBody>
          <a:bodyPr wrap="square" rtlCol="0">
            <a:spAutoFit/>
          </a:bodyPr>
          <a:lstStyle/>
          <a:p>
            <a:pPr algn="ctr"/>
            <a:r>
              <a:rPr lang="en-US" sz="1400" b="1">
                <a:solidFill>
                  <a:srgbClr val="FFFF00"/>
                </a:solidFill>
              </a:rPr>
              <a:t>Iceland</a:t>
            </a:r>
          </a:p>
          <a:p>
            <a:pPr algn="ctr"/>
            <a:r>
              <a:rPr lang="en-US" sz="1400" b="1">
                <a:solidFill>
                  <a:srgbClr val="FFFF00"/>
                </a:solidFill>
              </a:rPr>
              <a:t>Sea</a:t>
            </a:r>
          </a:p>
        </p:txBody>
      </p:sp>
      <p:sp>
        <p:nvSpPr>
          <p:cNvPr id="37" name="TextBox 36">
            <a:extLst>
              <a:ext uri="{FF2B5EF4-FFF2-40B4-BE49-F238E27FC236}">
                <a16:creationId xmlns:a16="http://schemas.microsoft.com/office/drawing/2014/main" id="{A081BBA0-3D16-4558-AF8D-4E0EB4233D59}"/>
              </a:ext>
            </a:extLst>
          </p:cNvPr>
          <p:cNvSpPr txBox="1"/>
          <p:nvPr/>
        </p:nvSpPr>
        <p:spPr>
          <a:xfrm>
            <a:off x="7467265" y="3466759"/>
            <a:ext cx="1119599" cy="369332"/>
          </a:xfrm>
          <a:prstGeom prst="rect">
            <a:avLst/>
          </a:prstGeom>
          <a:noFill/>
        </p:spPr>
        <p:txBody>
          <a:bodyPr wrap="square" rtlCol="0">
            <a:spAutoFit/>
          </a:bodyPr>
          <a:lstStyle/>
          <a:p>
            <a:pPr algn="ctr"/>
            <a:r>
              <a:rPr lang="en-US" sz="900">
                <a:solidFill>
                  <a:schemeClr val="bg1"/>
                </a:solidFill>
              </a:rPr>
              <a:t>Lofoten</a:t>
            </a:r>
          </a:p>
          <a:p>
            <a:pPr algn="ctr"/>
            <a:r>
              <a:rPr lang="en-US" sz="900">
                <a:solidFill>
                  <a:schemeClr val="bg1"/>
                </a:solidFill>
              </a:rPr>
              <a:t>Basin</a:t>
            </a:r>
          </a:p>
        </p:txBody>
      </p:sp>
      <p:sp>
        <p:nvSpPr>
          <p:cNvPr id="38" name="TextBox 37">
            <a:extLst>
              <a:ext uri="{FF2B5EF4-FFF2-40B4-BE49-F238E27FC236}">
                <a16:creationId xmlns:a16="http://schemas.microsoft.com/office/drawing/2014/main" id="{EBA16274-9E42-4989-B2BA-308001AC9110}"/>
              </a:ext>
            </a:extLst>
          </p:cNvPr>
          <p:cNvSpPr txBox="1"/>
          <p:nvPr/>
        </p:nvSpPr>
        <p:spPr>
          <a:xfrm>
            <a:off x="7262570" y="1856886"/>
            <a:ext cx="874310" cy="338554"/>
          </a:xfrm>
          <a:prstGeom prst="rect">
            <a:avLst/>
          </a:prstGeom>
          <a:noFill/>
        </p:spPr>
        <p:txBody>
          <a:bodyPr wrap="square" rtlCol="0">
            <a:spAutoFit/>
          </a:bodyPr>
          <a:lstStyle/>
          <a:p>
            <a:pPr algn="ctr"/>
            <a:r>
              <a:rPr lang="en-US" sz="800">
                <a:solidFill>
                  <a:schemeClr val="bg1"/>
                </a:solidFill>
              </a:rPr>
              <a:t>Boreas</a:t>
            </a:r>
          </a:p>
          <a:p>
            <a:pPr algn="ctr"/>
            <a:r>
              <a:rPr lang="en-US" sz="800">
                <a:solidFill>
                  <a:schemeClr val="bg1"/>
                </a:solidFill>
              </a:rPr>
              <a:t>Basin</a:t>
            </a:r>
          </a:p>
        </p:txBody>
      </p:sp>
      <p:sp>
        <p:nvSpPr>
          <p:cNvPr id="39" name="TextBox 38">
            <a:extLst>
              <a:ext uri="{FF2B5EF4-FFF2-40B4-BE49-F238E27FC236}">
                <a16:creationId xmlns:a16="http://schemas.microsoft.com/office/drawing/2014/main" id="{926B19B8-8C91-42AE-A516-779D68D506BF}"/>
              </a:ext>
            </a:extLst>
          </p:cNvPr>
          <p:cNvSpPr txBox="1"/>
          <p:nvPr/>
        </p:nvSpPr>
        <p:spPr>
          <a:xfrm rot="1562583">
            <a:off x="5975517" y="3190572"/>
            <a:ext cx="1816610" cy="215444"/>
          </a:xfrm>
          <a:prstGeom prst="rect">
            <a:avLst/>
          </a:prstGeom>
          <a:noFill/>
        </p:spPr>
        <p:txBody>
          <a:bodyPr wrap="square" rtlCol="0">
            <a:spAutoFit/>
          </a:bodyPr>
          <a:lstStyle/>
          <a:p>
            <a:pPr algn="ctr"/>
            <a:r>
              <a:rPr lang="en-US" sz="800" b="1"/>
              <a:t>JMC</a:t>
            </a:r>
          </a:p>
        </p:txBody>
      </p:sp>
      <p:sp>
        <p:nvSpPr>
          <p:cNvPr id="40" name="TextBox 39">
            <a:extLst>
              <a:ext uri="{FF2B5EF4-FFF2-40B4-BE49-F238E27FC236}">
                <a16:creationId xmlns:a16="http://schemas.microsoft.com/office/drawing/2014/main" id="{7114A695-F35D-403B-B318-EEDF2C507EC3}"/>
              </a:ext>
            </a:extLst>
          </p:cNvPr>
          <p:cNvSpPr txBox="1"/>
          <p:nvPr/>
        </p:nvSpPr>
        <p:spPr>
          <a:xfrm rot="18122837">
            <a:off x="5845447" y="2811169"/>
            <a:ext cx="1816610" cy="276999"/>
          </a:xfrm>
          <a:prstGeom prst="rect">
            <a:avLst/>
          </a:prstGeom>
          <a:noFill/>
        </p:spPr>
        <p:txBody>
          <a:bodyPr wrap="square" rtlCol="0">
            <a:spAutoFit/>
          </a:bodyPr>
          <a:lstStyle/>
          <a:p>
            <a:pPr algn="ctr"/>
            <a:r>
              <a:rPr lang="en-US" sz="1200" b="1"/>
              <a:t>East Greenland Current</a:t>
            </a:r>
          </a:p>
        </p:txBody>
      </p:sp>
      <p:sp>
        <p:nvSpPr>
          <p:cNvPr id="41" name="TextBox 40">
            <a:extLst>
              <a:ext uri="{FF2B5EF4-FFF2-40B4-BE49-F238E27FC236}">
                <a16:creationId xmlns:a16="http://schemas.microsoft.com/office/drawing/2014/main" id="{5005BD95-F55D-44FD-90DE-6541B52AA960}"/>
              </a:ext>
            </a:extLst>
          </p:cNvPr>
          <p:cNvSpPr txBox="1"/>
          <p:nvPr/>
        </p:nvSpPr>
        <p:spPr>
          <a:xfrm rot="1562583">
            <a:off x="5916134" y="3353475"/>
            <a:ext cx="1816610" cy="215444"/>
          </a:xfrm>
          <a:prstGeom prst="rect">
            <a:avLst/>
          </a:prstGeom>
          <a:noFill/>
        </p:spPr>
        <p:txBody>
          <a:bodyPr wrap="square" rtlCol="0">
            <a:spAutoFit/>
          </a:bodyPr>
          <a:lstStyle/>
          <a:p>
            <a:pPr algn="ctr"/>
            <a:r>
              <a:rPr lang="en-US" sz="800" b="1"/>
              <a:t>WJMR</a:t>
            </a:r>
          </a:p>
        </p:txBody>
      </p:sp>
      <p:sp>
        <p:nvSpPr>
          <p:cNvPr id="42" name="TextBox 41">
            <a:extLst>
              <a:ext uri="{FF2B5EF4-FFF2-40B4-BE49-F238E27FC236}">
                <a16:creationId xmlns:a16="http://schemas.microsoft.com/office/drawing/2014/main" id="{E9C0F36D-9E12-4635-8071-784FA3D575E9}"/>
              </a:ext>
            </a:extLst>
          </p:cNvPr>
          <p:cNvSpPr txBox="1"/>
          <p:nvPr/>
        </p:nvSpPr>
        <p:spPr>
          <a:xfrm>
            <a:off x="4551040" y="3759446"/>
            <a:ext cx="1170470" cy="584775"/>
          </a:xfrm>
          <a:prstGeom prst="rect">
            <a:avLst/>
          </a:prstGeom>
          <a:noFill/>
        </p:spPr>
        <p:txBody>
          <a:bodyPr wrap="square" rtlCol="0">
            <a:spAutoFit/>
          </a:bodyPr>
          <a:lstStyle/>
          <a:p>
            <a:pPr algn="ctr"/>
            <a:r>
              <a:rPr lang="en-US" sz="1600"/>
              <a:t>Denmark </a:t>
            </a:r>
            <a:br>
              <a:rPr lang="en-US" sz="1600"/>
            </a:br>
            <a:r>
              <a:rPr lang="en-US" sz="1600"/>
              <a:t>Strait</a:t>
            </a:r>
          </a:p>
        </p:txBody>
      </p:sp>
      <p:sp>
        <p:nvSpPr>
          <p:cNvPr id="43" name="TextBox 42">
            <a:extLst>
              <a:ext uri="{FF2B5EF4-FFF2-40B4-BE49-F238E27FC236}">
                <a16:creationId xmlns:a16="http://schemas.microsoft.com/office/drawing/2014/main" id="{DA3D1E45-06F1-4A25-871F-770CC0CD67F4}"/>
              </a:ext>
            </a:extLst>
          </p:cNvPr>
          <p:cNvSpPr txBox="1"/>
          <p:nvPr/>
        </p:nvSpPr>
        <p:spPr>
          <a:xfrm rot="19487118">
            <a:off x="4297730" y="5311322"/>
            <a:ext cx="1170470" cy="246221"/>
          </a:xfrm>
          <a:prstGeom prst="rect">
            <a:avLst/>
          </a:prstGeom>
          <a:noFill/>
        </p:spPr>
        <p:txBody>
          <a:bodyPr wrap="square" rtlCol="0">
            <a:spAutoFit/>
          </a:bodyPr>
          <a:lstStyle/>
          <a:p>
            <a:pPr algn="ctr"/>
            <a:r>
              <a:rPr lang="en-US" sz="1000"/>
              <a:t>Reykjanes Ridge</a:t>
            </a:r>
          </a:p>
        </p:txBody>
      </p:sp>
      <p:sp>
        <p:nvSpPr>
          <p:cNvPr id="45" name="Freeform: Shape 44">
            <a:extLst>
              <a:ext uri="{FF2B5EF4-FFF2-40B4-BE49-F238E27FC236}">
                <a16:creationId xmlns:a16="http://schemas.microsoft.com/office/drawing/2014/main" id="{BDD87DBB-3C24-4D8A-B5AD-376F7855551B}"/>
              </a:ext>
            </a:extLst>
          </p:cNvPr>
          <p:cNvSpPr/>
          <p:nvPr/>
        </p:nvSpPr>
        <p:spPr>
          <a:xfrm>
            <a:off x="7024434" y="5405365"/>
            <a:ext cx="1461876" cy="971902"/>
          </a:xfrm>
          <a:custGeom>
            <a:avLst/>
            <a:gdLst>
              <a:gd name="connsiteX0" fmla="*/ 0 w 1289538"/>
              <a:gd name="connsiteY0" fmla="*/ 1453661 h 1453661"/>
              <a:gd name="connsiteX1" fmla="*/ 638907 w 1289538"/>
              <a:gd name="connsiteY1" fmla="*/ 820615 h 1453661"/>
              <a:gd name="connsiteX2" fmla="*/ 1072661 w 1289538"/>
              <a:gd name="connsiteY2" fmla="*/ 310661 h 1453661"/>
              <a:gd name="connsiteX3" fmla="*/ 1289538 w 1289538"/>
              <a:gd name="connsiteY3" fmla="*/ 0 h 1453661"/>
              <a:gd name="connsiteX4" fmla="*/ 1289538 w 1289538"/>
              <a:gd name="connsiteY4" fmla="*/ 0 h 1453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538" h="1453661">
                <a:moveTo>
                  <a:pt x="0" y="1453661"/>
                </a:moveTo>
                <a:cubicBezTo>
                  <a:pt x="230065" y="1232388"/>
                  <a:pt x="460130" y="1011115"/>
                  <a:pt x="638907" y="820615"/>
                </a:cubicBezTo>
                <a:cubicBezTo>
                  <a:pt x="817684" y="630115"/>
                  <a:pt x="964223" y="447430"/>
                  <a:pt x="1072661" y="310661"/>
                </a:cubicBezTo>
                <a:cubicBezTo>
                  <a:pt x="1181099" y="173892"/>
                  <a:pt x="1289538" y="0"/>
                  <a:pt x="1289538" y="0"/>
                </a:cubicBezTo>
                <a:lnTo>
                  <a:pt x="1289538" y="0"/>
                </a:ln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D2B3774B-B7F6-416F-877F-E0E3FA208A18}"/>
              </a:ext>
            </a:extLst>
          </p:cNvPr>
          <p:cNvSpPr txBox="1"/>
          <p:nvPr/>
        </p:nvSpPr>
        <p:spPr>
          <a:xfrm rot="486988">
            <a:off x="5597473" y="3197939"/>
            <a:ext cx="593641" cy="246221"/>
          </a:xfrm>
          <a:prstGeom prst="rect">
            <a:avLst/>
          </a:prstGeom>
          <a:noFill/>
        </p:spPr>
        <p:txBody>
          <a:bodyPr wrap="square" rtlCol="0">
            <a:spAutoFit/>
          </a:bodyPr>
          <a:lstStyle/>
          <a:p>
            <a:pPr algn="ctr"/>
            <a:r>
              <a:rPr lang="en-US" sz="1000" b="1">
                <a:ln w="0"/>
                <a:effectLst>
                  <a:outerShdw blurRad="38100" dist="19050" dir="2700000" algn="tl" rotWithShape="0">
                    <a:schemeClr val="dk1">
                      <a:alpha val="40000"/>
                    </a:schemeClr>
                  </a:outerShdw>
                </a:effectLst>
              </a:rPr>
              <a:t>NIJ</a:t>
            </a:r>
            <a:endParaRPr lang="en-US" sz="800" b="1">
              <a:ln w="0"/>
              <a:effectLst>
                <a:outerShdw blurRad="38100" dist="19050" dir="2700000" algn="tl" rotWithShape="0">
                  <a:schemeClr val="dk1">
                    <a:alpha val="40000"/>
                  </a:schemeClr>
                </a:outerShdw>
              </a:effectLst>
            </a:endParaRPr>
          </a:p>
        </p:txBody>
      </p:sp>
      <p:sp>
        <p:nvSpPr>
          <p:cNvPr id="50" name="TextBox 49">
            <a:extLst>
              <a:ext uri="{FF2B5EF4-FFF2-40B4-BE49-F238E27FC236}">
                <a16:creationId xmlns:a16="http://schemas.microsoft.com/office/drawing/2014/main" id="{947BD610-2D87-4E30-BD0B-790E6BCD9DA3}"/>
              </a:ext>
            </a:extLst>
          </p:cNvPr>
          <p:cNvSpPr txBox="1"/>
          <p:nvPr/>
        </p:nvSpPr>
        <p:spPr>
          <a:xfrm rot="16200000">
            <a:off x="6632094" y="4207859"/>
            <a:ext cx="1170470" cy="246221"/>
          </a:xfrm>
          <a:prstGeom prst="rect">
            <a:avLst/>
          </a:prstGeom>
          <a:noFill/>
        </p:spPr>
        <p:txBody>
          <a:bodyPr wrap="square" rtlCol="0">
            <a:spAutoFit/>
          </a:bodyPr>
          <a:lstStyle/>
          <a:p>
            <a:pPr algn="ctr"/>
            <a:r>
              <a:rPr lang="en-US" sz="1000">
                <a:solidFill>
                  <a:schemeClr val="bg1"/>
                </a:solidFill>
              </a:rPr>
              <a:t>Jan Mayen Ridge</a:t>
            </a:r>
          </a:p>
        </p:txBody>
      </p:sp>
      <p:sp>
        <p:nvSpPr>
          <p:cNvPr id="51" name="Freeform: Shape 50">
            <a:extLst>
              <a:ext uri="{FF2B5EF4-FFF2-40B4-BE49-F238E27FC236}">
                <a16:creationId xmlns:a16="http://schemas.microsoft.com/office/drawing/2014/main" id="{878DF6B3-D430-4D0C-8525-A9BDC5A46078}"/>
              </a:ext>
            </a:extLst>
          </p:cNvPr>
          <p:cNvSpPr/>
          <p:nvPr/>
        </p:nvSpPr>
        <p:spPr>
          <a:xfrm>
            <a:off x="4209225" y="4715140"/>
            <a:ext cx="2252946" cy="1200885"/>
          </a:xfrm>
          <a:custGeom>
            <a:avLst/>
            <a:gdLst>
              <a:gd name="connsiteX0" fmla="*/ 754417 w 2090847"/>
              <a:gd name="connsiteY0" fmla="*/ 0 h 1200885"/>
              <a:gd name="connsiteX1" fmla="*/ 832570 w 2090847"/>
              <a:gd name="connsiteY1" fmla="*/ 343877 h 1200885"/>
              <a:gd name="connsiteX2" fmla="*/ 621555 w 2090847"/>
              <a:gd name="connsiteY2" fmla="*/ 570523 h 1200885"/>
              <a:gd name="connsiteX3" fmla="*/ 82293 w 2090847"/>
              <a:gd name="connsiteY3" fmla="*/ 961292 h 1200885"/>
              <a:gd name="connsiteX4" fmla="*/ 121370 w 2090847"/>
              <a:gd name="connsiteY4" fmla="*/ 1187939 h 1200885"/>
              <a:gd name="connsiteX5" fmla="*/ 1207709 w 2090847"/>
              <a:gd name="connsiteY5" fmla="*/ 578339 h 1200885"/>
              <a:gd name="connsiteX6" fmla="*/ 2090847 w 2090847"/>
              <a:gd name="connsiteY6" fmla="*/ 773723 h 1200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0847" h="1200885">
                <a:moveTo>
                  <a:pt x="754417" y="0"/>
                </a:moveTo>
                <a:cubicBezTo>
                  <a:pt x="804565" y="124395"/>
                  <a:pt x="854714" y="248790"/>
                  <a:pt x="832570" y="343877"/>
                </a:cubicBezTo>
                <a:cubicBezTo>
                  <a:pt x="810426" y="438964"/>
                  <a:pt x="746601" y="467621"/>
                  <a:pt x="621555" y="570523"/>
                </a:cubicBezTo>
                <a:cubicBezTo>
                  <a:pt x="496509" y="673425"/>
                  <a:pt x="165657" y="858389"/>
                  <a:pt x="82293" y="961292"/>
                </a:cubicBezTo>
                <a:cubicBezTo>
                  <a:pt x="-1071" y="1064195"/>
                  <a:pt x="-66199" y="1251764"/>
                  <a:pt x="121370" y="1187939"/>
                </a:cubicBezTo>
                <a:cubicBezTo>
                  <a:pt x="308939" y="1124114"/>
                  <a:pt x="879463" y="647375"/>
                  <a:pt x="1207709" y="578339"/>
                </a:cubicBezTo>
                <a:cubicBezTo>
                  <a:pt x="1535955" y="509303"/>
                  <a:pt x="1813401" y="641513"/>
                  <a:pt x="2090847" y="773723"/>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Arrow Connector 51">
            <a:extLst>
              <a:ext uri="{FF2B5EF4-FFF2-40B4-BE49-F238E27FC236}">
                <a16:creationId xmlns:a16="http://schemas.microsoft.com/office/drawing/2014/main" id="{7BD500B7-A573-4E4C-B8AC-5AFC64D71DD4}"/>
              </a:ext>
            </a:extLst>
          </p:cNvPr>
          <p:cNvCxnSpPr>
            <a:cxnSpLocks/>
          </p:cNvCxnSpPr>
          <p:nvPr/>
        </p:nvCxnSpPr>
        <p:spPr>
          <a:xfrm flipH="1" flipV="1">
            <a:off x="6101998" y="5317880"/>
            <a:ext cx="423553" cy="236896"/>
          </a:xfrm>
          <a:prstGeom prst="straightConnector1">
            <a:avLst/>
          </a:prstGeom>
          <a:ln w="76200">
            <a:solidFill>
              <a:srgbClr val="FF0000"/>
            </a:solidFill>
            <a:tailEnd type="triangle"/>
          </a:ln>
          <a:effectLst/>
        </p:spPr>
        <p:style>
          <a:lnRef idx="1">
            <a:schemeClr val="accent1"/>
          </a:lnRef>
          <a:fillRef idx="0">
            <a:schemeClr val="accent1"/>
          </a:fillRef>
          <a:effectRef idx="0">
            <a:schemeClr val="accent1"/>
          </a:effectRef>
          <a:fontRef idx="minor">
            <a:schemeClr val="tx1"/>
          </a:fontRef>
        </p:style>
      </p:cxnSp>
      <p:sp>
        <p:nvSpPr>
          <p:cNvPr id="53" name="Freeform: Shape 52">
            <a:extLst>
              <a:ext uri="{FF2B5EF4-FFF2-40B4-BE49-F238E27FC236}">
                <a16:creationId xmlns:a16="http://schemas.microsoft.com/office/drawing/2014/main" id="{6E1DB595-F90F-489A-AC7F-0D245C2BCB52}"/>
              </a:ext>
            </a:extLst>
          </p:cNvPr>
          <p:cNvSpPr/>
          <p:nvPr/>
        </p:nvSpPr>
        <p:spPr>
          <a:xfrm>
            <a:off x="8552131" y="2293397"/>
            <a:ext cx="474597" cy="3024484"/>
          </a:xfrm>
          <a:custGeom>
            <a:avLst/>
            <a:gdLst>
              <a:gd name="connsiteX0" fmla="*/ 78154 w 766637"/>
              <a:gd name="connsiteY0" fmla="*/ 3212123 h 3212123"/>
              <a:gd name="connsiteX1" fmla="*/ 336062 w 766637"/>
              <a:gd name="connsiteY1" fmla="*/ 2766646 h 3212123"/>
              <a:gd name="connsiteX2" fmla="*/ 468923 w 766637"/>
              <a:gd name="connsiteY2" fmla="*/ 2422769 h 3212123"/>
              <a:gd name="connsiteX3" fmla="*/ 515816 w 766637"/>
              <a:gd name="connsiteY3" fmla="*/ 2063262 h 3212123"/>
              <a:gd name="connsiteX4" fmla="*/ 593970 w 766637"/>
              <a:gd name="connsiteY4" fmla="*/ 1625600 h 3212123"/>
              <a:gd name="connsiteX5" fmla="*/ 719016 w 766637"/>
              <a:gd name="connsiteY5" fmla="*/ 1453662 h 3212123"/>
              <a:gd name="connsiteX6" fmla="*/ 765908 w 766637"/>
              <a:gd name="connsiteY6" fmla="*/ 1305169 h 3212123"/>
              <a:gd name="connsiteX7" fmla="*/ 687754 w 766637"/>
              <a:gd name="connsiteY7" fmla="*/ 1094154 h 3212123"/>
              <a:gd name="connsiteX8" fmla="*/ 437662 w 766637"/>
              <a:gd name="connsiteY8" fmla="*/ 742462 h 3212123"/>
              <a:gd name="connsiteX9" fmla="*/ 195385 w 766637"/>
              <a:gd name="connsiteY9" fmla="*/ 273539 h 3212123"/>
              <a:gd name="connsiteX10" fmla="*/ 70339 w 766637"/>
              <a:gd name="connsiteY10" fmla="*/ 125046 h 3212123"/>
              <a:gd name="connsiteX11" fmla="*/ 0 w 766637"/>
              <a:gd name="connsiteY11" fmla="*/ 0 h 3212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6637" h="3212123">
                <a:moveTo>
                  <a:pt x="78154" y="3212123"/>
                </a:moveTo>
                <a:cubicBezTo>
                  <a:pt x="174544" y="3055164"/>
                  <a:pt x="270934" y="2898205"/>
                  <a:pt x="336062" y="2766646"/>
                </a:cubicBezTo>
                <a:cubicBezTo>
                  <a:pt x="401190" y="2635087"/>
                  <a:pt x="438964" y="2540000"/>
                  <a:pt x="468923" y="2422769"/>
                </a:cubicBezTo>
                <a:cubicBezTo>
                  <a:pt x="498882" y="2305538"/>
                  <a:pt x="494975" y="2196123"/>
                  <a:pt x="515816" y="2063262"/>
                </a:cubicBezTo>
                <a:cubicBezTo>
                  <a:pt x="536657" y="1930401"/>
                  <a:pt x="560103" y="1727200"/>
                  <a:pt x="593970" y="1625600"/>
                </a:cubicBezTo>
                <a:cubicBezTo>
                  <a:pt x="627837" y="1524000"/>
                  <a:pt x="690360" y="1507067"/>
                  <a:pt x="719016" y="1453662"/>
                </a:cubicBezTo>
                <a:cubicBezTo>
                  <a:pt x="747672" y="1400257"/>
                  <a:pt x="771118" y="1365087"/>
                  <a:pt x="765908" y="1305169"/>
                </a:cubicBezTo>
                <a:cubicBezTo>
                  <a:pt x="760698" y="1245251"/>
                  <a:pt x="742462" y="1187938"/>
                  <a:pt x="687754" y="1094154"/>
                </a:cubicBezTo>
                <a:cubicBezTo>
                  <a:pt x="633046" y="1000369"/>
                  <a:pt x="519724" y="879231"/>
                  <a:pt x="437662" y="742462"/>
                </a:cubicBezTo>
                <a:cubicBezTo>
                  <a:pt x="355600" y="605693"/>
                  <a:pt x="256605" y="376442"/>
                  <a:pt x="195385" y="273539"/>
                </a:cubicBezTo>
                <a:cubicBezTo>
                  <a:pt x="134165" y="170636"/>
                  <a:pt x="102903" y="170636"/>
                  <a:pt x="70339" y="125046"/>
                </a:cubicBezTo>
                <a:cubicBezTo>
                  <a:pt x="37775" y="79456"/>
                  <a:pt x="18887" y="39728"/>
                  <a:pt x="0" y="0"/>
                </a:cubicBezTo>
              </a:path>
            </a:pathLst>
          </a:custGeom>
          <a:noFill/>
          <a:ln w="76200">
            <a:gradFill>
              <a:gsLst>
                <a:gs pos="33000">
                  <a:schemeClr val="bg1"/>
                </a:gs>
                <a:gs pos="100000">
                  <a:srgbClr val="FF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Shape 53">
            <a:extLst>
              <a:ext uri="{FF2B5EF4-FFF2-40B4-BE49-F238E27FC236}">
                <a16:creationId xmlns:a16="http://schemas.microsoft.com/office/drawing/2014/main" id="{5A2210BE-56A9-459F-888C-876712E753CA}"/>
              </a:ext>
            </a:extLst>
          </p:cNvPr>
          <p:cNvSpPr/>
          <p:nvPr/>
        </p:nvSpPr>
        <p:spPr>
          <a:xfrm>
            <a:off x="7809037" y="1049149"/>
            <a:ext cx="987578" cy="1800711"/>
          </a:xfrm>
          <a:custGeom>
            <a:avLst/>
            <a:gdLst>
              <a:gd name="connsiteX0" fmla="*/ 1166446 w 1167202"/>
              <a:gd name="connsiteY0" fmla="*/ 2795954 h 2795954"/>
              <a:gd name="connsiteX1" fmla="*/ 1148862 w 1167202"/>
              <a:gd name="connsiteY1" fmla="*/ 2602523 h 2795954"/>
              <a:gd name="connsiteX2" fmla="*/ 1043354 w 1167202"/>
              <a:gd name="connsiteY2" fmla="*/ 2432538 h 2795954"/>
              <a:gd name="connsiteX3" fmla="*/ 996462 w 1167202"/>
              <a:gd name="connsiteY3" fmla="*/ 2274277 h 2795954"/>
              <a:gd name="connsiteX4" fmla="*/ 509954 w 1167202"/>
              <a:gd name="connsiteY4" fmla="*/ 1160584 h 2795954"/>
              <a:gd name="connsiteX5" fmla="*/ 87923 w 1167202"/>
              <a:gd name="connsiteY5" fmla="*/ 515815 h 2795954"/>
              <a:gd name="connsiteX6" fmla="*/ 17585 w 1167202"/>
              <a:gd name="connsiteY6" fmla="*/ 181708 h 2795954"/>
              <a:gd name="connsiteX7" fmla="*/ 0 w 1167202"/>
              <a:gd name="connsiteY7" fmla="*/ 0 h 2795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7202" h="2795954">
                <a:moveTo>
                  <a:pt x="1166446" y="2795954"/>
                </a:moveTo>
                <a:cubicBezTo>
                  <a:pt x="1167911" y="2729523"/>
                  <a:pt x="1169377" y="2663092"/>
                  <a:pt x="1148862" y="2602523"/>
                </a:cubicBezTo>
                <a:cubicBezTo>
                  <a:pt x="1128347" y="2541954"/>
                  <a:pt x="1068754" y="2487246"/>
                  <a:pt x="1043354" y="2432538"/>
                </a:cubicBezTo>
                <a:cubicBezTo>
                  <a:pt x="1017954" y="2377830"/>
                  <a:pt x="1085362" y="2486269"/>
                  <a:pt x="996462" y="2274277"/>
                </a:cubicBezTo>
                <a:cubicBezTo>
                  <a:pt x="907562" y="2062285"/>
                  <a:pt x="661377" y="1453661"/>
                  <a:pt x="509954" y="1160584"/>
                </a:cubicBezTo>
                <a:cubicBezTo>
                  <a:pt x="358531" y="867507"/>
                  <a:pt x="169984" y="678961"/>
                  <a:pt x="87923" y="515815"/>
                </a:cubicBezTo>
                <a:cubicBezTo>
                  <a:pt x="5861" y="352669"/>
                  <a:pt x="32239" y="267677"/>
                  <a:pt x="17585" y="181708"/>
                </a:cubicBezTo>
                <a:cubicBezTo>
                  <a:pt x="2931" y="95739"/>
                  <a:pt x="1465" y="47869"/>
                  <a:pt x="0" y="0"/>
                </a:cubicBezTo>
              </a:path>
            </a:pathLst>
          </a:custGeom>
          <a:noFill/>
          <a:ln w="76200">
            <a:gradFill>
              <a:gsLst>
                <a:gs pos="40000">
                  <a:srgbClr val="007033"/>
                </a:gs>
                <a:gs pos="74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Shape 54">
            <a:extLst>
              <a:ext uri="{FF2B5EF4-FFF2-40B4-BE49-F238E27FC236}">
                <a16:creationId xmlns:a16="http://schemas.microsoft.com/office/drawing/2014/main" id="{0C2E7DF3-26A8-49CF-92E1-3F038EC80C1C}"/>
              </a:ext>
            </a:extLst>
          </p:cNvPr>
          <p:cNvSpPr/>
          <p:nvPr/>
        </p:nvSpPr>
        <p:spPr>
          <a:xfrm>
            <a:off x="8810622" y="2590771"/>
            <a:ext cx="274588" cy="428640"/>
          </a:xfrm>
          <a:custGeom>
            <a:avLst/>
            <a:gdLst>
              <a:gd name="connsiteX0" fmla="*/ 33688 w 218513"/>
              <a:gd name="connsiteY0" fmla="*/ 457200 h 457200"/>
              <a:gd name="connsiteX1" fmla="*/ 14232 w 218513"/>
              <a:gd name="connsiteY1" fmla="*/ 233464 h 457200"/>
              <a:gd name="connsiteX2" fmla="*/ 218513 w 218513"/>
              <a:gd name="connsiteY2" fmla="*/ 0 h 457200"/>
            </a:gdLst>
            <a:ahLst/>
            <a:cxnLst>
              <a:cxn ang="0">
                <a:pos x="connsiteX0" y="connsiteY0"/>
              </a:cxn>
              <a:cxn ang="0">
                <a:pos x="connsiteX1" y="connsiteY1"/>
              </a:cxn>
              <a:cxn ang="0">
                <a:pos x="connsiteX2" y="connsiteY2"/>
              </a:cxn>
            </a:cxnLst>
            <a:rect l="l" t="t" r="r" b="b"/>
            <a:pathLst>
              <a:path w="218513" h="457200">
                <a:moveTo>
                  <a:pt x="33688" y="457200"/>
                </a:moveTo>
                <a:cubicBezTo>
                  <a:pt x="8558" y="383432"/>
                  <a:pt x="-16572" y="309664"/>
                  <a:pt x="14232" y="233464"/>
                </a:cubicBezTo>
                <a:cubicBezTo>
                  <a:pt x="45036" y="157264"/>
                  <a:pt x="131774" y="78632"/>
                  <a:pt x="218513" y="0"/>
                </a:cubicBezTo>
              </a:path>
            </a:pathLst>
          </a:custGeom>
          <a:noFill/>
          <a:ln w="76200">
            <a:gradFill>
              <a:gsLst>
                <a:gs pos="46000">
                  <a:schemeClr val="bg1"/>
                </a:gs>
                <a:gs pos="0">
                  <a:srgbClr val="007033"/>
                </a:gs>
                <a:gs pos="100000">
                  <a:schemeClr val="accent1">
                    <a:lumMod val="5000"/>
                    <a:lumOff val="95000"/>
                  </a:schemeClr>
                </a:gs>
                <a:gs pos="100000">
                  <a:srgbClr val="FF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Arrow Connector 55">
            <a:extLst>
              <a:ext uri="{FF2B5EF4-FFF2-40B4-BE49-F238E27FC236}">
                <a16:creationId xmlns:a16="http://schemas.microsoft.com/office/drawing/2014/main" id="{60630AAB-F3A8-4570-9683-6AF068D4D05B}"/>
              </a:ext>
            </a:extLst>
          </p:cNvPr>
          <p:cNvCxnSpPr>
            <a:cxnSpLocks/>
          </p:cNvCxnSpPr>
          <p:nvPr/>
        </p:nvCxnSpPr>
        <p:spPr>
          <a:xfrm flipV="1">
            <a:off x="9072510" y="2390575"/>
            <a:ext cx="405297" cy="200196"/>
          </a:xfrm>
          <a:prstGeom prst="straightConnector1">
            <a:avLst/>
          </a:prstGeom>
          <a:ln w="76200">
            <a:solidFill>
              <a:srgbClr val="007033"/>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7" name="Freeform: Shape 56">
            <a:extLst>
              <a:ext uri="{FF2B5EF4-FFF2-40B4-BE49-F238E27FC236}">
                <a16:creationId xmlns:a16="http://schemas.microsoft.com/office/drawing/2014/main" id="{D67AA704-1A9C-4025-84A5-C8D84A25A4C4}"/>
              </a:ext>
            </a:extLst>
          </p:cNvPr>
          <p:cNvSpPr/>
          <p:nvPr/>
        </p:nvSpPr>
        <p:spPr>
          <a:xfrm>
            <a:off x="4982705" y="1822286"/>
            <a:ext cx="3365770" cy="4649821"/>
          </a:xfrm>
          <a:custGeom>
            <a:avLst/>
            <a:gdLst>
              <a:gd name="connsiteX0" fmla="*/ 0 w 3365770"/>
              <a:gd name="connsiteY0" fmla="*/ 4649821 h 4649821"/>
              <a:gd name="connsiteX1" fmla="*/ 496111 w 3365770"/>
              <a:gd name="connsiteY1" fmla="*/ 4367719 h 4649821"/>
              <a:gd name="connsiteX2" fmla="*/ 914400 w 3365770"/>
              <a:gd name="connsiteY2" fmla="*/ 4260715 h 4649821"/>
              <a:gd name="connsiteX3" fmla="*/ 1381328 w 3365770"/>
              <a:gd name="connsiteY3" fmla="*/ 3978612 h 4649821"/>
              <a:gd name="connsiteX4" fmla="*/ 1634247 w 3365770"/>
              <a:gd name="connsiteY4" fmla="*/ 3618689 h 4649821"/>
              <a:gd name="connsiteX5" fmla="*/ 1994170 w 3365770"/>
              <a:gd name="connsiteY5" fmla="*/ 3404681 h 4649821"/>
              <a:gd name="connsiteX6" fmla="*/ 2607013 w 3365770"/>
              <a:gd name="connsiteY6" fmla="*/ 3482502 h 4649821"/>
              <a:gd name="connsiteX7" fmla="*/ 2898843 w 3365770"/>
              <a:gd name="connsiteY7" fmla="*/ 3638144 h 4649821"/>
              <a:gd name="connsiteX8" fmla="*/ 3268494 w 3365770"/>
              <a:gd name="connsiteY8" fmla="*/ 3521412 h 4649821"/>
              <a:gd name="connsiteX9" fmla="*/ 3336587 w 3365770"/>
              <a:gd name="connsiteY9" fmla="*/ 3287949 h 4649821"/>
              <a:gd name="connsiteX10" fmla="*/ 3161489 w 3365770"/>
              <a:gd name="connsiteY10" fmla="*/ 2966936 h 4649821"/>
              <a:gd name="connsiteX11" fmla="*/ 3054485 w 3365770"/>
              <a:gd name="connsiteY11" fmla="*/ 2704289 h 4649821"/>
              <a:gd name="connsiteX12" fmla="*/ 3093396 w 3365770"/>
              <a:gd name="connsiteY12" fmla="*/ 2422187 h 4649821"/>
              <a:gd name="connsiteX13" fmla="*/ 2986391 w 3365770"/>
              <a:gd name="connsiteY13" fmla="*/ 2169268 h 4649821"/>
              <a:gd name="connsiteX14" fmla="*/ 2616740 w 3365770"/>
              <a:gd name="connsiteY14" fmla="*/ 1906621 h 4649821"/>
              <a:gd name="connsiteX15" fmla="*/ 2762655 w 3365770"/>
              <a:gd name="connsiteY15" fmla="*/ 1575881 h 4649821"/>
              <a:gd name="connsiteX16" fmla="*/ 3258766 w 3365770"/>
              <a:gd name="connsiteY16" fmla="*/ 1284051 h 4649821"/>
              <a:gd name="connsiteX17" fmla="*/ 3365770 w 3365770"/>
              <a:gd name="connsiteY17" fmla="*/ 856034 h 4649821"/>
              <a:gd name="connsiteX18" fmla="*/ 3258766 w 3365770"/>
              <a:gd name="connsiteY18" fmla="*/ 496110 h 4649821"/>
              <a:gd name="connsiteX19" fmla="*/ 3103123 w 3365770"/>
              <a:gd name="connsiteY19" fmla="*/ 87549 h 4649821"/>
              <a:gd name="connsiteX20" fmla="*/ 2996119 w 3365770"/>
              <a:gd name="connsiteY20" fmla="*/ 0 h 464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65770" h="4649821">
                <a:moveTo>
                  <a:pt x="0" y="4649821"/>
                </a:moveTo>
                <a:cubicBezTo>
                  <a:pt x="171855" y="4541195"/>
                  <a:pt x="343711" y="4432570"/>
                  <a:pt x="496111" y="4367719"/>
                </a:cubicBezTo>
                <a:cubicBezTo>
                  <a:pt x="648511" y="4302868"/>
                  <a:pt x="766864" y="4325566"/>
                  <a:pt x="914400" y="4260715"/>
                </a:cubicBezTo>
                <a:cubicBezTo>
                  <a:pt x="1061936" y="4195864"/>
                  <a:pt x="1261354" y="4085616"/>
                  <a:pt x="1381328" y="3978612"/>
                </a:cubicBezTo>
                <a:cubicBezTo>
                  <a:pt x="1501303" y="3871608"/>
                  <a:pt x="1532107" y="3714344"/>
                  <a:pt x="1634247" y="3618689"/>
                </a:cubicBezTo>
                <a:cubicBezTo>
                  <a:pt x="1736387" y="3523034"/>
                  <a:pt x="1832042" y="3427379"/>
                  <a:pt x="1994170" y="3404681"/>
                </a:cubicBezTo>
                <a:cubicBezTo>
                  <a:pt x="2156298" y="3381983"/>
                  <a:pt x="2456234" y="3443592"/>
                  <a:pt x="2607013" y="3482502"/>
                </a:cubicBezTo>
                <a:cubicBezTo>
                  <a:pt x="2757792" y="3521412"/>
                  <a:pt x="2788596" y="3631659"/>
                  <a:pt x="2898843" y="3638144"/>
                </a:cubicBezTo>
                <a:cubicBezTo>
                  <a:pt x="3009090" y="3644629"/>
                  <a:pt x="3195537" y="3579778"/>
                  <a:pt x="3268494" y="3521412"/>
                </a:cubicBezTo>
                <a:cubicBezTo>
                  <a:pt x="3341451" y="3463046"/>
                  <a:pt x="3354421" y="3380362"/>
                  <a:pt x="3336587" y="3287949"/>
                </a:cubicBezTo>
                <a:cubicBezTo>
                  <a:pt x="3318753" y="3195536"/>
                  <a:pt x="3208506" y="3064213"/>
                  <a:pt x="3161489" y="2966936"/>
                </a:cubicBezTo>
                <a:cubicBezTo>
                  <a:pt x="3114472" y="2869659"/>
                  <a:pt x="3065834" y="2795081"/>
                  <a:pt x="3054485" y="2704289"/>
                </a:cubicBezTo>
                <a:cubicBezTo>
                  <a:pt x="3043136" y="2613497"/>
                  <a:pt x="3104745" y="2511357"/>
                  <a:pt x="3093396" y="2422187"/>
                </a:cubicBezTo>
                <a:cubicBezTo>
                  <a:pt x="3082047" y="2333017"/>
                  <a:pt x="3065834" y="2255196"/>
                  <a:pt x="2986391" y="2169268"/>
                </a:cubicBezTo>
                <a:cubicBezTo>
                  <a:pt x="2906948" y="2083340"/>
                  <a:pt x="2654029" y="2005519"/>
                  <a:pt x="2616740" y="1906621"/>
                </a:cubicBezTo>
                <a:cubicBezTo>
                  <a:pt x="2579451" y="1807723"/>
                  <a:pt x="2655651" y="1679643"/>
                  <a:pt x="2762655" y="1575881"/>
                </a:cubicBezTo>
                <a:cubicBezTo>
                  <a:pt x="2869659" y="1472119"/>
                  <a:pt x="3158247" y="1404025"/>
                  <a:pt x="3258766" y="1284051"/>
                </a:cubicBezTo>
                <a:cubicBezTo>
                  <a:pt x="3359285" y="1164076"/>
                  <a:pt x="3365770" y="987357"/>
                  <a:pt x="3365770" y="856034"/>
                </a:cubicBezTo>
                <a:cubicBezTo>
                  <a:pt x="3365770" y="724711"/>
                  <a:pt x="3302541" y="624191"/>
                  <a:pt x="3258766" y="496110"/>
                </a:cubicBezTo>
                <a:cubicBezTo>
                  <a:pt x="3214992" y="368029"/>
                  <a:pt x="3146898" y="170234"/>
                  <a:pt x="3103123" y="87549"/>
                </a:cubicBezTo>
                <a:cubicBezTo>
                  <a:pt x="3059349" y="4864"/>
                  <a:pt x="3027734" y="2432"/>
                  <a:pt x="2996119" y="0"/>
                </a:cubicBezTo>
              </a:path>
            </a:pathLst>
          </a:custGeom>
          <a:noFill/>
          <a:ln w="76200">
            <a:gradFill>
              <a:gsLst>
                <a:gs pos="0">
                  <a:srgbClr val="007033"/>
                </a:gs>
                <a:gs pos="31000">
                  <a:schemeClr val="bg1"/>
                </a:gs>
                <a:gs pos="46000">
                  <a:srgbClr val="FF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C1A15B98-5D10-487D-A8F0-64205005C2DB}"/>
              </a:ext>
            </a:extLst>
          </p:cNvPr>
          <p:cNvSpPr txBox="1"/>
          <p:nvPr/>
        </p:nvSpPr>
        <p:spPr>
          <a:xfrm>
            <a:off x="7269441" y="3860902"/>
            <a:ext cx="1269668" cy="523220"/>
          </a:xfrm>
          <a:prstGeom prst="rect">
            <a:avLst/>
          </a:prstGeom>
          <a:noFill/>
        </p:spPr>
        <p:txBody>
          <a:bodyPr wrap="square" rtlCol="0">
            <a:spAutoFit/>
          </a:bodyPr>
          <a:lstStyle/>
          <a:p>
            <a:pPr algn="ctr"/>
            <a:r>
              <a:rPr lang="en-US" sz="1400" b="1">
                <a:solidFill>
                  <a:srgbClr val="FFFF00"/>
                </a:solidFill>
              </a:rPr>
              <a:t>Norwegian</a:t>
            </a:r>
          </a:p>
          <a:p>
            <a:pPr algn="ctr"/>
            <a:r>
              <a:rPr lang="en-US" sz="1400" b="1">
                <a:solidFill>
                  <a:srgbClr val="FFFF00"/>
                </a:solidFill>
              </a:rPr>
              <a:t>Sea</a:t>
            </a:r>
          </a:p>
        </p:txBody>
      </p:sp>
      <p:sp>
        <p:nvSpPr>
          <p:cNvPr id="59" name="TextBox 58">
            <a:extLst>
              <a:ext uri="{FF2B5EF4-FFF2-40B4-BE49-F238E27FC236}">
                <a16:creationId xmlns:a16="http://schemas.microsoft.com/office/drawing/2014/main" id="{DAD8A7B0-462C-4F93-8947-9D84BA49FFD4}"/>
              </a:ext>
            </a:extLst>
          </p:cNvPr>
          <p:cNvSpPr txBox="1"/>
          <p:nvPr/>
        </p:nvSpPr>
        <p:spPr>
          <a:xfrm rot="19487118">
            <a:off x="7348062" y="3035136"/>
            <a:ext cx="1170470" cy="246221"/>
          </a:xfrm>
          <a:prstGeom prst="rect">
            <a:avLst/>
          </a:prstGeom>
          <a:noFill/>
        </p:spPr>
        <p:txBody>
          <a:bodyPr wrap="square" rtlCol="0">
            <a:spAutoFit/>
          </a:bodyPr>
          <a:lstStyle/>
          <a:p>
            <a:pPr algn="ctr"/>
            <a:r>
              <a:rPr lang="en-US" sz="1000">
                <a:solidFill>
                  <a:schemeClr val="bg1"/>
                </a:solidFill>
              </a:rPr>
              <a:t>Mohn Ridge</a:t>
            </a:r>
          </a:p>
        </p:txBody>
      </p:sp>
      <p:sp>
        <p:nvSpPr>
          <p:cNvPr id="60" name="TextBox 59">
            <a:extLst>
              <a:ext uri="{FF2B5EF4-FFF2-40B4-BE49-F238E27FC236}">
                <a16:creationId xmlns:a16="http://schemas.microsoft.com/office/drawing/2014/main" id="{0DC702E5-5268-4D19-9A42-A8D63D7245CD}"/>
              </a:ext>
            </a:extLst>
          </p:cNvPr>
          <p:cNvSpPr txBox="1"/>
          <p:nvPr/>
        </p:nvSpPr>
        <p:spPr>
          <a:xfrm rot="17714060">
            <a:off x="8225127" y="5166439"/>
            <a:ext cx="625109" cy="230832"/>
          </a:xfrm>
          <a:prstGeom prst="rect">
            <a:avLst/>
          </a:prstGeom>
          <a:noFill/>
        </p:spPr>
        <p:txBody>
          <a:bodyPr wrap="square" rtlCol="0">
            <a:spAutoFit/>
          </a:bodyPr>
          <a:lstStyle/>
          <a:p>
            <a:pPr algn="ctr"/>
            <a:r>
              <a:rPr lang="en-US" sz="900">
                <a:solidFill>
                  <a:schemeClr val="bg1"/>
                </a:solidFill>
              </a:rPr>
              <a:t>NwAC</a:t>
            </a:r>
          </a:p>
        </p:txBody>
      </p:sp>
      <p:sp>
        <p:nvSpPr>
          <p:cNvPr id="61" name="TextBox 60">
            <a:extLst>
              <a:ext uri="{FF2B5EF4-FFF2-40B4-BE49-F238E27FC236}">
                <a16:creationId xmlns:a16="http://schemas.microsoft.com/office/drawing/2014/main" id="{B880C67F-0EE4-4B75-9009-3CBBA2DE0A3D}"/>
              </a:ext>
            </a:extLst>
          </p:cNvPr>
          <p:cNvSpPr txBox="1"/>
          <p:nvPr/>
        </p:nvSpPr>
        <p:spPr>
          <a:xfrm rot="4073630">
            <a:off x="7638748" y="2351249"/>
            <a:ext cx="1076585" cy="246221"/>
          </a:xfrm>
          <a:prstGeom prst="rect">
            <a:avLst/>
          </a:prstGeom>
          <a:noFill/>
        </p:spPr>
        <p:txBody>
          <a:bodyPr wrap="square" rtlCol="0">
            <a:spAutoFit/>
          </a:bodyPr>
          <a:lstStyle/>
          <a:p>
            <a:pPr algn="ctr"/>
            <a:r>
              <a:rPr lang="en-US" sz="1000">
                <a:solidFill>
                  <a:schemeClr val="bg1"/>
                </a:solidFill>
              </a:rPr>
              <a:t>Knipovich Ridge</a:t>
            </a:r>
          </a:p>
        </p:txBody>
      </p:sp>
      <p:sp>
        <p:nvSpPr>
          <p:cNvPr id="62" name="TextBox 61">
            <a:extLst>
              <a:ext uri="{FF2B5EF4-FFF2-40B4-BE49-F238E27FC236}">
                <a16:creationId xmlns:a16="http://schemas.microsoft.com/office/drawing/2014/main" id="{783CE9D0-CFB4-4C50-893D-73F3B4A5339C}"/>
              </a:ext>
            </a:extLst>
          </p:cNvPr>
          <p:cNvSpPr txBox="1"/>
          <p:nvPr/>
        </p:nvSpPr>
        <p:spPr>
          <a:xfrm rot="4168327">
            <a:off x="8012900" y="1910228"/>
            <a:ext cx="692645" cy="230832"/>
          </a:xfrm>
          <a:prstGeom prst="rect">
            <a:avLst/>
          </a:prstGeom>
          <a:noFill/>
        </p:spPr>
        <p:txBody>
          <a:bodyPr wrap="square" rtlCol="0">
            <a:spAutoFit/>
          </a:bodyPr>
          <a:lstStyle/>
          <a:p>
            <a:pPr algn="ctr"/>
            <a:r>
              <a:rPr lang="en-US" sz="900" b="1"/>
              <a:t>WSC</a:t>
            </a:r>
          </a:p>
        </p:txBody>
      </p:sp>
      <p:sp>
        <p:nvSpPr>
          <p:cNvPr id="63" name="TextBox 62">
            <a:extLst>
              <a:ext uri="{FF2B5EF4-FFF2-40B4-BE49-F238E27FC236}">
                <a16:creationId xmlns:a16="http://schemas.microsoft.com/office/drawing/2014/main" id="{E7E076D5-2CA8-474C-921E-E0F065226E8B}"/>
              </a:ext>
            </a:extLst>
          </p:cNvPr>
          <p:cNvSpPr txBox="1"/>
          <p:nvPr/>
        </p:nvSpPr>
        <p:spPr>
          <a:xfrm rot="20798344">
            <a:off x="7759190" y="5302359"/>
            <a:ext cx="625109" cy="230832"/>
          </a:xfrm>
          <a:prstGeom prst="rect">
            <a:avLst/>
          </a:prstGeom>
          <a:noFill/>
        </p:spPr>
        <p:txBody>
          <a:bodyPr wrap="square" rtlCol="0">
            <a:spAutoFit/>
          </a:bodyPr>
          <a:lstStyle/>
          <a:p>
            <a:pPr algn="ctr"/>
            <a:r>
              <a:rPr lang="en-US" sz="900">
                <a:solidFill>
                  <a:schemeClr val="bg1"/>
                </a:solidFill>
              </a:rPr>
              <a:t>NwAC</a:t>
            </a:r>
          </a:p>
        </p:txBody>
      </p:sp>
      <p:sp>
        <p:nvSpPr>
          <p:cNvPr id="64" name="TextBox 63">
            <a:extLst>
              <a:ext uri="{FF2B5EF4-FFF2-40B4-BE49-F238E27FC236}">
                <a16:creationId xmlns:a16="http://schemas.microsoft.com/office/drawing/2014/main" id="{1C8AC2DB-F2FB-4B52-85E0-86CCFA76AA8B}"/>
              </a:ext>
            </a:extLst>
          </p:cNvPr>
          <p:cNvSpPr txBox="1"/>
          <p:nvPr/>
        </p:nvSpPr>
        <p:spPr>
          <a:xfrm>
            <a:off x="7235610" y="1276371"/>
            <a:ext cx="901270" cy="2616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100" b="1">
                <a:solidFill>
                  <a:schemeClr val="tx1"/>
                </a:solidFill>
              </a:rPr>
              <a:t>Fram Strait</a:t>
            </a:r>
          </a:p>
        </p:txBody>
      </p:sp>
      <p:cxnSp>
        <p:nvCxnSpPr>
          <p:cNvPr id="65" name="Straight Arrow Connector 64">
            <a:extLst>
              <a:ext uri="{FF2B5EF4-FFF2-40B4-BE49-F238E27FC236}">
                <a16:creationId xmlns:a16="http://schemas.microsoft.com/office/drawing/2014/main" id="{0E642F07-C748-4E93-9FFE-5D8063F1B024}"/>
              </a:ext>
            </a:extLst>
          </p:cNvPr>
          <p:cNvCxnSpPr>
            <a:cxnSpLocks/>
          </p:cNvCxnSpPr>
          <p:nvPr/>
        </p:nvCxnSpPr>
        <p:spPr>
          <a:xfrm flipH="1" flipV="1">
            <a:off x="7914125" y="1606061"/>
            <a:ext cx="126434" cy="270782"/>
          </a:xfrm>
          <a:prstGeom prst="straightConnector1">
            <a:avLst/>
          </a:prstGeom>
          <a:ln w="76200">
            <a:solidFill>
              <a:srgbClr val="007033"/>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7" name="Freeform: Shape 66">
            <a:extLst>
              <a:ext uri="{FF2B5EF4-FFF2-40B4-BE49-F238E27FC236}">
                <a16:creationId xmlns:a16="http://schemas.microsoft.com/office/drawing/2014/main" id="{F296F3C4-777D-4279-B500-1CD62E6DB109}"/>
              </a:ext>
            </a:extLst>
          </p:cNvPr>
          <p:cNvSpPr/>
          <p:nvPr/>
        </p:nvSpPr>
        <p:spPr>
          <a:xfrm>
            <a:off x="4993312" y="4197883"/>
            <a:ext cx="747773" cy="858236"/>
          </a:xfrm>
          <a:custGeom>
            <a:avLst/>
            <a:gdLst>
              <a:gd name="connsiteX0" fmla="*/ 117458 w 747773"/>
              <a:gd name="connsiteY0" fmla="*/ 858236 h 858236"/>
              <a:gd name="connsiteX1" fmla="*/ 81947 w 747773"/>
              <a:gd name="connsiteY1" fmla="*/ 636294 h 858236"/>
              <a:gd name="connsiteX2" fmla="*/ 37559 w 747773"/>
              <a:gd name="connsiteY2" fmla="*/ 529762 h 858236"/>
              <a:gd name="connsiteX3" fmla="*/ 10926 w 747773"/>
              <a:gd name="connsiteY3" fmla="*/ 467618 h 858236"/>
              <a:gd name="connsiteX4" fmla="*/ 10926 w 747773"/>
              <a:gd name="connsiteY4" fmla="*/ 352208 h 858236"/>
              <a:gd name="connsiteX5" fmla="*/ 144091 w 747773"/>
              <a:gd name="connsiteY5" fmla="*/ 263432 h 858236"/>
              <a:gd name="connsiteX6" fmla="*/ 321644 w 747773"/>
              <a:gd name="connsiteY6" fmla="*/ 156900 h 858236"/>
              <a:gd name="connsiteX7" fmla="*/ 321644 w 747773"/>
              <a:gd name="connsiteY7" fmla="*/ 156900 h 858236"/>
              <a:gd name="connsiteX8" fmla="*/ 534709 w 747773"/>
              <a:gd name="connsiteY8" fmla="*/ 68123 h 858236"/>
              <a:gd name="connsiteX9" fmla="*/ 632363 w 747773"/>
              <a:gd name="connsiteY9" fmla="*/ 5979 h 858236"/>
              <a:gd name="connsiteX10" fmla="*/ 747773 w 747773"/>
              <a:gd name="connsiteY10" fmla="*/ 5979 h 85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7773" h="858236">
                <a:moveTo>
                  <a:pt x="117458" y="858236"/>
                </a:moveTo>
                <a:cubicBezTo>
                  <a:pt x="106360" y="774638"/>
                  <a:pt x="95263" y="691040"/>
                  <a:pt x="81947" y="636294"/>
                </a:cubicBezTo>
                <a:cubicBezTo>
                  <a:pt x="68630" y="581548"/>
                  <a:pt x="49396" y="557875"/>
                  <a:pt x="37559" y="529762"/>
                </a:cubicBezTo>
                <a:cubicBezTo>
                  <a:pt x="25722" y="501649"/>
                  <a:pt x="15365" y="497210"/>
                  <a:pt x="10926" y="467618"/>
                </a:cubicBezTo>
                <a:cubicBezTo>
                  <a:pt x="6487" y="438026"/>
                  <a:pt x="-11268" y="386239"/>
                  <a:pt x="10926" y="352208"/>
                </a:cubicBezTo>
                <a:cubicBezTo>
                  <a:pt x="33120" y="318177"/>
                  <a:pt x="92305" y="295983"/>
                  <a:pt x="144091" y="263432"/>
                </a:cubicBezTo>
                <a:cubicBezTo>
                  <a:pt x="195877" y="230881"/>
                  <a:pt x="321644" y="156900"/>
                  <a:pt x="321644" y="156900"/>
                </a:cubicBezTo>
                <a:lnTo>
                  <a:pt x="321644" y="156900"/>
                </a:lnTo>
                <a:cubicBezTo>
                  <a:pt x="357155" y="142104"/>
                  <a:pt x="482923" y="93276"/>
                  <a:pt x="534709" y="68123"/>
                </a:cubicBezTo>
                <a:cubicBezTo>
                  <a:pt x="586495" y="42970"/>
                  <a:pt x="596852" y="16336"/>
                  <a:pt x="632363" y="5979"/>
                </a:cubicBezTo>
                <a:cubicBezTo>
                  <a:pt x="667874" y="-4378"/>
                  <a:pt x="707823" y="800"/>
                  <a:pt x="747773" y="5979"/>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0" name="Straight Arrow Connector 69">
            <a:extLst>
              <a:ext uri="{FF2B5EF4-FFF2-40B4-BE49-F238E27FC236}">
                <a16:creationId xmlns:a16="http://schemas.microsoft.com/office/drawing/2014/main" id="{80DC0461-80CE-4C04-8B32-418F39FCC3D5}"/>
              </a:ext>
            </a:extLst>
          </p:cNvPr>
          <p:cNvCxnSpPr>
            <a:cxnSpLocks/>
          </p:cNvCxnSpPr>
          <p:nvPr/>
        </p:nvCxnSpPr>
        <p:spPr>
          <a:xfrm>
            <a:off x="6243866" y="3879780"/>
            <a:ext cx="359988" cy="213796"/>
          </a:xfrm>
          <a:prstGeom prst="straightConnector1">
            <a:avLst/>
          </a:prstGeom>
          <a:ln w="57150">
            <a:solidFill>
              <a:schemeClr val="accent5"/>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361418E4-780D-4B6B-8A76-01F52A8EEEE9}"/>
              </a:ext>
            </a:extLst>
          </p:cNvPr>
          <p:cNvSpPr txBox="1"/>
          <p:nvPr/>
        </p:nvSpPr>
        <p:spPr>
          <a:xfrm rot="1562583">
            <a:off x="6213500" y="3855257"/>
            <a:ext cx="346610" cy="215444"/>
          </a:xfrm>
          <a:prstGeom prst="rect">
            <a:avLst/>
          </a:prstGeom>
          <a:noFill/>
        </p:spPr>
        <p:txBody>
          <a:bodyPr wrap="square" rtlCol="0">
            <a:spAutoFit/>
          </a:bodyPr>
          <a:lstStyle/>
          <a:p>
            <a:pPr algn="ctr"/>
            <a:r>
              <a:rPr lang="en-US" sz="800" b="1"/>
              <a:t>EIC</a:t>
            </a:r>
          </a:p>
        </p:txBody>
      </p:sp>
      <p:sp>
        <p:nvSpPr>
          <p:cNvPr id="72" name="TextBox 71">
            <a:extLst>
              <a:ext uri="{FF2B5EF4-FFF2-40B4-BE49-F238E27FC236}">
                <a16:creationId xmlns:a16="http://schemas.microsoft.com/office/drawing/2014/main" id="{8AFC4F6D-7A78-4028-B4C7-496816403074}"/>
              </a:ext>
            </a:extLst>
          </p:cNvPr>
          <p:cNvSpPr txBox="1"/>
          <p:nvPr/>
        </p:nvSpPr>
        <p:spPr>
          <a:xfrm rot="20314495">
            <a:off x="4824527" y="4304432"/>
            <a:ext cx="676828" cy="246221"/>
          </a:xfrm>
          <a:prstGeom prst="rect">
            <a:avLst/>
          </a:prstGeom>
          <a:noFill/>
        </p:spPr>
        <p:txBody>
          <a:bodyPr wrap="square" rtlCol="0">
            <a:spAutoFit/>
          </a:bodyPr>
          <a:lstStyle/>
          <a:p>
            <a:pPr algn="ctr"/>
            <a:r>
              <a:rPr lang="en-US" sz="1000" b="1"/>
              <a:t>NIIC</a:t>
            </a:r>
            <a:endParaRPr lang="en-US" sz="800" b="1"/>
          </a:p>
        </p:txBody>
      </p:sp>
      <p:cxnSp>
        <p:nvCxnSpPr>
          <p:cNvPr id="73" name="Straight Arrow Connector 72">
            <a:extLst>
              <a:ext uri="{FF2B5EF4-FFF2-40B4-BE49-F238E27FC236}">
                <a16:creationId xmlns:a16="http://schemas.microsoft.com/office/drawing/2014/main" id="{C53CAB39-1A8D-4CB4-ABAE-C0BF878F92BD}"/>
              </a:ext>
            </a:extLst>
          </p:cNvPr>
          <p:cNvCxnSpPr>
            <a:cxnSpLocks/>
          </p:cNvCxnSpPr>
          <p:nvPr/>
        </p:nvCxnSpPr>
        <p:spPr>
          <a:xfrm>
            <a:off x="5652472" y="4190338"/>
            <a:ext cx="158321" cy="7545"/>
          </a:xfrm>
          <a:prstGeom prst="straightConnector1">
            <a:avLst/>
          </a:prstGeom>
          <a:ln w="38100">
            <a:solidFill>
              <a:srgbClr val="FF0000"/>
            </a:solidFill>
            <a:tailEnd type="triangle"/>
          </a:ln>
          <a:effectLst/>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82E951F7-3FD0-443E-BA0D-B496EC25D2AB}"/>
              </a:ext>
            </a:extLst>
          </p:cNvPr>
          <p:cNvSpPr txBox="1"/>
          <p:nvPr/>
        </p:nvSpPr>
        <p:spPr>
          <a:xfrm>
            <a:off x="240271" y="363760"/>
            <a:ext cx="3171189" cy="646331"/>
          </a:xfrm>
          <a:prstGeom prst="rect">
            <a:avLst/>
          </a:prstGeom>
          <a:noFill/>
        </p:spPr>
        <p:txBody>
          <a:bodyPr wrap="none" rtlCol="0">
            <a:spAutoFit/>
          </a:bodyPr>
          <a:lstStyle/>
          <a:p>
            <a:r>
              <a:rPr lang="en-US" sz="3600"/>
              <a:t>The Nordic Seas</a:t>
            </a:r>
          </a:p>
        </p:txBody>
      </p:sp>
      <p:sp>
        <p:nvSpPr>
          <p:cNvPr id="79" name="Rectangle 78">
            <a:extLst>
              <a:ext uri="{FF2B5EF4-FFF2-40B4-BE49-F238E27FC236}">
                <a16:creationId xmlns:a16="http://schemas.microsoft.com/office/drawing/2014/main" id="{DD2AF9F1-332E-4B10-8304-68FF291A9CA4}"/>
              </a:ext>
            </a:extLst>
          </p:cNvPr>
          <p:cNvSpPr/>
          <p:nvPr/>
        </p:nvSpPr>
        <p:spPr>
          <a:xfrm>
            <a:off x="5998" y="-18002"/>
            <a:ext cx="12191999" cy="467824"/>
          </a:xfrm>
          <a:prstGeom prst="rect">
            <a:avLst/>
          </a:prstGeom>
          <a:gradFill flip="none" rotWithShape="1">
            <a:gsLst>
              <a:gs pos="35000">
                <a:srgbClr val="808080"/>
              </a:gs>
              <a:gs pos="12000">
                <a:srgbClr val="006666"/>
              </a:gs>
              <a:gs pos="51000">
                <a:schemeClr val="tx1">
                  <a:lumMod val="95000"/>
                  <a:lumOff val="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Background and motivation </a:t>
            </a:r>
            <a:r>
              <a:rPr lang="en-US" sz="2000"/>
              <a:t>– Data and methods – Results – Conclussions – Future work </a:t>
            </a:r>
          </a:p>
        </p:txBody>
      </p:sp>
      <p:sp>
        <p:nvSpPr>
          <p:cNvPr id="80" name="TextBox 79">
            <a:extLst>
              <a:ext uri="{FF2B5EF4-FFF2-40B4-BE49-F238E27FC236}">
                <a16:creationId xmlns:a16="http://schemas.microsoft.com/office/drawing/2014/main" id="{4A5CA57E-6D1A-4BA2-B2E8-0E1BD00E9A0A}"/>
              </a:ext>
            </a:extLst>
          </p:cNvPr>
          <p:cNvSpPr txBox="1"/>
          <p:nvPr/>
        </p:nvSpPr>
        <p:spPr>
          <a:xfrm>
            <a:off x="244260" y="1196344"/>
            <a:ext cx="4282904" cy="923330"/>
          </a:xfrm>
          <a:prstGeom prst="rect">
            <a:avLst/>
          </a:prstGeom>
          <a:noFill/>
        </p:spPr>
        <p:txBody>
          <a:bodyPr wrap="none" rtlCol="0">
            <a:spAutoFit/>
          </a:bodyPr>
          <a:lstStyle/>
          <a:p>
            <a:r>
              <a:rPr lang="en-US" b="1"/>
              <a:t>Overturning</a:t>
            </a:r>
          </a:p>
          <a:p>
            <a:endParaRPr lang="en-US" b="1"/>
          </a:p>
          <a:p>
            <a:r>
              <a:rPr lang="en-US" b="1"/>
              <a:t>Boundary current system (Mauritzen 1996)</a:t>
            </a:r>
          </a:p>
        </p:txBody>
      </p:sp>
    </p:spTree>
    <p:extLst>
      <p:ext uri="{BB962C8B-B14F-4D97-AF65-F5344CB8AC3E}">
        <p14:creationId xmlns:p14="http://schemas.microsoft.com/office/powerpoint/2010/main" val="21277118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bar chart&#10;&#10;Description automatically generated">
            <a:extLst>
              <a:ext uri="{FF2B5EF4-FFF2-40B4-BE49-F238E27FC236}">
                <a16:creationId xmlns:a16="http://schemas.microsoft.com/office/drawing/2014/main" id="{9708B071-3BEF-44D7-9913-F741E98AB7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6907" y="1514360"/>
            <a:ext cx="8896020" cy="5343640"/>
          </a:xfrm>
          <a:prstGeom prst="rect">
            <a:avLst/>
          </a:prstGeom>
        </p:spPr>
      </p:pic>
      <p:sp>
        <p:nvSpPr>
          <p:cNvPr id="9" name="Rectangle 8">
            <a:extLst>
              <a:ext uri="{FF2B5EF4-FFF2-40B4-BE49-F238E27FC236}">
                <a16:creationId xmlns:a16="http://schemas.microsoft.com/office/drawing/2014/main" id="{A1F03F11-E5CE-4F1E-93DD-2D0D3D0F9413}"/>
              </a:ext>
            </a:extLst>
          </p:cNvPr>
          <p:cNvSpPr/>
          <p:nvPr/>
        </p:nvSpPr>
        <p:spPr>
          <a:xfrm>
            <a:off x="4407984" y="5587140"/>
            <a:ext cx="7848600" cy="18505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3548B0D-0B4C-4C3B-B24E-EF8E98DCC9E6}"/>
              </a:ext>
            </a:extLst>
          </p:cNvPr>
          <p:cNvSpPr/>
          <p:nvPr/>
        </p:nvSpPr>
        <p:spPr>
          <a:xfrm>
            <a:off x="3951572" y="4865914"/>
            <a:ext cx="746437" cy="16981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Chart, bar chart&#10;&#10;Description automatically generated">
            <a:extLst>
              <a:ext uri="{FF2B5EF4-FFF2-40B4-BE49-F238E27FC236}">
                <a16:creationId xmlns:a16="http://schemas.microsoft.com/office/drawing/2014/main" id="{FFA14270-6C59-4DC5-A19B-C211637E0B4A}"/>
              </a:ext>
            </a:extLst>
          </p:cNvPr>
          <p:cNvPicPr>
            <a:picLocks noChangeAspect="1"/>
          </p:cNvPicPr>
          <p:nvPr/>
        </p:nvPicPr>
        <p:blipFill rotWithShape="1">
          <a:blip r:embed="rId3">
            <a:extLst>
              <a:ext uri="{28A0092B-C50C-407E-A947-70E740481C1C}">
                <a14:useLocalDpi xmlns:a14="http://schemas.microsoft.com/office/drawing/2010/main" val="0"/>
              </a:ext>
            </a:extLst>
          </a:blip>
          <a:srcRect l="3218" t="91459" r="8803"/>
          <a:stretch/>
        </p:blipFill>
        <p:spPr>
          <a:xfrm>
            <a:off x="4117957" y="5129454"/>
            <a:ext cx="7848601" cy="457686"/>
          </a:xfrm>
          <a:prstGeom prst="rect">
            <a:avLst/>
          </a:prstGeom>
        </p:spPr>
      </p:pic>
      <p:sp>
        <p:nvSpPr>
          <p:cNvPr id="14" name="TextBox 13">
            <a:extLst>
              <a:ext uri="{FF2B5EF4-FFF2-40B4-BE49-F238E27FC236}">
                <a16:creationId xmlns:a16="http://schemas.microsoft.com/office/drawing/2014/main" id="{F8E2A4B2-EDD9-4BB2-80E2-9B7187591D91}"/>
              </a:ext>
            </a:extLst>
          </p:cNvPr>
          <p:cNvSpPr txBox="1"/>
          <p:nvPr/>
        </p:nvSpPr>
        <p:spPr>
          <a:xfrm>
            <a:off x="269723" y="383056"/>
            <a:ext cx="3839321" cy="584775"/>
          </a:xfrm>
          <a:prstGeom prst="rect">
            <a:avLst/>
          </a:prstGeom>
          <a:noFill/>
        </p:spPr>
        <p:txBody>
          <a:bodyPr wrap="none" rtlCol="0">
            <a:spAutoFit/>
          </a:bodyPr>
          <a:lstStyle/>
          <a:p>
            <a:r>
              <a:rPr lang="en-US" sz="3200"/>
              <a:t>Interannual variability</a:t>
            </a:r>
          </a:p>
        </p:txBody>
      </p:sp>
      <p:pic>
        <p:nvPicPr>
          <p:cNvPr id="15" name="Picture 14" descr="Chart, bar chart&#10;&#10;Description automatically generated">
            <a:extLst>
              <a:ext uri="{FF2B5EF4-FFF2-40B4-BE49-F238E27FC236}">
                <a16:creationId xmlns:a16="http://schemas.microsoft.com/office/drawing/2014/main" id="{99971905-830A-4375-980A-960549E1EF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372114"/>
            <a:ext cx="4169229" cy="2019031"/>
          </a:xfrm>
          <a:prstGeom prst="rect">
            <a:avLst/>
          </a:prstGeom>
        </p:spPr>
      </p:pic>
      <p:cxnSp>
        <p:nvCxnSpPr>
          <p:cNvPr id="16" name="Straight Connector 15">
            <a:extLst>
              <a:ext uri="{FF2B5EF4-FFF2-40B4-BE49-F238E27FC236}">
                <a16:creationId xmlns:a16="http://schemas.microsoft.com/office/drawing/2014/main" id="{55694F97-3798-4D90-9A98-92DF05A6500F}"/>
              </a:ext>
            </a:extLst>
          </p:cNvPr>
          <p:cNvCxnSpPr>
            <a:cxnSpLocks/>
          </p:cNvCxnSpPr>
          <p:nvPr/>
        </p:nvCxnSpPr>
        <p:spPr>
          <a:xfrm>
            <a:off x="582687" y="4501242"/>
            <a:ext cx="3439886" cy="0"/>
          </a:xfrm>
          <a:prstGeom prst="line">
            <a:avLst/>
          </a:prstGeom>
          <a:ln w="38100">
            <a:solidFill>
              <a:srgbClr val="B311BF"/>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69072873-10C4-41EA-B301-1DD3D081C59C}"/>
              </a:ext>
            </a:extLst>
          </p:cNvPr>
          <p:cNvSpPr/>
          <p:nvPr/>
        </p:nvSpPr>
        <p:spPr>
          <a:xfrm>
            <a:off x="2486025" y="3533775"/>
            <a:ext cx="285750" cy="1400174"/>
          </a:xfrm>
          <a:prstGeom prst="rect">
            <a:avLst/>
          </a:prstGeom>
          <a:solidFill>
            <a:srgbClr val="00B0F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7E5F476-93D0-4C4B-AF19-A1CC44C3F2A3}"/>
              </a:ext>
            </a:extLst>
          </p:cNvPr>
          <p:cNvSpPr/>
          <p:nvPr/>
        </p:nvSpPr>
        <p:spPr>
          <a:xfrm>
            <a:off x="5686424" y="2371725"/>
            <a:ext cx="1085851" cy="2596554"/>
          </a:xfrm>
          <a:prstGeom prst="rect">
            <a:avLst/>
          </a:prstGeom>
          <a:solidFill>
            <a:srgbClr val="00B0F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Down 18">
            <a:extLst>
              <a:ext uri="{FF2B5EF4-FFF2-40B4-BE49-F238E27FC236}">
                <a16:creationId xmlns:a16="http://schemas.microsoft.com/office/drawing/2014/main" id="{6BED08A2-520B-4486-A43C-6D1F89ED20B3}"/>
              </a:ext>
            </a:extLst>
          </p:cNvPr>
          <p:cNvSpPr/>
          <p:nvPr/>
        </p:nvSpPr>
        <p:spPr>
          <a:xfrm>
            <a:off x="7667625" y="1435656"/>
            <a:ext cx="93065" cy="1266820"/>
          </a:xfrm>
          <a:prstGeom prst="downArrow">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Down 19">
            <a:extLst>
              <a:ext uri="{FF2B5EF4-FFF2-40B4-BE49-F238E27FC236}">
                <a16:creationId xmlns:a16="http://schemas.microsoft.com/office/drawing/2014/main" id="{E6397400-AE8B-4D3E-84C8-ABB61A3AAFBA}"/>
              </a:ext>
            </a:extLst>
          </p:cNvPr>
          <p:cNvSpPr/>
          <p:nvPr/>
        </p:nvSpPr>
        <p:spPr>
          <a:xfrm>
            <a:off x="9513184" y="1414470"/>
            <a:ext cx="93065" cy="1266820"/>
          </a:xfrm>
          <a:prstGeom prst="downArrow">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Down 21">
            <a:extLst>
              <a:ext uri="{FF2B5EF4-FFF2-40B4-BE49-F238E27FC236}">
                <a16:creationId xmlns:a16="http://schemas.microsoft.com/office/drawing/2014/main" id="{2ECA4339-3994-447C-A3AA-3802D7160347}"/>
              </a:ext>
            </a:extLst>
          </p:cNvPr>
          <p:cNvSpPr/>
          <p:nvPr/>
        </p:nvSpPr>
        <p:spPr>
          <a:xfrm>
            <a:off x="3028950" y="3286777"/>
            <a:ext cx="82054" cy="246998"/>
          </a:xfrm>
          <a:prstGeom prst="downArrow">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Down 22">
            <a:extLst>
              <a:ext uri="{FF2B5EF4-FFF2-40B4-BE49-F238E27FC236}">
                <a16:creationId xmlns:a16="http://schemas.microsoft.com/office/drawing/2014/main" id="{5C7EB2D9-1F99-4CA0-B04F-5E78392DD517}"/>
              </a:ext>
            </a:extLst>
          </p:cNvPr>
          <p:cNvSpPr/>
          <p:nvPr/>
        </p:nvSpPr>
        <p:spPr>
          <a:xfrm>
            <a:off x="3346630" y="3286777"/>
            <a:ext cx="82054" cy="246998"/>
          </a:xfrm>
          <a:prstGeom prst="downArrow">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Down 23">
            <a:extLst>
              <a:ext uri="{FF2B5EF4-FFF2-40B4-BE49-F238E27FC236}">
                <a16:creationId xmlns:a16="http://schemas.microsoft.com/office/drawing/2014/main" id="{432A3C15-1B78-4627-A9B5-DCA72027A947}"/>
              </a:ext>
            </a:extLst>
          </p:cNvPr>
          <p:cNvSpPr/>
          <p:nvPr/>
        </p:nvSpPr>
        <p:spPr>
          <a:xfrm>
            <a:off x="3569993" y="3283454"/>
            <a:ext cx="82054" cy="246998"/>
          </a:xfrm>
          <a:prstGeom prst="downArrow">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4074786-7A1A-46AA-9666-BE8516CF63D5}"/>
              </a:ext>
            </a:extLst>
          </p:cNvPr>
          <p:cNvSpPr/>
          <p:nvPr/>
        </p:nvSpPr>
        <p:spPr>
          <a:xfrm>
            <a:off x="9806065" y="1771650"/>
            <a:ext cx="746438" cy="3196629"/>
          </a:xfrm>
          <a:prstGeom prst="rect">
            <a:avLst/>
          </a:prstGeom>
          <a:solidFill>
            <a:srgbClr val="00B0F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444A4BD-CA00-4966-B4D8-0BBF65BBE09C}"/>
              </a:ext>
            </a:extLst>
          </p:cNvPr>
          <p:cNvSpPr/>
          <p:nvPr/>
        </p:nvSpPr>
        <p:spPr>
          <a:xfrm>
            <a:off x="3657600" y="3532945"/>
            <a:ext cx="285750" cy="1400174"/>
          </a:xfrm>
          <a:prstGeom prst="rect">
            <a:avLst/>
          </a:prstGeom>
          <a:solidFill>
            <a:srgbClr val="00B0F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E60605EA-E63E-47B0-B8B7-AE884795F6DC}"/>
              </a:ext>
            </a:extLst>
          </p:cNvPr>
          <p:cNvSpPr txBox="1"/>
          <p:nvPr/>
        </p:nvSpPr>
        <p:spPr>
          <a:xfrm>
            <a:off x="278288" y="1114910"/>
            <a:ext cx="1901739" cy="1477328"/>
          </a:xfrm>
          <a:prstGeom prst="rect">
            <a:avLst/>
          </a:prstGeom>
          <a:noFill/>
        </p:spPr>
        <p:txBody>
          <a:bodyPr wrap="none" rtlCol="0">
            <a:spAutoFit/>
          </a:bodyPr>
          <a:lstStyle/>
          <a:p>
            <a:r>
              <a:rPr lang="en-US" b="1">
                <a:solidFill>
                  <a:srgbClr val="00B0F0"/>
                </a:solidFill>
              </a:rPr>
              <a:t>Weak convection</a:t>
            </a:r>
          </a:p>
          <a:p>
            <a:endParaRPr lang="en-US" b="1"/>
          </a:p>
          <a:p>
            <a:r>
              <a:rPr lang="en-US" b="1">
                <a:solidFill>
                  <a:srgbClr val="00FF00"/>
                </a:solidFill>
              </a:rPr>
              <a:t>Strong convection</a:t>
            </a:r>
          </a:p>
          <a:p>
            <a:endParaRPr lang="en-US" b="1">
              <a:solidFill>
                <a:srgbClr val="00FF00"/>
              </a:solidFill>
            </a:endParaRPr>
          </a:p>
          <a:p>
            <a:r>
              <a:rPr lang="en-US" b="1">
                <a:solidFill>
                  <a:srgbClr val="FF6600"/>
                </a:solidFill>
              </a:rPr>
              <a:t>Persistence</a:t>
            </a:r>
          </a:p>
        </p:txBody>
      </p:sp>
      <p:sp>
        <p:nvSpPr>
          <p:cNvPr id="28" name="Rectangle 27">
            <a:extLst>
              <a:ext uri="{FF2B5EF4-FFF2-40B4-BE49-F238E27FC236}">
                <a16:creationId xmlns:a16="http://schemas.microsoft.com/office/drawing/2014/main" id="{E985BA62-3E99-4BE3-A7F7-FE51F3E815ED}"/>
              </a:ext>
            </a:extLst>
          </p:cNvPr>
          <p:cNvSpPr/>
          <p:nvPr/>
        </p:nvSpPr>
        <p:spPr>
          <a:xfrm>
            <a:off x="5998" y="-18002"/>
            <a:ext cx="12191999" cy="467824"/>
          </a:xfrm>
          <a:prstGeom prst="rect">
            <a:avLst/>
          </a:prstGeom>
          <a:gradFill flip="none" rotWithShape="1">
            <a:gsLst>
              <a:gs pos="69000">
                <a:srgbClr val="808080"/>
              </a:gs>
              <a:gs pos="58000">
                <a:srgbClr val="006666"/>
              </a:gs>
              <a:gs pos="100000">
                <a:schemeClr val="tx1">
                  <a:lumMod val="95000"/>
                  <a:lumOff val="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Background and motivation – Data and methods – </a:t>
            </a:r>
            <a:r>
              <a:rPr lang="en-US" sz="2000" b="1"/>
              <a:t>Results</a:t>
            </a:r>
            <a:r>
              <a:rPr lang="en-US" sz="2000"/>
              <a:t> – Conclussions – Future work </a:t>
            </a:r>
          </a:p>
        </p:txBody>
      </p:sp>
      <p:sp>
        <p:nvSpPr>
          <p:cNvPr id="29" name="Arrow: Down 28">
            <a:extLst>
              <a:ext uri="{FF2B5EF4-FFF2-40B4-BE49-F238E27FC236}">
                <a16:creationId xmlns:a16="http://schemas.microsoft.com/office/drawing/2014/main" id="{B8469D21-B275-4DC1-A725-B74CFE2B61CF}"/>
              </a:ext>
            </a:extLst>
          </p:cNvPr>
          <p:cNvSpPr/>
          <p:nvPr/>
        </p:nvSpPr>
        <p:spPr>
          <a:xfrm>
            <a:off x="8817650" y="1435656"/>
            <a:ext cx="93065" cy="1266820"/>
          </a:xfrm>
          <a:prstGeom prst="downArrow">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16209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Chart, histogram&#10;&#10;Description automatically generated">
            <a:extLst>
              <a:ext uri="{FF2B5EF4-FFF2-40B4-BE49-F238E27FC236}">
                <a16:creationId xmlns:a16="http://schemas.microsoft.com/office/drawing/2014/main" id="{26F093D3-308B-4B76-A040-6337D77580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4857" y="308865"/>
            <a:ext cx="5987143" cy="3591609"/>
          </a:xfrm>
          <a:prstGeom prst="rect">
            <a:avLst/>
          </a:prstGeom>
        </p:spPr>
      </p:pic>
      <p:pic>
        <p:nvPicPr>
          <p:cNvPr id="17" name="Picture 16" descr="Diagram&#10;&#10;Description automatically generated">
            <a:extLst>
              <a:ext uri="{FF2B5EF4-FFF2-40B4-BE49-F238E27FC236}">
                <a16:creationId xmlns:a16="http://schemas.microsoft.com/office/drawing/2014/main" id="{43A1D81B-C911-4376-B82B-F2B38C74CD29}"/>
              </a:ext>
            </a:extLst>
          </p:cNvPr>
          <p:cNvPicPr>
            <a:picLocks noChangeAspect="1"/>
          </p:cNvPicPr>
          <p:nvPr/>
        </p:nvPicPr>
        <p:blipFill rotWithShape="1">
          <a:blip r:embed="rId3">
            <a:extLst>
              <a:ext uri="{28A0092B-C50C-407E-A947-70E740481C1C}">
                <a14:useLocalDpi xmlns:a14="http://schemas.microsoft.com/office/drawing/2010/main" val="0"/>
              </a:ext>
            </a:extLst>
          </a:blip>
          <a:srcRect l="892" t="-362" r="72864" b="362"/>
          <a:stretch/>
        </p:blipFill>
        <p:spPr>
          <a:xfrm>
            <a:off x="4195355" y="507517"/>
            <a:ext cx="1791789" cy="3194304"/>
          </a:xfrm>
          <a:prstGeom prst="rect">
            <a:avLst/>
          </a:prstGeom>
        </p:spPr>
      </p:pic>
      <p:pic>
        <p:nvPicPr>
          <p:cNvPr id="14" name="Picture 13" descr="Chart&#10;&#10;Description automatically generated">
            <a:extLst>
              <a:ext uri="{FF2B5EF4-FFF2-40B4-BE49-F238E27FC236}">
                <a16:creationId xmlns:a16="http://schemas.microsoft.com/office/drawing/2014/main" id="{7C30FC55-2B02-4F62-852F-4DE0073300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4857" y="3397021"/>
            <a:ext cx="5987143" cy="3591609"/>
          </a:xfrm>
          <a:prstGeom prst="rect">
            <a:avLst/>
          </a:prstGeom>
        </p:spPr>
      </p:pic>
      <p:sp>
        <p:nvSpPr>
          <p:cNvPr id="20" name="Rectangle 19">
            <a:extLst>
              <a:ext uri="{FF2B5EF4-FFF2-40B4-BE49-F238E27FC236}">
                <a16:creationId xmlns:a16="http://schemas.microsoft.com/office/drawing/2014/main" id="{C1A74D3D-4DAB-4BF3-B489-8CDBF10BAC7D}"/>
              </a:ext>
            </a:extLst>
          </p:cNvPr>
          <p:cNvSpPr/>
          <p:nvPr/>
        </p:nvSpPr>
        <p:spPr>
          <a:xfrm>
            <a:off x="4332514" y="643924"/>
            <a:ext cx="387266" cy="3918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8DD9B6EE-0DB7-4133-A30B-16E300C0CB49}"/>
              </a:ext>
            </a:extLst>
          </p:cNvPr>
          <p:cNvCxnSpPr/>
          <p:nvPr/>
        </p:nvCxnSpPr>
        <p:spPr>
          <a:xfrm>
            <a:off x="4604657" y="1171479"/>
            <a:ext cx="0" cy="5817151"/>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F5D7F0E-1DCE-494F-8DE8-0145CDF4BA7A}"/>
              </a:ext>
            </a:extLst>
          </p:cNvPr>
          <p:cNvCxnSpPr>
            <a:cxnSpLocks/>
          </p:cNvCxnSpPr>
          <p:nvPr/>
        </p:nvCxnSpPr>
        <p:spPr>
          <a:xfrm>
            <a:off x="4604657" y="4134697"/>
            <a:ext cx="1817914" cy="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5020809-5050-40E2-9E73-9E64AD8CCB94}"/>
              </a:ext>
            </a:extLst>
          </p:cNvPr>
          <p:cNvCxnSpPr>
            <a:cxnSpLocks/>
          </p:cNvCxnSpPr>
          <p:nvPr/>
        </p:nvCxnSpPr>
        <p:spPr>
          <a:xfrm>
            <a:off x="4588328" y="1112012"/>
            <a:ext cx="1817914" cy="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3F486053-F207-45FA-8C75-A1F5126E502D}"/>
              </a:ext>
            </a:extLst>
          </p:cNvPr>
          <p:cNvSpPr txBox="1"/>
          <p:nvPr/>
        </p:nvSpPr>
        <p:spPr>
          <a:xfrm>
            <a:off x="381000" y="1371600"/>
            <a:ext cx="4252033" cy="3416320"/>
          </a:xfrm>
          <a:prstGeom prst="rect">
            <a:avLst/>
          </a:prstGeom>
          <a:noFill/>
        </p:spPr>
        <p:txBody>
          <a:bodyPr wrap="square" rtlCol="0">
            <a:spAutoFit/>
          </a:bodyPr>
          <a:lstStyle/>
          <a:p>
            <a:pPr marL="285750" indent="-285750">
              <a:buFont typeface="Arial" panose="020B0604020202020204" pitchFamily="34" charset="0"/>
              <a:buChar char="•"/>
            </a:pPr>
            <a:r>
              <a:rPr lang="en-US"/>
              <a:t>Convective season </a:t>
            </a:r>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endParaRPr lang="en-US"/>
          </a:p>
        </p:txBody>
      </p:sp>
      <p:sp>
        <p:nvSpPr>
          <p:cNvPr id="4" name="Rectangle 3">
            <a:extLst>
              <a:ext uri="{FF2B5EF4-FFF2-40B4-BE49-F238E27FC236}">
                <a16:creationId xmlns:a16="http://schemas.microsoft.com/office/drawing/2014/main" id="{6FE757B0-8C13-4469-A8FE-F96679202EFA}"/>
              </a:ext>
            </a:extLst>
          </p:cNvPr>
          <p:cNvSpPr/>
          <p:nvPr/>
        </p:nvSpPr>
        <p:spPr>
          <a:xfrm>
            <a:off x="6811738" y="1262741"/>
            <a:ext cx="2049233" cy="2112507"/>
          </a:xfrm>
          <a:prstGeom prst="rect">
            <a:avLst/>
          </a:prstGeom>
          <a:solidFill>
            <a:schemeClr val="accent1">
              <a:lumMod val="40000"/>
              <a:lumOff val="60000"/>
              <a:alpha val="3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8FB12DB-7046-4B5E-8D40-6CB7138C76AE}"/>
              </a:ext>
            </a:extLst>
          </p:cNvPr>
          <p:cNvSpPr/>
          <p:nvPr/>
        </p:nvSpPr>
        <p:spPr>
          <a:xfrm>
            <a:off x="10776855" y="1240969"/>
            <a:ext cx="810985" cy="2112507"/>
          </a:xfrm>
          <a:prstGeom prst="rect">
            <a:avLst/>
          </a:prstGeom>
          <a:solidFill>
            <a:schemeClr val="accent1">
              <a:lumMod val="40000"/>
              <a:lumOff val="60000"/>
              <a:alpha val="3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8C0D545A-8FFF-4BAF-82C5-05542FB3348B}"/>
              </a:ext>
            </a:extLst>
          </p:cNvPr>
          <p:cNvSpPr txBox="1"/>
          <p:nvPr/>
        </p:nvSpPr>
        <p:spPr>
          <a:xfrm>
            <a:off x="269723" y="383056"/>
            <a:ext cx="3608104" cy="584775"/>
          </a:xfrm>
          <a:prstGeom prst="rect">
            <a:avLst/>
          </a:prstGeom>
          <a:noFill/>
        </p:spPr>
        <p:txBody>
          <a:bodyPr wrap="none" rtlCol="0">
            <a:spAutoFit/>
          </a:bodyPr>
          <a:lstStyle/>
          <a:p>
            <a:r>
              <a:rPr lang="en-US" sz="3200"/>
              <a:t>Seasonal occurrence</a:t>
            </a:r>
          </a:p>
        </p:txBody>
      </p:sp>
      <p:sp>
        <p:nvSpPr>
          <p:cNvPr id="25" name="Rectangle 24">
            <a:extLst>
              <a:ext uri="{FF2B5EF4-FFF2-40B4-BE49-F238E27FC236}">
                <a16:creationId xmlns:a16="http://schemas.microsoft.com/office/drawing/2014/main" id="{23A649D2-F10D-4897-9DC1-2C00DD1148C0}"/>
              </a:ext>
            </a:extLst>
          </p:cNvPr>
          <p:cNvSpPr/>
          <p:nvPr/>
        </p:nvSpPr>
        <p:spPr>
          <a:xfrm>
            <a:off x="5998" y="-18002"/>
            <a:ext cx="12191999" cy="467824"/>
          </a:xfrm>
          <a:prstGeom prst="rect">
            <a:avLst/>
          </a:prstGeom>
          <a:gradFill flip="none" rotWithShape="1">
            <a:gsLst>
              <a:gs pos="69000">
                <a:srgbClr val="808080"/>
              </a:gs>
              <a:gs pos="58000">
                <a:srgbClr val="006666"/>
              </a:gs>
              <a:gs pos="100000">
                <a:schemeClr val="tx1">
                  <a:lumMod val="95000"/>
                  <a:lumOff val="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Background and motivation – Data and methods – </a:t>
            </a:r>
            <a:r>
              <a:rPr lang="en-US" sz="2000" b="1"/>
              <a:t>Results</a:t>
            </a:r>
            <a:r>
              <a:rPr lang="en-US" sz="2000"/>
              <a:t> – Conclussions – Future work </a:t>
            </a:r>
          </a:p>
        </p:txBody>
      </p:sp>
    </p:spTree>
    <p:extLst>
      <p:ext uri="{BB962C8B-B14F-4D97-AF65-F5344CB8AC3E}">
        <p14:creationId xmlns:p14="http://schemas.microsoft.com/office/powerpoint/2010/main" val="28791273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Chart, histogram&#10;&#10;Description automatically generated">
            <a:extLst>
              <a:ext uri="{FF2B5EF4-FFF2-40B4-BE49-F238E27FC236}">
                <a16:creationId xmlns:a16="http://schemas.microsoft.com/office/drawing/2014/main" id="{26F093D3-308B-4B76-A040-6337D77580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4857" y="308865"/>
            <a:ext cx="5987143" cy="3591609"/>
          </a:xfrm>
          <a:prstGeom prst="rect">
            <a:avLst/>
          </a:prstGeom>
        </p:spPr>
      </p:pic>
      <p:pic>
        <p:nvPicPr>
          <p:cNvPr id="17" name="Picture 16" descr="Diagram&#10;&#10;Description automatically generated">
            <a:extLst>
              <a:ext uri="{FF2B5EF4-FFF2-40B4-BE49-F238E27FC236}">
                <a16:creationId xmlns:a16="http://schemas.microsoft.com/office/drawing/2014/main" id="{43A1D81B-C911-4376-B82B-F2B38C74CD29}"/>
              </a:ext>
            </a:extLst>
          </p:cNvPr>
          <p:cNvPicPr>
            <a:picLocks noChangeAspect="1"/>
          </p:cNvPicPr>
          <p:nvPr/>
        </p:nvPicPr>
        <p:blipFill rotWithShape="1">
          <a:blip r:embed="rId3">
            <a:extLst>
              <a:ext uri="{28A0092B-C50C-407E-A947-70E740481C1C}">
                <a14:useLocalDpi xmlns:a14="http://schemas.microsoft.com/office/drawing/2010/main" val="0"/>
              </a:ext>
            </a:extLst>
          </a:blip>
          <a:srcRect l="892" t="-362" r="72864" b="362"/>
          <a:stretch/>
        </p:blipFill>
        <p:spPr>
          <a:xfrm>
            <a:off x="4195355" y="507517"/>
            <a:ext cx="1791789" cy="3194304"/>
          </a:xfrm>
          <a:prstGeom prst="rect">
            <a:avLst/>
          </a:prstGeom>
        </p:spPr>
      </p:pic>
      <p:pic>
        <p:nvPicPr>
          <p:cNvPr id="14" name="Picture 13" descr="Chart&#10;&#10;Description automatically generated">
            <a:extLst>
              <a:ext uri="{FF2B5EF4-FFF2-40B4-BE49-F238E27FC236}">
                <a16:creationId xmlns:a16="http://schemas.microsoft.com/office/drawing/2014/main" id="{7C30FC55-2B02-4F62-852F-4DE0073300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4857" y="3397021"/>
            <a:ext cx="5987143" cy="3591609"/>
          </a:xfrm>
          <a:prstGeom prst="rect">
            <a:avLst/>
          </a:prstGeom>
        </p:spPr>
      </p:pic>
      <p:sp>
        <p:nvSpPr>
          <p:cNvPr id="20" name="Rectangle 19">
            <a:extLst>
              <a:ext uri="{FF2B5EF4-FFF2-40B4-BE49-F238E27FC236}">
                <a16:creationId xmlns:a16="http://schemas.microsoft.com/office/drawing/2014/main" id="{C1A74D3D-4DAB-4BF3-B489-8CDBF10BAC7D}"/>
              </a:ext>
            </a:extLst>
          </p:cNvPr>
          <p:cNvSpPr/>
          <p:nvPr/>
        </p:nvSpPr>
        <p:spPr>
          <a:xfrm>
            <a:off x="4332514" y="643924"/>
            <a:ext cx="387266" cy="3918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8DD9B6EE-0DB7-4133-A30B-16E300C0CB49}"/>
              </a:ext>
            </a:extLst>
          </p:cNvPr>
          <p:cNvCxnSpPr/>
          <p:nvPr/>
        </p:nvCxnSpPr>
        <p:spPr>
          <a:xfrm>
            <a:off x="4604657" y="1171479"/>
            <a:ext cx="0" cy="5817151"/>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F5D7F0E-1DCE-494F-8DE8-0145CDF4BA7A}"/>
              </a:ext>
            </a:extLst>
          </p:cNvPr>
          <p:cNvCxnSpPr>
            <a:cxnSpLocks/>
          </p:cNvCxnSpPr>
          <p:nvPr/>
        </p:nvCxnSpPr>
        <p:spPr>
          <a:xfrm>
            <a:off x="4604657" y="4134697"/>
            <a:ext cx="1817914" cy="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5020809-5050-40E2-9E73-9E64AD8CCB94}"/>
              </a:ext>
            </a:extLst>
          </p:cNvPr>
          <p:cNvCxnSpPr>
            <a:cxnSpLocks/>
          </p:cNvCxnSpPr>
          <p:nvPr/>
        </p:nvCxnSpPr>
        <p:spPr>
          <a:xfrm>
            <a:off x="4588328" y="1112012"/>
            <a:ext cx="1817914" cy="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3F486053-F207-45FA-8C75-A1F5126E502D}"/>
              </a:ext>
            </a:extLst>
          </p:cNvPr>
          <p:cNvSpPr txBox="1"/>
          <p:nvPr/>
        </p:nvSpPr>
        <p:spPr>
          <a:xfrm>
            <a:off x="381000" y="1371600"/>
            <a:ext cx="4252033" cy="3693319"/>
          </a:xfrm>
          <a:prstGeom prst="rect">
            <a:avLst/>
          </a:prstGeom>
          <a:noFill/>
        </p:spPr>
        <p:txBody>
          <a:bodyPr wrap="square" rtlCol="0">
            <a:spAutoFit/>
          </a:bodyPr>
          <a:lstStyle/>
          <a:p>
            <a:pPr marL="285750" indent="-285750">
              <a:buFont typeface="Arial" panose="020B0604020202020204" pitchFamily="34" charset="0"/>
              <a:buChar char="•"/>
            </a:pPr>
            <a:r>
              <a:rPr lang="en-US"/>
              <a:t>Convective season </a:t>
            </a:r>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After restratification</a:t>
            </a:r>
          </a:p>
        </p:txBody>
      </p:sp>
      <p:sp>
        <p:nvSpPr>
          <p:cNvPr id="4" name="Rectangle 3">
            <a:extLst>
              <a:ext uri="{FF2B5EF4-FFF2-40B4-BE49-F238E27FC236}">
                <a16:creationId xmlns:a16="http://schemas.microsoft.com/office/drawing/2014/main" id="{6FE757B0-8C13-4469-A8FE-F96679202EFA}"/>
              </a:ext>
            </a:extLst>
          </p:cNvPr>
          <p:cNvSpPr/>
          <p:nvPr/>
        </p:nvSpPr>
        <p:spPr>
          <a:xfrm>
            <a:off x="6811738" y="1262741"/>
            <a:ext cx="2049233" cy="2112507"/>
          </a:xfrm>
          <a:prstGeom prst="rect">
            <a:avLst/>
          </a:prstGeom>
          <a:solidFill>
            <a:schemeClr val="accent1">
              <a:lumMod val="40000"/>
              <a:lumOff val="60000"/>
              <a:alpha val="3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8FB12DB-7046-4B5E-8D40-6CB7138C76AE}"/>
              </a:ext>
            </a:extLst>
          </p:cNvPr>
          <p:cNvSpPr/>
          <p:nvPr/>
        </p:nvSpPr>
        <p:spPr>
          <a:xfrm>
            <a:off x="10776855" y="1240969"/>
            <a:ext cx="810985" cy="2112507"/>
          </a:xfrm>
          <a:prstGeom prst="rect">
            <a:avLst/>
          </a:prstGeom>
          <a:solidFill>
            <a:schemeClr val="accent1">
              <a:lumMod val="40000"/>
              <a:lumOff val="60000"/>
              <a:alpha val="3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D7DC5CE-BFF1-46BF-8E0F-32CCCDC391A6}"/>
              </a:ext>
            </a:extLst>
          </p:cNvPr>
          <p:cNvSpPr/>
          <p:nvPr/>
        </p:nvSpPr>
        <p:spPr>
          <a:xfrm>
            <a:off x="8131629" y="4080268"/>
            <a:ext cx="2895600" cy="2366106"/>
          </a:xfrm>
          <a:prstGeom prst="rect">
            <a:avLst/>
          </a:prstGeom>
          <a:solidFill>
            <a:srgbClr val="FF0000">
              <a:alpha val="1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Diagram&#10;&#10;Description automatically generated">
            <a:extLst>
              <a:ext uri="{FF2B5EF4-FFF2-40B4-BE49-F238E27FC236}">
                <a16:creationId xmlns:a16="http://schemas.microsoft.com/office/drawing/2014/main" id="{E91A1000-E3A0-426C-900B-902D034F3B0F}"/>
              </a:ext>
            </a:extLst>
          </p:cNvPr>
          <p:cNvPicPr>
            <a:picLocks noChangeAspect="1"/>
          </p:cNvPicPr>
          <p:nvPr/>
        </p:nvPicPr>
        <p:blipFill rotWithShape="1">
          <a:blip r:embed="rId3">
            <a:extLst>
              <a:ext uri="{28A0092B-C50C-407E-A947-70E740481C1C}">
                <a14:useLocalDpi xmlns:a14="http://schemas.microsoft.com/office/drawing/2010/main" val="0"/>
              </a:ext>
            </a:extLst>
          </a:blip>
          <a:srcRect l="58610" t="37391" r="22098"/>
          <a:stretch/>
        </p:blipFill>
        <p:spPr>
          <a:xfrm>
            <a:off x="4877087" y="4187524"/>
            <a:ext cx="1035331" cy="2010602"/>
          </a:xfrm>
          <a:prstGeom prst="rect">
            <a:avLst/>
          </a:prstGeom>
        </p:spPr>
      </p:pic>
      <p:cxnSp>
        <p:nvCxnSpPr>
          <p:cNvPr id="22" name="Straight Arrow Connector 21">
            <a:extLst>
              <a:ext uri="{FF2B5EF4-FFF2-40B4-BE49-F238E27FC236}">
                <a16:creationId xmlns:a16="http://schemas.microsoft.com/office/drawing/2014/main" id="{06BFE534-D6F0-4EC1-8E3E-F7D8BB5FB24B}"/>
              </a:ext>
            </a:extLst>
          </p:cNvPr>
          <p:cNvCxnSpPr>
            <a:cxnSpLocks/>
          </p:cNvCxnSpPr>
          <p:nvPr/>
        </p:nvCxnSpPr>
        <p:spPr>
          <a:xfrm>
            <a:off x="5361217" y="2372345"/>
            <a:ext cx="0" cy="176235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EBD332AD-57E7-4197-94B4-14D39798771E}"/>
              </a:ext>
            </a:extLst>
          </p:cNvPr>
          <p:cNvSpPr txBox="1"/>
          <p:nvPr/>
        </p:nvSpPr>
        <p:spPr>
          <a:xfrm>
            <a:off x="5484791" y="2856430"/>
            <a:ext cx="421910" cy="707886"/>
          </a:xfrm>
          <a:prstGeom prst="rect">
            <a:avLst/>
          </a:prstGeom>
          <a:noFill/>
        </p:spPr>
        <p:txBody>
          <a:bodyPr wrap="none" rtlCol="0">
            <a:spAutoFit/>
          </a:bodyPr>
          <a:lstStyle/>
          <a:p>
            <a:r>
              <a:rPr lang="en-US" sz="4000" b="1">
                <a:solidFill>
                  <a:srgbClr val="FF0000"/>
                </a:solidFill>
              </a:rPr>
              <a:t>?</a:t>
            </a:r>
          </a:p>
        </p:txBody>
      </p:sp>
      <p:sp>
        <p:nvSpPr>
          <p:cNvPr id="24" name="TextBox 23">
            <a:extLst>
              <a:ext uri="{FF2B5EF4-FFF2-40B4-BE49-F238E27FC236}">
                <a16:creationId xmlns:a16="http://schemas.microsoft.com/office/drawing/2014/main" id="{8C0D545A-8FFF-4BAF-82C5-05542FB3348B}"/>
              </a:ext>
            </a:extLst>
          </p:cNvPr>
          <p:cNvSpPr txBox="1"/>
          <p:nvPr/>
        </p:nvSpPr>
        <p:spPr>
          <a:xfrm>
            <a:off x="269723" y="383056"/>
            <a:ext cx="3608104" cy="584775"/>
          </a:xfrm>
          <a:prstGeom prst="rect">
            <a:avLst/>
          </a:prstGeom>
          <a:noFill/>
        </p:spPr>
        <p:txBody>
          <a:bodyPr wrap="none" rtlCol="0">
            <a:spAutoFit/>
          </a:bodyPr>
          <a:lstStyle/>
          <a:p>
            <a:r>
              <a:rPr lang="en-US" sz="3200"/>
              <a:t>Seasonal occurrence</a:t>
            </a:r>
          </a:p>
        </p:txBody>
      </p:sp>
      <p:sp>
        <p:nvSpPr>
          <p:cNvPr id="25" name="Rectangle 24">
            <a:extLst>
              <a:ext uri="{FF2B5EF4-FFF2-40B4-BE49-F238E27FC236}">
                <a16:creationId xmlns:a16="http://schemas.microsoft.com/office/drawing/2014/main" id="{E2BB1D35-3E4A-473B-8BD5-56E5992AE0B4}"/>
              </a:ext>
            </a:extLst>
          </p:cNvPr>
          <p:cNvSpPr/>
          <p:nvPr/>
        </p:nvSpPr>
        <p:spPr>
          <a:xfrm>
            <a:off x="5998" y="-18002"/>
            <a:ext cx="12191999" cy="467824"/>
          </a:xfrm>
          <a:prstGeom prst="rect">
            <a:avLst/>
          </a:prstGeom>
          <a:gradFill flip="none" rotWithShape="1">
            <a:gsLst>
              <a:gs pos="69000">
                <a:srgbClr val="808080"/>
              </a:gs>
              <a:gs pos="58000">
                <a:srgbClr val="006666"/>
              </a:gs>
              <a:gs pos="100000">
                <a:schemeClr val="tx1">
                  <a:lumMod val="95000"/>
                  <a:lumOff val="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Background and motivation – Data and methods – </a:t>
            </a:r>
            <a:r>
              <a:rPr lang="en-US" sz="2000" b="1"/>
              <a:t>Results</a:t>
            </a:r>
            <a:r>
              <a:rPr lang="en-US" sz="2000"/>
              <a:t> – Conclussions – Future work </a:t>
            </a:r>
          </a:p>
        </p:txBody>
      </p:sp>
    </p:spTree>
    <p:extLst>
      <p:ext uri="{BB962C8B-B14F-4D97-AF65-F5344CB8AC3E}">
        <p14:creationId xmlns:p14="http://schemas.microsoft.com/office/powerpoint/2010/main" val="42594334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BFAD4475-6731-4371-8C8B-CA32B777EB42}"/>
              </a:ext>
            </a:extLst>
          </p:cNvPr>
          <p:cNvSpPr/>
          <p:nvPr/>
        </p:nvSpPr>
        <p:spPr>
          <a:xfrm>
            <a:off x="11876202" y="3130062"/>
            <a:ext cx="63750" cy="1588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2594C0A-518A-4ED5-BD48-EFFA62950B9C}"/>
              </a:ext>
            </a:extLst>
          </p:cNvPr>
          <p:cNvSpPr/>
          <p:nvPr/>
        </p:nvSpPr>
        <p:spPr>
          <a:xfrm>
            <a:off x="11805854" y="4700943"/>
            <a:ext cx="134095" cy="1588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0</a:t>
            </a:r>
          </a:p>
        </p:txBody>
      </p:sp>
      <p:sp>
        <p:nvSpPr>
          <p:cNvPr id="10" name="TextBox 9">
            <a:extLst>
              <a:ext uri="{FF2B5EF4-FFF2-40B4-BE49-F238E27FC236}">
                <a16:creationId xmlns:a16="http://schemas.microsoft.com/office/drawing/2014/main" id="{5349D256-3DC1-44B7-9713-93FA854A3211}"/>
              </a:ext>
            </a:extLst>
          </p:cNvPr>
          <p:cNvSpPr txBox="1"/>
          <p:nvPr/>
        </p:nvSpPr>
        <p:spPr>
          <a:xfrm>
            <a:off x="269723" y="720514"/>
            <a:ext cx="9756261" cy="584775"/>
          </a:xfrm>
          <a:prstGeom prst="rect">
            <a:avLst/>
          </a:prstGeom>
          <a:noFill/>
        </p:spPr>
        <p:txBody>
          <a:bodyPr wrap="none" rtlCol="0">
            <a:spAutoFit/>
          </a:bodyPr>
          <a:lstStyle/>
          <a:p>
            <a:r>
              <a:rPr lang="en-US" sz="3200"/>
              <a:t>General structure of SCVs detected in the Greenland Sea</a:t>
            </a:r>
          </a:p>
        </p:txBody>
      </p:sp>
      <p:pic>
        <p:nvPicPr>
          <p:cNvPr id="3" name="Picture 2" descr="Chart, surface chart&#10;&#10;Description automatically generated">
            <a:extLst>
              <a:ext uri="{FF2B5EF4-FFF2-40B4-BE49-F238E27FC236}">
                <a16:creationId xmlns:a16="http://schemas.microsoft.com/office/drawing/2014/main" id="{7A0EFD45-67DF-4AE2-AA43-0CE01F91AE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0555" y="2445595"/>
            <a:ext cx="4364666" cy="4312641"/>
          </a:xfrm>
          <a:prstGeom prst="rect">
            <a:avLst/>
          </a:prstGeom>
        </p:spPr>
      </p:pic>
      <p:pic>
        <p:nvPicPr>
          <p:cNvPr id="16" name="Picture 15" descr="Chart&#10;&#10;Description automatically generated">
            <a:extLst>
              <a:ext uri="{FF2B5EF4-FFF2-40B4-BE49-F238E27FC236}">
                <a16:creationId xmlns:a16="http://schemas.microsoft.com/office/drawing/2014/main" id="{8B5DC0AD-76A8-4324-B19D-59A2F598669D}"/>
              </a:ext>
            </a:extLst>
          </p:cNvPr>
          <p:cNvPicPr>
            <a:picLocks noChangeAspect="1"/>
          </p:cNvPicPr>
          <p:nvPr/>
        </p:nvPicPr>
        <p:blipFill rotWithShape="1">
          <a:blip r:embed="rId4">
            <a:extLst>
              <a:ext uri="{28A0092B-C50C-407E-A947-70E740481C1C}">
                <a14:useLocalDpi xmlns:a14="http://schemas.microsoft.com/office/drawing/2010/main" val="0"/>
              </a:ext>
            </a:extLst>
          </a:blip>
          <a:srcRect r="1652"/>
          <a:stretch/>
        </p:blipFill>
        <p:spPr>
          <a:xfrm>
            <a:off x="3986933" y="2464644"/>
            <a:ext cx="4292533" cy="4312641"/>
          </a:xfrm>
          <a:prstGeom prst="rect">
            <a:avLst/>
          </a:prstGeom>
        </p:spPr>
      </p:pic>
      <p:pic>
        <p:nvPicPr>
          <p:cNvPr id="17" name="Picture 16" descr="Chart&#10;&#10;Description automatically generated">
            <a:extLst>
              <a:ext uri="{FF2B5EF4-FFF2-40B4-BE49-F238E27FC236}">
                <a16:creationId xmlns:a16="http://schemas.microsoft.com/office/drawing/2014/main" id="{6AD1976A-B79B-4D5F-A177-AFB4F8D062FA}"/>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100372" y="2445594"/>
            <a:ext cx="4364666" cy="4312641"/>
          </a:xfrm>
          <a:prstGeom prst="rect">
            <a:avLst/>
          </a:prstGeom>
        </p:spPr>
      </p:pic>
      <p:pic>
        <p:nvPicPr>
          <p:cNvPr id="19" name="Picture 18" descr="Chart&#10;&#10;Description automatically generated">
            <a:extLst>
              <a:ext uri="{FF2B5EF4-FFF2-40B4-BE49-F238E27FC236}">
                <a16:creationId xmlns:a16="http://schemas.microsoft.com/office/drawing/2014/main" id="{F1DE0C4D-44FC-4A5B-9499-895EE10F33B6}"/>
              </a:ext>
            </a:extLst>
          </p:cNvPr>
          <p:cNvPicPr>
            <a:picLocks noChangeAspect="1"/>
          </p:cNvPicPr>
          <p:nvPr/>
        </p:nvPicPr>
        <p:blipFill rotWithShape="1">
          <a:blip r:embed="rId4">
            <a:extLst>
              <a:ext uri="{28A0092B-C50C-407E-A947-70E740481C1C}">
                <a14:useLocalDpi xmlns:a14="http://schemas.microsoft.com/office/drawing/2010/main" val="0"/>
              </a:ext>
            </a:extLst>
          </a:blip>
          <a:srcRect r="1652"/>
          <a:stretch/>
        </p:blipFill>
        <p:spPr>
          <a:xfrm>
            <a:off x="3949733" y="2464645"/>
            <a:ext cx="4292533" cy="4312641"/>
          </a:xfrm>
          <a:prstGeom prst="rect">
            <a:avLst/>
          </a:prstGeom>
        </p:spPr>
      </p:pic>
      <p:pic>
        <p:nvPicPr>
          <p:cNvPr id="20" name="Picture 19" descr="Chart&#10;&#10;Description automatically generated">
            <a:extLst>
              <a:ext uri="{FF2B5EF4-FFF2-40B4-BE49-F238E27FC236}">
                <a16:creationId xmlns:a16="http://schemas.microsoft.com/office/drawing/2014/main" id="{B40AF484-58B2-497D-9A2A-3862956B363E}"/>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137572" y="2445595"/>
            <a:ext cx="4364666" cy="4312641"/>
          </a:xfrm>
          <a:prstGeom prst="rect">
            <a:avLst/>
          </a:prstGeom>
        </p:spPr>
      </p:pic>
      <p:pic>
        <p:nvPicPr>
          <p:cNvPr id="22" name="Picture 21" descr="Chart, surface chart&#10;&#10;Description automatically generated">
            <a:extLst>
              <a:ext uri="{FF2B5EF4-FFF2-40B4-BE49-F238E27FC236}">
                <a16:creationId xmlns:a16="http://schemas.microsoft.com/office/drawing/2014/main" id="{0C12D5E4-1BF3-4F63-9C22-B9B4ADEB9B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1980" y="1583396"/>
            <a:ext cx="4364666" cy="5174839"/>
          </a:xfrm>
          <a:prstGeom prst="rect">
            <a:avLst/>
          </a:prstGeom>
        </p:spPr>
      </p:pic>
      <p:pic>
        <p:nvPicPr>
          <p:cNvPr id="26" name="Picture 25" descr="Chart&#10;&#10;Description automatically generated">
            <a:extLst>
              <a:ext uri="{FF2B5EF4-FFF2-40B4-BE49-F238E27FC236}">
                <a16:creationId xmlns:a16="http://schemas.microsoft.com/office/drawing/2014/main" id="{2CDEDAF0-F758-435A-AB2E-D3EBC2EAC4CC}"/>
              </a:ext>
            </a:extLst>
          </p:cNvPr>
          <p:cNvPicPr>
            <a:picLocks noChangeAspect="1"/>
          </p:cNvPicPr>
          <p:nvPr/>
        </p:nvPicPr>
        <p:blipFill rotWithShape="1">
          <a:blip r:embed="rId4">
            <a:extLst>
              <a:ext uri="{28A0092B-C50C-407E-A947-70E740481C1C}">
                <a14:useLocalDpi xmlns:a14="http://schemas.microsoft.com/office/drawing/2010/main" val="0"/>
              </a:ext>
            </a:extLst>
          </a:blip>
          <a:srcRect l="6534" r="1851"/>
          <a:stretch/>
        </p:blipFill>
        <p:spPr>
          <a:xfrm>
            <a:off x="4262561" y="1602446"/>
            <a:ext cx="3998755" cy="5174839"/>
          </a:xfrm>
          <a:prstGeom prst="rect">
            <a:avLst/>
          </a:prstGeom>
        </p:spPr>
      </p:pic>
      <p:pic>
        <p:nvPicPr>
          <p:cNvPr id="27" name="Picture 26" descr="Chart&#10;&#10;Description automatically generated">
            <a:extLst>
              <a:ext uri="{FF2B5EF4-FFF2-40B4-BE49-F238E27FC236}">
                <a16:creationId xmlns:a16="http://schemas.microsoft.com/office/drawing/2014/main" id="{81700266-F1D7-49AA-ABCB-9E7F7B129137}"/>
              </a:ext>
            </a:extLst>
          </p:cNvPr>
          <p:cNvPicPr>
            <a:picLocks noChangeAspect="1"/>
          </p:cNvPicPr>
          <p:nvPr/>
        </p:nvPicPr>
        <p:blipFill rotWithShape="1">
          <a:blip r:embed="rId5">
            <a:extLst>
              <a:ext uri="{28A0092B-C50C-407E-A947-70E740481C1C}">
                <a14:useLocalDpi xmlns:a14="http://schemas.microsoft.com/office/drawing/2010/main" val="0"/>
              </a:ext>
            </a:extLst>
          </a:blip>
          <a:srcRect r="892"/>
          <a:stretch/>
        </p:blipFill>
        <p:spPr>
          <a:xfrm>
            <a:off x="-63714" y="1583396"/>
            <a:ext cx="4325733" cy="5174839"/>
          </a:xfrm>
          <a:prstGeom prst="rect">
            <a:avLst/>
          </a:prstGeom>
        </p:spPr>
      </p:pic>
      <p:sp>
        <p:nvSpPr>
          <p:cNvPr id="28" name="Rectangle 27">
            <a:extLst>
              <a:ext uri="{FF2B5EF4-FFF2-40B4-BE49-F238E27FC236}">
                <a16:creationId xmlns:a16="http://schemas.microsoft.com/office/drawing/2014/main" id="{AEF918DB-0F96-44D8-9D79-8DD8EBAB5E3A}"/>
              </a:ext>
            </a:extLst>
          </p:cNvPr>
          <p:cNvSpPr/>
          <p:nvPr/>
        </p:nvSpPr>
        <p:spPr>
          <a:xfrm>
            <a:off x="5998" y="-18002"/>
            <a:ext cx="12191999" cy="467824"/>
          </a:xfrm>
          <a:prstGeom prst="rect">
            <a:avLst/>
          </a:prstGeom>
          <a:gradFill flip="none" rotWithShape="1">
            <a:gsLst>
              <a:gs pos="69000">
                <a:srgbClr val="808080"/>
              </a:gs>
              <a:gs pos="58000">
                <a:srgbClr val="006666"/>
              </a:gs>
              <a:gs pos="100000">
                <a:schemeClr val="tx1">
                  <a:lumMod val="95000"/>
                  <a:lumOff val="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Background and motivation – Data and methods – </a:t>
            </a:r>
            <a:r>
              <a:rPr lang="en-US" sz="2000" b="1"/>
              <a:t>Results</a:t>
            </a:r>
            <a:r>
              <a:rPr lang="en-US" sz="2000"/>
              <a:t> – Conclussions – Future work </a:t>
            </a:r>
          </a:p>
        </p:txBody>
      </p:sp>
    </p:spTree>
    <p:extLst>
      <p:ext uri="{BB962C8B-B14F-4D97-AF65-F5344CB8AC3E}">
        <p14:creationId xmlns:p14="http://schemas.microsoft.com/office/powerpoint/2010/main" val="21643460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urface chart&#10;&#10;Description automatically generated">
            <a:extLst>
              <a:ext uri="{FF2B5EF4-FFF2-40B4-BE49-F238E27FC236}">
                <a16:creationId xmlns:a16="http://schemas.microsoft.com/office/drawing/2014/main" id="{6DC43E5C-5645-49FC-8E1E-3008FF599DDE}"/>
              </a:ext>
            </a:extLst>
          </p:cNvPr>
          <p:cNvPicPr>
            <a:picLocks noChangeAspect="1"/>
          </p:cNvPicPr>
          <p:nvPr/>
        </p:nvPicPr>
        <p:blipFill rotWithShape="1">
          <a:blip r:embed="rId2">
            <a:extLst>
              <a:ext uri="{28A0092B-C50C-407E-A947-70E740481C1C}">
                <a14:useLocalDpi xmlns:a14="http://schemas.microsoft.com/office/drawing/2010/main" val="0"/>
              </a:ext>
            </a:extLst>
          </a:blip>
          <a:srcRect t="11975" b="13580"/>
          <a:stretch/>
        </p:blipFill>
        <p:spPr>
          <a:xfrm>
            <a:off x="879656" y="1176836"/>
            <a:ext cx="11102794" cy="5511831"/>
          </a:xfrm>
          <a:prstGeom prst="rect">
            <a:avLst/>
          </a:prstGeom>
        </p:spPr>
      </p:pic>
      <p:sp>
        <p:nvSpPr>
          <p:cNvPr id="8" name="Rectangle 7">
            <a:extLst>
              <a:ext uri="{FF2B5EF4-FFF2-40B4-BE49-F238E27FC236}">
                <a16:creationId xmlns:a16="http://schemas.microsoft.com/office/drawing/2014/main" id="{E9D8ABCB-9573-49E5-B725-8421550D77D0}"/>
              </a:ext>
            </a:extLst>
          </p:cNvPr>
          <p:cNvSpPr/>
          <p:nvPr/>
        </p:nvSpPr>
        <p:spPr>
          <a:xfrm>
            <a:off x="5998" y="-18002"/>
            <a:ext cx="12191999" cy="467824"/>
          </a:xfrm>
          <a:prstGeom prst="rect">
            <a:avLst/>
          </a:prstGeom>
          <a:gradFill flip="none" rotWithShape="1">
            <a:gsLst>
              <a:gs pos="69000">
                <a:srgbClr val="808080"/>
              </a:gs>
              <a:gs pos="58000">
                <a:srgbClr val="006666"/>
              </a:gs>
              <a:gs pos="100000">
                <a:schemeClr val="tx1">
                  <a:lumMod val="95000"/>
                  <a:lumOff val="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Background and motivation – Data and methods – </a:t>
            </a:r>
            <a:r>
              <a:rPr lang="en-US" sz="2000" b="1"/>
              <a:t>Results</a:t>
            </a:r>
            <a:r>
              <a:rPr lang="en-US" sz="2000"/>
              <a:t> – Conclussions – Future work </a:t>
            </a:r>
          </a:p>
        </p:txBody>
      </p:sp>
      <p:sp>
        <p:nvSpPr>
          <p:cNvPr id="7" name="TextBox 6">
            <a:extLst>
              <a:ext uri="{FF2B5EF4-FFF2-40B4-BE49-F238E27FC236}">
                <a16:creationId xmlns:a16="http://schemas.microsoft.com/office/drawing/2014/main" id="{CEF1DFE7-9D9F-4B21-9363-38302C58E9BD}"/>
              </a:ext>
            </a:extLst>
          </p:cNvPr>
          <p:cNvSpPr txBox="1"/>
          <p:nvPr/>
        </p:nvSpPr>
        <p:spPr>
          <a:xfrm>
            <a:off x="-61359" y="418649"/>
            <a:ext cx="3129639" cy="646331"/>
          </a:xfrm>
          <a:prstGeom prst="rect">
            <a:avLst/>
          </a:prstGeom>
          <a:noFill/>
        </p:spPr>
        <p:txBody>
          <a:bodyPr wrap="none" rtlCol="0">
            <a:spAutoFit/>
          </a:bodyPr>
          <a:lstStyle/>
          <a:p>
            <a:r>
              <a:rPr lang="en-US" sz="3600"/>
              <a:t>2001/2002 SCV</a:t>
            </a:r>
          </a:p>
        </p:txBody>
      </p:sp>
    </p:spTree>
    <p:extLst>
      <p:ext uri="{BB962C8B-B14F-4D97-AF65-F5344CB8AC3E}">
        <p14:creationId xmlns:p14="http://schemas.microsoft.com/office/powerpoint/2010/main" val="34506280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32B0B8F1-A151-489F-A676-00EB897AAC11}"/>
              </a:ext>
            </a:extLst>
          </p:cNvPr>
          <p:cNvCxnSpPr>
            <a:cxnSpLocks/>
          </p:cNvCxnSpPr>
          <p:nvPr/>
        </p:nvCxnSpPr>
        <p:spPr>
          <a:xfrm>
            <a:off x="1338942" y="2526846"/>
            <a:ext cx="1317172"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229ED7B-44C9-43FF-8A5D-1E1BE2512F67}"/>
              </a:ext>
            </a:extLst>
          </p:cNvPr>
          <p:cNvCxnSpPr>
            <a:cxnSpLocks/>
          </p:cNvCxnSpPr>
          <p:nvPr/>
        </p:nvCxnSpPr>
        <p:spPr>
          <a:xfrm>
            <a:off x="2656114" y="2526846"/>
            <a:ext cx="1317172" cy="0"/>
          </a:xfrm>
          <a:prstGeom prst="line">
            <a:avLst/>
          </a:prstGeom>
          <a:ln w="381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10AE8E0-7FF3-4603-B2AD-33A9BEB8029D}"/>
              </a:ext>
            </a:extLst>
          </p:cNvPr>
          <p:cNvCxnSpPr>
            <a:cxnSpLocks/>
          </p:cNvCxnSpPr>
          <p:nvPr/>
        </p:nvCxnSpPr>
        <p:spPr>
          <a:xfrm>
            <a:off x="3973286" y="2526846"/>
            <a:ext cx="2258210" cy="0"/>
          </a:xfrm>
          <a:prstGeom prst="line">
            <a:avLst/>
          </a:prstGeom>
          <a:ln w="38100">
            <a:solidFill>
              <a:srgbClr val="B311BF"/>
            </a:solidFill>
          </a:ln>
        </p:spPr>
        <p:style>
          <a:lnRef idx="1">
            <a:schemeClr val="accent1"/>
          </a:lnRef>
          <a:fillRef idx="0">
            <a:schemeClr val="accent1"/>
          </a:fillRef>
          <a:effectRef idx="0">
            <a:schemeClr val="accent1"/>
          </a:effectRef>
          <a:fontRef idx="minor">
            <a:schemeClr val="tx1"/>
          </a:fontRef>
        </p:style>
      </p:cxnSp>
      <p:pic>
        <p:nvPicPr>
          <p:cNvPr id="3" name="Picture 2" descr="Chart&#10;&#10;Description automatically generated">
            <a:extLst>
              <a:ext uri="{FF2B5EF4-FFF2-40B4-BE49-F238E27FC236}">
                <a16:creationId xmlns:a16="http://schemas.microsoft.com/office/drawing/2014/main" id="{BBBF62CE-08A6-4A7B-ABD4-E370978FF5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5470" y="158386"/>
            <a:ext cx="5186035" cy="2491124"/>
          </a:xfrm>
          <a:prstGeom prst="rect">
            <a:avLst/>
          </a:prstGeom>
        </p:spPr>
      </p:pic>
      <p:pic>
        <p:nvPicPr>
          <p:cNvPr id="5" name="Picture 4" descr="Map&#10;&#10;Description automatically generated">
            <a:extLst>
              <a:ext uri="{FF2B5EF4-FFF2-40B4-BE49-F238E27FC236}">
                <a16:creationId xmlns:a16="http://schemas.microsoft.com/office/drawing/2014/main" id="{AF8E96FF-7356-45E8-8FA6-4A19F73348EA}"/>
              </a:ext>
            </a:extLst>
          </p:cNvPr>
          <p:cNvPicPr>
            <a:picLocks noChangeAspect="1"/>
          </p:cNvPicPr>
          <p:nvPr/>
        </p:nvPicPr>
        <p:blipFill rotWithShape="1">
          <a:blip r:embed="rId3">
            <a:extLst>
              <a:ext uri="{28A0092B-C50C-407E-A947-70E740481C1C}">
                <a14:useLocalDpi xmlns:a14="http://schemas.microsoft.com/office/drawing/2010/main" val="0"/>
              </a:ext>
            </a:extLst>
          </a:blip>
          <a:srcRect t="3176" b="13142"/>
          <a:stretch/>
        </p:blipFill>
        <p:spPr>
          <a:xfrm>
            <a:off x="7215470" y="2329541"/>
            <a:ext cx="5186035" cy="2084614"/>
          </a:xfrm>
          <a:prstGeom prst="rect">
            <a:avLst/>
          </a:prstGeom>
        </p:spPr>
      </p:pic>
      <p:pic>
        <p:nvPicPr>
          <p:cNvPr id="9" name="Picture 8" descr="Chart&#10;&#10;Description automatically generated with medium confidence">
            <a:extLst>
              <a:ext uri="{FF2B5EF4-FFF2-40B4-BE49-F238E27FC236}">
                <a16:creationId xmlns:a16="http://schemas.microsoft.com/office/drawing/2014/main" id="{BF1D0519-AF42-4D76-AFFC-ED885CFB6424}"/>
              </a:ext>
            </a:extLst>
          </p:cNvPr>
          <p:cNvPicPr>
            <a:picLocks noChangeAspect="1"/>
          </p:cNvPicPr>
          <p:nvPr/>
        </p:nvPicPr>
        <p:blipFill rotWithShape="1">
          <a:blip r:embed="rId4">
            <a:extLst>
              <a:ext uri="{28A0092B-C50C-407E-A947-70E740481C1C}">
                <a14:useLocalDpi xmlns:a14="http://schemas.microsoft.com/office/drawing/2010/main" val="0"/>
              </a:ext>
            </a:extLst>
          </a:blip>
          <a:srcRect t="3141" r="4040" b="1462"/>
          <a:stretch/>
        </p:blipFill>
        <p:spPr>
          <a:xfrm>
            <a:off x="7215470" y="4457698"/>
            <a:ext cx="4976530" cy="2376488"/>
          </a:xfrm>
          <a:prstGeom prst="rect">
            <a:avLst/>
          </a:prstGeom>
        </p:spPr>
      </p:pic>
      <p:pic>
        <p:nvPicPr>
          <p:cNvPr id="11" name="Picture 10" descr="A picture containing surface chart&#10;&#10;Description automatically generated">
            <a:extLst>
              <a:ext uri="{FF2B5EF4-FFF2-40B4-BE49-F238E27FC236}">
                <a16:creationId xmlns:a16="http://schemas.microsoft.com/office/drawing/2014/main" id="{3C37FDF0-7CEF-4D7A-A3B7-F78C1EAEBD5C}"/>
              </a:ext>
            </a:extLst>
          </p:cNvPr>
          <p:cNvPicPr>
            <a:picLocks noChangeAspect="1"/>
          </p:cNvPicPr>
          <p:nvPr/>
        </p:nvPicPr>
        <p:blipFill rotWithShape="1">
          <a:blip r:embed="rId5">
            <a:extLst>
              <a:ext uri="{28A0092B-C50C-407E-A947-70E740481C1C}">
                <a14:useLocalDpi xmlns:a14="http://schemas.microsoft.com/office/drawing/2010/main" val="0"/>
              </a:ext>
            </a:extLst>
          </a:blip>
          <a:srcRect t="11975" b="13580"/>
          <a:stretch/>
        </p:blipFill>
        <p:spPr>
          <a:xfrm>
            <a:off x="879656" y="3719419"/>
            <a:ext cx="5981125" cy="2969248"/>
          </a:xfrm>
          <a:prstGeom prst="rect">
            <a:avLst/>
          </a:prstGeom>
        </p:spPr>
      </p:pic>
      <p:sp>
        <p:nvSpPr>
          <p:cNvPr id="2" name="TextBox 1">
            <a:extLst>
              <a:ext uri="{FF2B5EF4-FFF2-40B4-BE49-F238E27FC236}">
                <a16:creationId xmlns:a16="http://schemas.microsoft.com/office/drawing/2014/main" id="{7DE3063B-9BF5-4C03-B23C-9184839C9014}"/>
              </a:ext>
            </a:extLst>
          </p:cNvPr>
          <p:cNvSpPr txBox="1"/>
          <p:nvPr/>
        </p:nvSpPr>
        <p:spPr>
          <a:xfrm>
            <a:off x="7686261" y="6528045"/>
            <a:ext cx="4164496" cy="261610"/>
          </a:xfrm>
          <a:prstGeom prst="rect">
            <a:avLst/>
          </a:prstGeom>
          <a:solidFill>
            <a:schemeClr val="bg1"/>
          </a:solidFill>
        </p:spPr>
        <p:txBody>
          <a:bodyPr wrap="square" rtlCol="0">
            <a:spAutoFit/>
          </a:bodyPr>
          <a:lstStyle/>
          <a:p>
            <a:r>
              <a:rPr lang="en-US" sz="1100"/>
              <a:t> Aug-01   Oct-01   Jan-02    Apr-02    Jul-02     Oct-02   Jan-03    Apr-03</a:t>
            </a:r>
          </a:p>
        </p:txBody>
      </p:sp>
      <p:graphicFrame>
        <p:nvGraphicFramePr>
          <p:cNvPr id="15" name="TextBox 3">
            <a:extLst>
              <a:ext uri="{FF2B5EF4-FFF2-40B4-BE49-F238E27FC236}">
                <a16:creationId xmlns:a16="http://schemas.microsoft.com/office/drawing/2014/main" id="{A99E39F2-E8D7-4296-B230-76C5135EE282}"/>
              </a:ext>
            </a:extLst>
          </p:cNvPr>
          <p:cNvGraphicFramePr/>
          <p:nvPr/>
        </p:nvGraphicFramePr>
        <p:xfrm>
          <a:off x="250371" y="1105053"/>
          <a:ext cx="5981125" cy="286232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6" name="Rectangle 15">
            <a:extLst>
              <a:ext uri="{FF2B5EF4-FFF2-40B4-BE49-F238E27FC236}">
                <a16:creationId xmlns:a16="http://schemas.microsoft.com/office/drawing/2014/main" id="{E544E1AD-39CB-49FD-9F10-7C645AA6F519}"/>
              </a:ext>
            </a:extLst>
          </p:cNvPr>
          <p:cNvSpPr/>
          <p:nvPr/>
        </p:nvSpPr>
        <p:spPr>
          <a:xfrm>
            <a:off x="3276599" y="1263566"/>
            <a:ext cx="3777343" cy="24469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2B304BC-8C00-468A-9036-9A7443EACD0E}"/>
              </a:ext>
            </a:extLst>
          </p:cNvPr>
          <p:cNvSpPr/>
          <p:nvPr/>
        </p:nvSpPr>
        <p:spPr>
          <a:xfrm>
            <a:off x="2656114" y="2507563"/>
            <a:ext cx="3777343" cy="4678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112D546-20AA-4AD7-BD64-C6B29C782E51}"/>
              </a:ext>
            </a:extLst>
          </p:cNvPr>
          <p:cNvSpPr/>
          <p:nvPr/>
        </p:nvSpPr>
        <p:spPr>
          <a:xfrm>
            <a:off x="5998" y="-18002"/>
            <a:ext cx="12191999" cy="467824"/>
          </a:xfrm>
          <a:prstGeom prst="rect">
            <a:avLst/>
          </a:prstGeom>
          <a:gradFill flip="none" rotWithShape="1">
            <a:gsLst>
              <a:gs pos="69000">
                <a:srgbClr val="808080"/>
              </a:gs>
              <a:gs pos="58000">
                <a:srgbClr val="006666"/>
              </a:gs>
              <a:gs pos="100000">
                <a:schemeClr val="tx1">
                  <a:lumMod val="95000"/>
                  <a:lumOff val="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Background and motivation – Data and methods – </a:t>
            </a:r>
            <a:r>
              <a:rPr lang="en-US" sz="2000" b="1"/>
              <a:t>Results</a:t>
            </a:r>
            <a:r>
              <a:rPr lang="en-US" sz="2000"/>
              <a:t> – Conclussions – Future work </a:t>
            </a:r>
          </a:p>
        </p:txBody>
      </p:sp>
      <p:sp>
        <p:nvSpPr>
          <p:cNvPr id="18" name="TextBox 17">
            <a:extLst>
              <a:ext uri="{FF2B5EF4-FFF2-40B4-BE49-F238E27FC236}">
                <a16:creationId xmlns:a16="http://schemas.microsoft.com/office/drawing/2014/main" id="{D45967DE-2886-4395-B48F-67C6937A8EB7}"/>
              </a:ext>
            </a:extLst>
          </p:cNvPr>
          <p:cNvSpPr txBox="1"/>
          <p:nvPr/>
        </p:nvSpPr>
        <p:spPr>
          <a:xfrm>
            <a:off x="-61359" y="418649"/>
            <a:ext cx="3129639" cy="646331"/>
          </a:xfrm>
          <a:prstGeom prst="rect">
            <a:avLst/>
          </a:prstGeom>
          <a:noFill/>
        </p:spPr>
        <p:txBody>
          <a:bodyPr wrap="none" rtlCol="0">
            <a:spAutoFit/>
          </a:bodyPr>
          <a:lstStyle/>
          <a:p>
            <a:r>
              <a:rPr lang="en-US" sz="3600"/>
              <a:t>2001/2002 SCV</a:t>
            </a:r>
          </a:p>
        </p:txBody>
      </p:sp>
    </p:spTree>
    <p:extLst>
      <p:ext uri="{BB962C8B-B14F-4D97-AF65-F5344CB8AC3E}">
        <p14:creationId xmlns:p14="http://schemas.microsoft.com/office/powerpoint/2010/main" val="6603937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32B0B8F1-A151-489F-A676-00EB897AAC11}"/>
              </a:ext>
            </a:extLst>
          </p:cNvPr>
          <p:cNvCxnSpPr>
            <a:cxnSpLocks/>
          </p:cNvCxnSpPr>
          <p:nvPr/>
        </p:nvCxnSpPr>
        <p:spPr>
          <a:xfrm>
            <a:off x="1338942" y="2526846"/>
            <a:ext cx="1317172"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229ED7B-44C9-43FF-8A5D-1E1BE2512F67}"/>
              </a:ext>
            </a:extLst>
          </p:cNvPr>
          <p:cNvCxnSpPr>
            <a:cxnSpLocks/>
          </p:cNvCxnSpPr>
          <p:nvPr/>
        </p:nvCxnSpPr>
        <p:spPr>
          <a:xfrm>
            <a:off x="2656114" y="2526846"/>
            <a:ext cx="1317172" cy="0"/>
          </a:xfrm>
          <a:prstGeom prst="line">
            <a:avLst/>
          </a:prstGeom>
          <a:ln w="381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10AE8E0-7FF3-4603-B2AD-33A9BEB8029D}"/>
              </a:ext>
            </a:extLst>
          </p:cNvPr>
          <p:cNvCxnSpPr>
            <a:cxnSpLocks/>
          </p:cNvCxnSpPr>
          <p:nvPr/>
        </p:nvCxnSpPr>
        <p:spPr>
          <a:xfrm>
            <a:off x="3973286" y="2526846"/>
            <a:ext cx="2258210" cy="0"/>
          </a:xfrm>
          <a:prstGeom prst="line">
            <a:avLst/>
          </a:prstGeom>
          <a:ln w="38100">
            <a:solidFill>
              <a:srgbClr val="B311BF"/>
            </a:solidFill>
          </a:ln>
        </p:spPr>
        <p:style>
          <a:lnRef idx="1">
            <a:schemeClr val="accent1"/>
          </a:lnRef>
          <a:fillRef idx="0">
            <a:schemeClr val="accent1"/>
          </a:fillRef>
          <a:effectRef idx="0">
            <a:schemeClr val="accent1"/>
          </a:effectRef>
          <a:fontRef idx="minor">
            <a:schemeClr val="tx1"/>
          </a:fontRef>
        </p:style>
      </p:cxnSp>
      <p:pic>
        <p:nvPicPr>
          <p:cNvPr id="3" name="Picture 2" descr="Chart&#10;&#10;Description automatically generated">
            <a:extLst>
              <a:ext uri="{FF2B5EF4-FFF2-40B4-BE49-F238E27FC236}">
                <a16:creationId xmlns:a16="http://schemas.microsoft.com/office/drawing/2014/main" id="{BBBF62CE-08A6-4A7B-ABD4-E370978FF5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5470" y="158386"/>
            <a:ext cx="5186035" cy="2491124"/>
          </a:xfrm>
          <a:prstGeom prst="rect">
            <a:avLst/>
          </a:prstGeom>
        </p:spPr>
      </p:pic>
      <p:pic>
        <p:nvPicPr>
          <p:cNvPr id="5" name="Picture 4" descr="Map&#10;&#10;Description automatically generated">
            <a:extLst>
              <a:ext uri="{FF2B5EF4-FFF2-40B4-BE49-F238E27FC236}">
                <a16:creationId xmlns:a16="http://schemas.microsoft.com/office/drawing/2014/main" id="{AF8E96FF-7356-45E8-8FA6-4A19F73348EA}"/>
              </a:ext>
            </a:extLst>
          </p:cNvPr>
          <p:cNvPicPr>
            <a:picLocks noChangeAspect="1"/>
          </p:cNvPicPr>
          <p:nvPr/>
        </p:nvPicPr>
        <p:blipFill rotWithShape="1">
          <a:blip r:embed="rId3">
            <a:extLst>
              <a:ext uri="{28A0092B-C50C-407E-A947-70E740481C1C}">
                <a14:useLocalDpi xmlns:a14="http://schemas.microsoft.com/office/drawing/2010/main" val="0"/>
              </a:ext>
            </a:extLst>
          </a:blip>
          <a:srcRect t="3176" b="13142"/>
          <a:stretch/>
        </p:blipFill>
        <p:spPr>
          <a:xfrm>
            <a:off x="7215470" y="2329541"/>
            <a:ext cx="5186035" cy="2084614"/>
          </a:xfrm>
          <a:prstGeom prst="rect">
            <a:avLst/>
          </a:prstGeom>
        </p:spPr>
      </p:pic>
      <p:pic>
        <p:nvPicPr>
          <p:cNvPr id="9" name="Picture 8" descr="Chart&#10;&#10;Description automatically generated with medium confidence">
            <a:extLst>
              <a:ext uri="{FF2B5EF4-FFF2-40B4-BE49-F238E27FC236}">
                <a16:creationId xmlns:a16="http://schemas.microsoft.com/office/drawing/2014/main" id="{BF1D0519-AF42-4D76-AFFC-ED885CFB6424}"/>
              </a:ext>
            </a:extLst>
          </p:cNvPr>
          <p:cNvPicPr>
            <a:picLocks noChangeAspect="1"/>
          </p:cNvPicPr>
          <p:nvPr/>
        </p:nvPicPr>
        <p:blipFill rotWithShape="1">
          <a:blip r:embed="rId4">
            <a:extLst>
              <a:ext uri="{28A0092B-C50C-407E-A947-70E740481C1C}">
                <a14:useLocalDpi xmlns:a14="http://schemas.microsoft.com/office/drawing/2010/main" val="0"/>
              </a:ext>
            </a:extLst>
          </a:blip>
          <a:srcRect t="3141" r="4040" b="1462"/>
          <a:stretch/>
        </p:blipFill>
        <p:spPr>
          <a:xfrm>
            <a:off x="7215470" y="4457698"/>
            <a:ext cx="4976530" cy="2376488"/>
          </a:xfrm>
          <a:prstGeom prst="rect">
            <a:avLst/>
          </a:prstGeom>
        </p:spPr>
      </p:pic>
      <p:pic>
        <p:nvPicPr>
          <p:cNvPr id="11" name="Picture 10" descr="A picture containing surface chart&#10;&#10;Description automatically generated">
            <a:extLst>
              <a:ext uri="{FF2B5EF4-FFF2-40B4-BE49-F238E27FC236}">
                <a16:creationId xmlns:a16="http://schemas.microsoft.com/office/drawing/2014/main" id="{3C37FDF0-7CEF-4D7A-A3B7-F78C1EAEBD5C}"/>
              </a:ext>
            </a:extLst>
          </p:cNvPr>
          <p:cNvPicPr>
            <a:picLocks noChangeAspect="1"/>
          </p:cNvPicPr>
          <p:nvPr/>
        </p:nvPicPr>
        <p:blipFill rotWithShape="1">
          <a:blip r:embed="rId5">
            <a:extLst>
              <a:ext uri="{28A0092B-C50C-407E-A947-70E740481C1C}">
                <a14:useLocalDpi xmlns:a14="http://schemas.microsoft.com/office/drawing/2010/main" val="0"/>
              </a:ext>
            </a:extLst>
          </a:blip>
          <a:srcRect t="11975" b="13580"/>
          <a:stretch/>
        </p:blipFill>
        <p:spPr>
          <a:xfrm>
            <a:off x="879656" y="3719419"/>
            <a:ext cx="5981125" cy="2969248"/>
          </a:xfrm>
          <a:prstGeom prst="rect">
            <a:avLst/>
          </a:prstGeom>
        </p:spPr>
      </p:pic>
      <p:sp>
        <p:nvSpPr>
          <p:cNvPr id="2" name="TextBox 1">
            <a:extLst>
              <a:ext uri="{FF2B5EF4-FFF2-40B4-BE49-F238E27FC236}">
                <a16:creationId xmlns:a16="http://schemas.microsoft.com/office/drawing/2014/main" id="{7DE3063B-9BF5-4C03-B23C-9184839C9014}"/>
              </a:ext>
            </a:extLst>
          </p:cNvPr>
          <p:cNvSpPr txBox="1"/>
          <p:nvPr/>
        </p:nvSpPr>
        <p:spPr>
          <a:xfrm>
            <a:off x="7686261" y="6528045"/>
            <a:ext cx="4164496" cy="261610"/>
          </a:xfrm>
          <a:prstGeom prst="rect">
            <a:avLst/>
          </a:prstGeom>
          <a:solidFill>
            <a:schemeClr val="bg1"/>
          </a:solidFill>
        </p:spPr>
        <p:txBody>
          <a:bodyPr wrap="square" rtlCol="0">
            <a:spAutoFit/>
          </a:bodyPr>
          <a:lstStyle/>
          <a:p>
            <a:r>
              <a:rPr lang="en-US" sz="1100"/>
              <a:t> Aug-01   Oct-01   Jan-02    Apr-02    Jul-02     Oct-02   Jan-03    Apr-03</a:t>
            </a:r>
          </a:p>
        </p:txBody>
      </p:sp>
      <p:graphicFrame>
        <p:nvGraphicFramePr>
          <p:cNvPr id="15" name="TextBox 3">
            <a:extLst>
              <a:ext uri="{FF2B5EF4-FFF2-40B4-BE49-F238E27FC236}">
                <a16:creationId xmlns:a16="http://schemas.microsoft.com/office/drawing/2014/main" id="{A99E39F2-E8D7-4296-B230-76C5135EE282}"/>
              </a:ext>
            </a:extLst>
          </p:cNvPr>
          <p:cNvGraphicFramePr/>
          <p:nvPr>
            <p:extLst>
              <p:ext uri="{D42A27DB-BD31-4B8C-83A1-F6EECF244321}">
                <p14:modId xmlns:p14="http://schemas.microsoft.com/office/powerpoint/2010/main" val="3565450448"/>
              </p:ext>
            </p:extLst>
          </p:nvPr>
        </p:nvGraphicFramePr>
        <p:xfrm>
          <a:off x="250371" y="1105053"/>
          <a:ext cx="5981125" cy="286232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4" name="Rectangle 3">
            <a:extLst>
              <a:ext uri="{FF2B5EF4-FFF2-40B4-BE49-F238E27FC236}">
                <a16:creationId xmlns:a16="http://schemas.microsoft.com/office/drawing/2014/main" id="{8D37B16A-053B-4537-8EEF-2F72915AFFBD}"/>
              </a:ext>
            </a:extLst>
          </p:cNvPr>
          <p:cNvSpPr/>
          <p:nvPr/>
        </p:nvSpPr>
        <p:spPr>
          <a:xfrm>
            <a:off x="4582886" y="1578429"/>
            <a:ext cx="1937657" cy="20846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CCD164F-06E6-4DB0-9509-C86782D3033A}"/>
              </a:ext>
            </a:extLst>
          </p:cNvPr>
          <p:cNvSpPr/>
          <p:nvPr/>
        </p:nvSpPr>
        <p:spPr>
          <a:xfrm>
            <a:off x="3887959" y="3078523"/>
            <a:ext cx="1937657" cy="6768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50459AA-3FEE-404D-976E-2E1000445B5A}"/>
              </a:ext>
            </a:extLst>
          </p:cNvPr>
          <p:cNvSpPr/>
          <p:nvPr/>
        </p:nvSpPr>
        <p:spPr>
          <a:xfrm>
            <a:off x="3916421" y="2288725"/>
            <a:ext cx="1937657" cy="3607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445E055-0D78-4DEE-A002-7C8B8D21FAE6}"/>
              </a:ext>
            </a:extLst>
          </p:cNvPr>
          <p:cNvSpPr/>
          <p:nvPr/>
        </p:nvSpPr>
        <p:spPr>
          <a:xfrm>
            <a:off x="5998" y="-18002"/>
            <a:ext cx="12191999" cy="467824"/>
          </a:xfrm>
          <a:prstGeom prst="rect">
            <a:avLst/>
          </a:prstGeom>
          <a:gradFill flip="none" rotWithShape="1">
            <a:gsLst>
              <a:gs pos="69000">
                <a:srgbClr val="808080"/>
              </a:gs>
              <a:gs pos="58000">
                <a:srgbClr val="006666"/>
              </a:gs>
              <a:gs pos="100000">
                <a:schemeClr val="tx1">
                  <a:lumMod val="95000"/>
                  <a:lumOff val="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Background and motivation – Data and methods – </a:t>
            </a:r>
            <a:r>
              <a:rPr lang="en-US" sz="2000" b="1"/>
              <a:t>Results</a:t>
            </a:r>
            <a:r>
              <a:rPr lang="en-US" sz="2000"/>
              <a:t> – Conclussions – Future work </a:t>
            </a:r>
          </a:p>
        </p:txBody>
      </p:sp>
      <p:sp>
        <p:nvSpPr>
          <p:cNvPr id="20" name="TextBox 19">
            <a:extLst>
              <a:ext uri="{FF2B5EF4-FFF2-40B4-BE49-F238E27FC236}">
                <a16:creationId xmlns:a16="http://schemas.microsoft.com/office/drawing/2014/main" id="{C1C0E0E5-507D-4BF9-BE3C-D31FE1F3DF9F}"/>
              </a:ext>
            </a:extLst>
          </p:cNvPr>
          <p:cNvSpPr txBox="1"/>
          <p:nvPr/>
        </p:nvSpPr>
        <p:spPr>
          <a:xfrm>
            <a:off x="-61359" y="418649"/>
            <a:ext cx="3129639" cy="646331"/>
          </a:xfrm>
          <a:prstGeom prst="rect">
            <a:avLst/>
          </a:prstGeom>
          <a:noFill/>
        </p:spPr>
        <p:txBody>
          <a:bodyPr wrap="none" rtlCol="0">
            <a:spAutoFit/>
          </a:bodyPr>
          <a:lstStyle/>
          <a:p>
            <a:r>
              <a:rPr lang="en-US" sz="3600"/>
              <a:t>2001/2002 SCV</a:t>
            </a:r>
          </a:p>
        </p:txBody>
      </p:sp>
    </p:spTree>
    <p:extLst>
      <p:ext uri="{BB962C8B-B14F-4D97-AF65-F5344CB8AC3E}">
        <p14:creationId xmlns:p14="http://schemas.microsoft.com/office/powerpoint/2010/main" val="35396548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32B0B8F1-A151-489F-A676-00EB897AAC11}"/>
              </a:ext>
            </a:extLst>
          </p:cNvPr>
          <p:cNvCxnSpPr>
            <a:cxnSpLocks/>
          </p:cNvCxnSpPr>
          <p:nvPr/>
        </p:nvCxnSpPr>
        <p:spPr>
          <a:xfrm>
            <a:off x="1338942" y="2526846"/>
            <a:ext cx="1317172"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229ED7B-44C9-43FF-8A5D-1E1BE2512F67}"/>
              </a:ext>
            </a:extLst>
          </p:cNvPr>
          <p:cNvCxnSpPr>
            <a:cxnSpLocks/>
          </p:cNvCxnSpPr>
          <p:nvPr/>
        </p:nvCxnSpPr>
        <p:spPr>
          <a:xfrm>
            <a:off x="2656114" y="2526846"/>
            <a:ext cx="1317172" cy="0"/>
          </a:xfrm>
          <a:prstGeom prst="line">
            <a:avLst/>
          </a:prstGeom>
          <a:ln w="381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10AE8E0-7FF3-4603-B2AD-33A9BEB8029D}"/>
              </a:ext>
            </a:extLst>
          </p:cNvPr>
          <p:cNvCxnSpPr>
            <a:cxnSpLocks/>
          </p:cNvCxnSpPr>
          <p:nvPr/>
        </p:nvCxnSpPr>
        <p:spPr>
          <a:xfrm>
            <a:off x="3973286" y="2526846"/>
            <a:ext cx="2258210" cy="0"/>
          </a:xfrm>
          <a:prstGeom prst="line">
            <a:avLst/>
          </a:prstGeom>
          <a:ln w="38100">
            <a:solidFill>
              <a:srgbClr val="B311BF"/>
            </a:solidFill>
          </a:ln>
        </p:spPr>
        <p:style>
          <a:lnRef idx="1">
            <a:schemeClr val="accent1"/>
          </a:lnRef>
          <a:fillRef idx="0">
            <a:schemeClr val="accent1"/>
          </a:fillRef>
          <a:effectRef idx="0">
            <a:schemeClr val="accent1"/>
          </a:effectRef>
          <a:fontRef idx="minor">
            <a:schemeClr val="tx1"/>
          </a:fontRef>
        </p:style>
      </p:cxnSp>
      <p:pic>
        <p:nvPicPr>
          <p:cNvPr id="3" name="Picture 2" descr="Chart&#10;&#10;Description automatically generated">
            <a:extLst>
              <a:ext uri="{FF2B5EF4-FFF2-40B4-BE49-F238E27FC236}">
                <a16:creationId xmlns:a16="http://schemas.microsoft.com/office/drawing/2014/main" id="{BBBF62CE-08A6-4A7B-ABD4-E370978FF5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5470" y="158386"/>
            <a:ext cx="5186035" cy="2491124"/>
          </a:xfrm>
          <a:prstGeom prst="rect">
            <a:avLst/>
          </a:prstGeom>
        </p:spPr>
      </p:pic>
      <p:pic>
        <p:nvPicPr>
          <p:cNvPr id="5" name="Picture 4" descr="Map&#10;&#10;Description automatically generated">
            <a:extLst>
              <a:ext uri="{FF2B5EF4-FFF2-40B4-BE49-F238E27FC236}">
                <a16:creationId xmlns:a16="http://schemas.microsoft.com/office/drawing/2014/main" id="{AF8E96FF-7356-45E8-8FA6-4A19F73348EA}"/>
              </a:ext>
            </a:extLst>
          </p:cNvPr>
          <p:cNvPicPr>
            <a:picLocks noChangeAspect="1"/>
          </p:cNvPicPr>
          <p:nvPr/>
        </p:nvPicPr>
        <p:blipFill rotWithShape="1">
          <a:blip r:embed="rId3">
            <a:extLst>
              <a:ext uri="{28A0092B-C50C-407E-A947-70E740481C1C}">
                <a14:useLocalDpi xmlns:a14="http://schemas.microsoft.com/office/drawing/2010/main" val="0"/>
              </a:ext>
            </a:extLst>
          </a:blip>
          <a:srcRect t="3176" b="13142"/>
          <a:stretch/>
        </p:blipFill>
        <p:spPr>
          <a:xfrm>
            <a:off x="7215470" y="2329541"/>
            <a:ext cx="5186035" cy="2084614"/>
          </a:xfrm>
          <a:prstGeom prst="rect">
            <a:avLst/>
          </a:prstGeom>
        </p:spPr>
      </p:pic>
      <p:pic>
        <p:nvPicPr>
          <p:cNvPr id="9" name="Picture 8" descr="Chart&#10;&#10;Description automatically generated with medium confidence">
            <a:extLst>
              <a:ext uri="{FF2B5EF4-FFF2-40B4-BE49-F238E27FC236}">
                <a16:creationId xmlns:a16="http://schemas.microsoft.com/office/drawing/2014/main" id="{BF1D0519-AF42-4D76-AFFC-ED885CFB6424}"/>
              </a:ext>
            </a:extLst>
          </p:cNvPr>
          <p:cNvPicPr>
            <a:picLocks noChangeAspect="1"/>
          </p:cNvPicPr>
          <p:nvPr/>
        </p:nvPicPr>
        <p:blipFill rotWithShape="1">
          <a:blip r:embed="rId4">
            <a:extLst>
              <a:ext uri="{28A0092B-C50C-407E-A947-70E740481C1C}">
                <a14:useLocalDpi xmlns:a14="http://schemas.microsoft.com/office/drawing/2010/main" val="0"/>
              </a:ext>
            </a:extLst>
          </a:blip>
          <a:srcRect t="3141" r="4040" b="1462"/>
          <a:stretch/>
        </p:blipFill>
        <p:spPr>
          <a:xfrm>
            <a:off x="7215470" y="4457698"/>
            <a:ext cx="4976530" cy="2376488"/>
          </a:xfrm>
          <a:prstGeom prst="rect">
            <a:avLst/>
          </a:prstGeom>
        </p:spPr>
      </p:pic>
      <p:pic>
        <p:nvPicPr>
          <p:cNvPr id="11" name="Picture 10" descr="A picture containing surface chart&#10;&#10;Description automatically generated">
            <a:extLst>
              <a:ext uri="{FF2B5EF4-FFF2-40B4-BE49-F238E27FC236}">
                <a16:creationId xmlns:a16="http://schemas.microsoft.com/office/drawing/2014/main" id="{3C37FDF0-7CEF-4D7A-A3B7-F78C1EAEBD5C}"/>
              </a:ext>
            </a:extLst>
          </p:cNvPr>
          <p:cNvPicPr>
            <a:picLocks noChangeAspect="1"/>
          </p:cNvPicPr>
          <p:nvPr/>
        </p:nvPicPr>
        <p:blipFill rotWithShape="1">
          <a:blip r:embed="rId5">
            <a:extLst>
              <a:ext uri="{28A0092B-C50C-407E-A947-70E740481C1C}">
                <a14:useLocalDpi xmlns:a14="http://schemas.microsoft.com/office/drawing/2010/main" val="0"/>
              </a:ext>
            </a:extLst>
          </a:blip>
          <a:srcRect t="11975" b="13580"/>
          <a:stretch/>
        </p:blipFill>
        <p:spPr>
          <a:xfrm>
            <a:off x="879656" y="3719419"/>
            <a:ext cx="5981125" cy="2969248"/>
          </a:xfrm>
          <a:prstGeom prst="rect">
            <a:avLst/>
          </a:prstGeom>
        </p:spPr>
      </p:pic>
      <p:sp>
        <p:nvSpPr>
          <p:cNvPr id="2" name="TextBox 1">
            <a:extLst>
              <a:ext uri="{FF2B5EF4-FFF2-40B4-BE49-F238E27FC236}">
                <a16:creationId xmlns:a16="http://schemas.microsoft.com/office/drawing/2014/main" id="{7DE3063B-9BF5-4C03-B23C-9184839C9014}"/>
              </a:ext>
            </a:extLst>
          </p:cNvPr>
          <p:cNvSpPr txBox="1"/>
          <p:nvPr/>
        </p:nvSpPr>
        <p:spPr>
          <a:xfrm>
            <a:off x="7686261" y="6528045"/>
            <a:ext cx="4164496" cy="261610"/>
          </a:xfrm>
          <a:prstGeom prst="rect">
            <a:avLst/>
          </a:prstGeom>
          <a:solidFill>
            <a:schemeClr val="bg1"/>
          </a:solidFill>
        </p:spPr>
        <p:txBody>
          <a:bodyPr wrap="square" rtlCol="0">
            <a:spAutoFit/>
          </a:bodyPr>
          <a:lstStyle/>
          <a:p>
            <a:r>
              <a:rPr lang="en-US" sz="1100"/>
              <a:t> Aug-01   Oct-01   Jan-02    Apr-02    Jul-02     Oct-02   Jan-03    Apr-03</a:t>
            </a:r>
          </a:p>
        </p:txBody>
      </p:sp>
      <p:graphicFrame>
        <p:nvGraphicFramePr>
          <p:cNvPr id="15" name="TextBox 3">
            <a:extLst>
              <a:ext uri="{FF2B5EF4-FFF2-40B4-BE49-F238E27FC236}">
                <a16:creationId xmlns:a16="http://schemas.microsoft.com/office/drawing/2014/main" id="{A99E39F2-E8D7-4296-B230-76C5135EE282}"/>
              </a:ext>
            </a:extLst>
          </p:cNvPr>
          <p:cNvGraphicFramePr/>
          <p:nvPr>
            <p:extLst>
              <p:ext uri="{D42A27DB-BD31-4B8C-83A1-F6EECF244321}">
                <p14:modId xmlns:p14="http://schemas.microsoft.com/office/powerpoint/2010/main" val="3111836508"/>
              </p:ext>
            </p:extLst>
          </p:nvPr>
        </p:nvGraphicFramePr>
        <p:xfrm>
          <a:off x="315684" y="1105053"/>
          <a:ext cx="5981125" cy="286232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7" name="Rectangle 16">
            <a:extLst>
              <a:ext uri="{FF2B5EF4-FFF2-40B4-BE49-F238E27FC236}">
                <a16:creationId xmlns:a16="http://schemas.microsoft.com/office/drawing/2014/main" id="{6B495137-5E3E-4E77-A764-DF377BFF460E}"/>
              </a:ext>
            </a:extLst>
          </p:cNvPr>
          <p:cNvSpPr/>
          <p:nvPr/>
        </p:nvSpPr>
        <p:spPr>
          <a:xfrm>
            <a:off x="5998" y="-18002"/>
            <a:ext cx="12191999" cy="467824"/>
          </a:xfrm>
          <a:prstGeom prst="rect">
            <a:avLst/>
          </a:prstGeom>
          <a:gradFill flip="none" rotWithShape="1">
            <a:gsLst>
              <a:gs pos="69000">
                <a:srgbClr val="808080"/>
              </a:gs>
              <a:gs pos="58000">
                <a:srgbClr val="006666"/>
              </a:gs>
              <a:gs pos="100000">
                <a:schemeClr val="tx1">
                  <a:lumMod val="95000"/>
                  <a:lumOff val="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Background and motivation – Data and methods – </a:t>
            </a:r>
            <a:r>
              <a:rPr lang="en-US" sz="2000" b="1"/>
              <a:t>Results</a:t>
            </a:r>
            <a:r>
              <a:rPr lang="en-US" sz="2000"/>
              <a:t> – Conclussions – Future work </a:t>
            </a:r>
          </a:p>
        </p:txBody>
      </p:sp>
      <p:sp>
        <p:nvSpPr>
          <p:cNvPr id="18" name="TextBox 17">
            <a:extLst>
              <a:ext uri="{FF2B5EF4-FFF2-40B4-BE49-F238E27FC236}">
                <a16:creationId xmlns:a16="http://schemas.microsoft.com/office/drawing/2014/main" id="{CF9D88BD-6DAB-48AC-9680-C575EE30AD6D}"/>
              </a:ext>
            </a:extLst>
          </p:cNvPr>
          <p:cNvSpPr txBox="1"/>
          <p:nvPr/>
        </p:nvSpPr>
        <p:spPr>
          <a:xfrm>
            <a:off x="-61359" y="418649"/>
            <a:ext cx="3129639" cy="646331"/>
          </a:xfrm>
          <a:prstGeom prst="rect">
            <a:avLst/>
          </a:prstGeom>
          <a:noFill/>
        </p:spPr>
        <p:txBody>
          <a:bodyPr wrap="none" rtlCol="0">
            <a:spAutoFit/>
          </a:bodyPr>
          <a:lstStyle/>
          <a:p>
            <a:r>
              <a:rPr lang="en-US" sz="3600"/>
              <a:t>2001/2002 SCV</a:t>
            </a:r>
          </a:p>
        </p:txBody>
      </p:sp>
    </p:spTree>
    <p:extLst>
      <p:ext uri="{BB962C8B-B14F-4D97-AF65-F5344CB8AC3E}">
        <p14:creationId xmlns:p14="http://schemas.microsoft.com/office/powerpoint/2010/main" val="39170537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A picture containing text, electronics, display&#10;&#10;Description automatically generated">
            <a:extLst>
              <a:ext uri="{FF2B5EF4-FFF2-40B4-BE49-F238E27FC236}">
                <a16:creationId xmlns:a16="http://schemas.microsoft.com/office/drawing/2014/main" id="{AB8F0CAF-A307-4914-8E41-B47A468C6F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5951" y="-71499"/>
            <a:ext cx="7447969" cy="4966715"/>
          </a:xfrm>
          <a:prstGeom prst="rect">
            <a:avLst/>
          </a:prstGeom>
        </p:spPr>
      </p:pic>
      <p:pic>
        <p:nvPicPr>
          <p:cNvPr id="13" name="Picture 12" descr="Chart&#10;&#10;Description automatically generated">
            <a:extLst>
              <a:ext uri="{FF2B5EF4-FFF2-40B4-BE49-F238E27FC236}">
                <a16:creationId xmlns:a16="http://schemas.microsoft.com/office/drawing/2014/main" id="{34C6E53C-2771-4A71-9502-243FD12920B9}"/>
              </a:ext>
            </a:extLst>
          </p:cNvPr>
          <p:cNvPicPr>
            <a:picLocks noChangeAspect="1"/>
          </p:cNvPicPr>
          <p:nvPr/>
        </p:nvPicPr>
        <p:blipFill rotWithShape="1">
          <a:blip r:embed="rId3">
            <a:extLst>
              <a:ext uri="{28A0092B-C50C-407E-A947-70E740481C1C}">
                <a14:useLocalDpi xmlns:a14="http://schemas.microsoft.com/office/drawing/2010/main" val="0"/>
              </a:ext>
            </a:extLst>
          </a:blip>
          <a:srcRect t="2501" b="65425"/>
          <a:stretch/>
        </p:blipFill>
        <p:spPr>
          <a:xfrm>
            <a:off x="197635" y="4906107"/>
            <a:ext cx="5399314" cy="1892625"/>
          </a:xfrm>
          <a:prstGeom prst="rect">
            <a:avLst/>
          </a:prstGeom>
        </p:spPr>
      </p:pic>
      <p:sp>
        <p:nvSpPr>
          <p:cNvPr id="16" name="TextBox 15">
            <a:extLst>
              <a:ext uri="{FF2B5EF4-FFF2-40B4-BE49-F238E27FC236}">
                <a16:creationId xmlns:a16="http://schemas.microsoft.com/office/drawing/2014/main" id="{8ADB437A-2888-486E-B341-615B515B55EA}"/>
              </a:ext>
            </a:extLst>
          </p:cNvPr>
          <p:cNvSpPr txBox="1"/>
          <p:nvPr/>
        </p:nvSpPr>
        <p:spPr>
          <a:xfrm>
            <a:off x="533400" y="4657725"/>
            <a:ext cx="1355499" cy="369332"/>
          </a:xfrm>
          <a:prstGeom prst="rect">
            <a:avLst/>
          </a:prstGeom>
          <a:noFill/>
        </p:spPr>
        <p:txBody>
          <a:bodyPr wrap="none" rtlCol="0">
            <a:spAutoFit/>
          </a:bodyPr>
          <a:lstStyle/>
          <a:p>
            <a:r>
              <a:rPr lang="en-US"/>
              <a:t>August 2001</a:t>
            </a:r>
          </a:p>
        </p:txBody>
      </p:sp>
      <p:sp>
        <p:nvSpPr>
          <p:cNvPr id="17" name="TextBox 16">
            <a:extLst>
              <a:ext uri="{FF2B5EF4-FFF2-40B4-BE49-F238E27FC236}">
                <a16:creationId xmlns:a16="http://schemas.microsoft.com/office/drawing/2014/main" id="{11847EA7-C819-4B5F-B44B-05AA2EAD64C2}"/>
              </a:ext>
            </a:extLst>
          </p:cNvPr>
          <p:cNvSpPr txBox="1"/>
          <p:nvPr/>
        </p:nvSpPr>
        <p:spPr>
          <a:xfrm>
            <a:off x="2003664" y="4657725"/>
            <a:ext cx="1739259" cy="369332"/>
          </a:xfrm>
          <a:prstGeom prst="rect">
            <a:avLst/>
          </a:prstGeom>
          <a:noFill/>
        </p:spPr>
        <p:txBody>
          <a:bodyPr wrap="none" rtlCol="0">
            <a:spAutoFit/>
          </a:bodyPr>
          <a:lstStyle/>
          <a:p>
            <a:r>
              <a:rPr lang="en-US"/>
              <a:t>September 2001</a:t>
            </a:r>
          </a:p>
        </p:txBody>
      </p:sp>
      <p:sp>
        <p:nvSpPr>
          <p:cNvPr id="18" name="TextBox 17">
            <a:extLst>
              <a:ext uri="{FF2B5EF4-FFF2-40B4-BE49-F238E27FC236}">
                <a16:creationId xmlns:a16="http://schemas.microsoft.com/office/drawing/2014/main" id="{F6112BFE-FFA7-4C7B-AE4A-2D44DAE47BF0}"/>
              </a:ext>
            </a:extLst>
          </p:cNvPr>
          <p:cNvSpPr txBox="1"/>
          <p:nvPr/>
        </p:nvSpPr>
        <p:spPr>
          <a:xfrm>
            <a:off x="3771498" y="4654400"/>
            <a:ext cx="1469633" cy="369332"/>
          </a:xfrm>
          <a:prstGeom prst="rect">
            <a:avLst/>
          </a:prstGeom>
          <a:noFill/>
        </p:spPr>
        <p:txBody>
          <a:bodyPr wrap="none" rtlCol="0">
            <a:spAutoFit/>
          </a:bodyPr>
          <a:lstStyle/>
          <a:p>
            <a:r>
              <a:rPr lang="en-US"/>
              <a:t>October 2001</a:t>
            </a:r>
          </a:p>
        </p:txBody>
      </p:sp>
      <p:cxnSp>
        <p:nvCxnSpPr>
          <p:cNvPr id="23" name="Straight Connector 22">
            <a:extLst>
              <a:ext uri="{FF2B5EF4-FFF2-40B4-BE49-F238E27FC236}">
                <a16:creationId xmlns:a16="http://schemas.microsoft.com/office/drawing/2014/main" id="{173270B1-13C4-47F3-B7A4-F65CF9F12964}"/>
              </a:ext>
            </a:extLst>
          </p:cNvPr>
          <p:cNvCxnSpPr>
            <a:cxnSpLocks/>
          </p:cNvCxnSpPr>
          <p:nvPr/>
        </p:nvCxnSpPr>
        <p:spPr>
          <a:xfrm>
            <a:off x="418635" y="4410075"/>
            <a:ext cx="1585029"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457FCB4A-98B1-4901-930D-2DB71AE79506}"/>
              </a:ext>
            </a:extLst>
          </p:cNvPr>
          <p:cNvSpPr/>
          <p:nvPr/>
        </p:nvSpPr>
        <p:spPr>
          <a:xfrm>
            <a:off x="2003664" y="4714122"/>
            <a:ext cx="3880165" cy="20846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95C3948-36A6-4527-899B-F86F2CA0B7CD}"/>
              </a:ext>
            </a:extLst>
          </p:cNvPr>
          <p:cNvSpPr/>
          <p:nvPr/>
        </p:nvSpPr>
        <p:spPr>
          <a:xfrm>
            <a:off x="5998" y="-18002"/>
            <a:ext cx="12191999" cy="467824"/>
          </a:xfrm>
          <a:prstGeom prst="rect">
            <a:avLst/>
          </a:prstGeom>
          <a:gradFill flip="none" rotWithShape="1">
            <a:gsLst>
              <a:gs pos="69000">
                <a:srgbClr val="808080"/>
              </a:gs>
              <a:gs pos="58000">
                <a:srgbClr val="006666"/>
              </a:gs>
              <a:gs pos="100000">
                <a:schemeClr val="tx1">
                  <a:lumMod val="95000"/>
                  <a:lumOff val="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Background and motivation – Data and methods – </a:t>
            </a:r>
            <a:r>
              <a:rPr lang="en-US" sz="2000" b="1"/>
              <a:t>Results</a:t>
            </a:r>
            <a:r>
              <a:rPr lang="en-US" sz="2000"/>
              <a:t> – Conclussions – Future work </a:t>
            </a:r>
          </a:p>
        </p:txBody>
      </p:sp>
      <p:sp>
        <p:nvSpPr>
          <p:cNvPr id="10" name="TextBox 9">
            <a:extLst>
              <a:ext uri="{FF2B5EF4-FFF2-40B4-BE49-F238E27FC236}">
                <a16:creationId xmlns:a16="http://schemas.microsoft.com/office/drawing/2014/main" id="{337E7F6E-7565-43EC-AD58-A032F10FA98A}"/>
              </a:ext>
            </a:extLst>
          </p:cNvPr>
          <p:cNvSpPr txBox="1"/>
          <p:nvPr/>
        </p:nvSpPr>
        <p:spPr>
          <a:xfrm>
            <a:off x="-61359" y="418649"/>
            <a:ext cx="3129639" cy="646331"/>
          </a:xfrm>
          <a:prstGeom prst="rect">
            <a:avLst/>
          </a:prstGeom>
          <a:noFill/>
        </p:spPr>
        <p:txBody>
          <a:bodyPr wrap="none" rtlCol="0">
            <a:spAutoFit/>
          </a:bodyPr>
          <a:lstStyle/>
          <a:p>
            <a:r>
              <a:rPr lang="en-US" sz="3600"/>
              <a:t>2001/2002 SCV</a:t>
            </a:r>
          </a:p>
        </p:txBody>
      </p:sp>
    </p:spTree>
    <p:extLst>
      <p:ext uri="{BB962C8B-B14F-4D97-AF65-F5344CB8AC3E}">
        <p14:creationId xmlns:p14="http://schemas.microsoft.com/office/powerpoint/2010/main" val="13596349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picture containing text, electronics, display&#10;&#10;Description automatically generated">
            <a:extLst>
              <a:ext uri="{FF2B5EF4-FFF2-40B4-BE49-F238E27FC236}">
                <a16:creationId xmlns:a16="http://schemas.microsoft.com/office/drawing/2014/main" id="{07E438BF-B506-4EBA-BF72-2C542BD6D9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8005" y="-74888"/>
            <a:ext cx="7447969" cy="4966715"/>
          </a:xfrm>
          <a:prstGeom prst="rect">
            <a:avLst/>
          </a:prstGeom>
        </p:spPr>
      </p:pic>
      <p:pic>
        <p:nvPicPr>
          <p:cNvPr id="13" name="Picture 12" descr="Chart&#10;&#10;Description automatically generated">
            <a:extLst>
              <a:ext uri="{FF2B5EF4-FFF2-40B4-BE49-F238E27FC236}">
                <a16:creationId xmlns:a16="http://schemas.microsoft.com/office/drawing/2014/main" id="{34C6E53C-2771-4A71-9502-243FD12920B9}"/>
              </a:ext>
            </a:extLst>
          </p:cNvPr>
          <p:cNvPicPr>
            <a:picLocks noChangeAspect="1"/>
          </p:cNvPicPr>
          <p:nvPr/>
        </p:nvPicPr>
        <p:blipFill rotWithShape="1">
          <a:blip r:embed="rId3">
            <a:extLst>
              <a:ext uri="{28A0092B-C50C-407E-A947-70E740481C1C}">
                <a14:useLocalDpi xmlns:a14="http://schemas.microsoft.com/office/drawing/2010/main" val="0"/>
              </a:ext>
            </a:extLst>
          </a:blip>
          <a:srcRect t="2501" b="65425"/>
          <a:stretch/>
        </p:blipFill>
        <p:spPr>
          <a:xfrm>
            <a:off x="197635" y="4906107"/>
            <a:ext cx="5399314" cy="1892625"/>
          </a:xfrm>
          <a:prstGeom prst="rect">
            <a:avLst/>
          </a:prstGeom>
        </p:spPr>
      </p:pic>
      <p:pic>
        <p:nvPicPr>
          <p:cNvPr id="8" name="Picture 7" descr="Chart&#10;&#10;Description automatically generated">
            <a:extLst>
              <a:ext uri="{FF2B5EF4-FFF2-40B4-BE49-F238E27FC236}">
                <a16:creationId xmlns:a16="http://schemas.microsoft.com/office/drawing/2014/main" id="{3BB4B666-D6FD-423C-BD9C-1778EFAC558A}"/>
              </a:ext>
            </a:extLst>
          </p:cNvPr>
          <p:cNvPicPr>
            <a:picLocks noChangeAspect="1"/>
          </p:cNvPicPr>
          <p:nvPr/>
        </p:nvPicPr>
        <p:blipFill rotWithShape="1">
          <a:blip r:embed="rId4">
            <a:extLst>
              <a:ext uri="{28A0092B-C50C-407E-A947-70E740481C1C}">
                <a14:useLocalDpi xmlns:a14="http://schemas.microsoft.com/office/drawing/2010/main" val="0"/>
              </a:ext>
            </a:extLst>
          </a:blip>
          <a:srcRect l="32702" t="2129" b="65185"/>
          <a:stretch/>
        </p:blipFill>
        <p:spPr>
          <a:xfrm>
            <a:off x="8313159" y="4906107"/>
            <a:ext cx="3750353" cy="1892625"/>
          </a:xfrm>
          <a:prstGeom prst="rect">
            <a:avLst/>
          </a:prstGeom>
        </p:spPr>
      </p:pic>
      <p:pic>
        <p:nvPicPr>
          <p:cNvPr id="11" name="Picture 10" descr="Chart&#10;&#10;Description automatically generated">
            <a:extLst>
              <a:ext uri="{FF2B5EF4-FFF2-40B4-BE49-F238E27FC236}">
                <a16:creationId xmlns:a16="http://schemas.microsoft.com/office/drawing/2014/main" id="{6E9ECDCA-F51E-4871-8EEF-4152FDB27475}"/>
              </a:ext>
            </a:extLst>
          </p:cNvPr>
          <p:cNvPicPr>
            <a:picLocks noChangeAspect="1"/>
          </p:cNvPicPr>
          <p:nvPr/>
        </p:nvPicPr>
        <p:blipFill rotWithShape="1">
          <a:blip r:embed="rId5">
            <a:extLst>
              <a:ext uri="{28A0092B-C50C-407E-A947-70E740481C1C}">
                <a14:useLocalDpi xmlns:a14="http://schemas.microsoft.com/office/drawing/2010/main" val="0"/>
              </a:ext>
            </a:extLst>
          </a:blip>
          <a:srcRect l="2865" t="2500" r="67119" b="66250"/>
          <a:stretch/>
        </p:blipFill>
        <p:spPr>
          <a:xfrm>
            <a:off x="6161694" y="4906107"/>
            <a:ext cx="1767793" cy="1892625"/>
          </a:xfrm>
          <a:prstGeom prst="rect">
            <a:avLst/>
          </a:prstGeom>
        </p:spPr>
      </p:pic>
      <p:sp>
        <p:nvSpPr>
          <p:cNvPr id="16" name="TextBox 15">
            <a:extLst>
              <a:ext uri="{FF2B5EF4-FFF2-40B4-BE49-F238E27FC236}">
                <a16:creationId xmlns:a16="http://schemas.microsoft.com/office/drawing/2014/main" id="{8ADB437A-2888-486E-B341-615B515B55EA}"/>
              </a:ext>
            </a:extLst>
          </p:cNvPr>
          <p:cNvSpPr txBox="1"/>
          <p:nvPr/>
        </p:nvSpPr>
        <p:spPr>
          <a:xfrm>
            <a:off x="533400" y="4657725"/>
            <a:ext cx="1355499" cy="369332"/>
          </a:xfrm>
          <a:prstGeom prst="rect">
            <a:avLst/>
          </a:prstGeom>
          <a:noFill/>
        </p:spPr>
        <p:txBody>
          <a:bodyPr wrap="none" rtlCol="0">
            <a:spAutoFit/>
          </a:bodyPr>
          <a:lstStyle/>
          <a:p>
            <a:r>
              <a:rPr lang="en-US"/>
              <a:t>August 2001</a:t>
            </a:r>
          </a:p>
        </p:txBody>
      </p:sp>
      <p:sp>
        <p:nvSpPr>
          <p:cNvPr id="17" name="TextBox 16">
            <a:extLst>
              <a:ext uri="{FF2B5EF4-FFF2-40B4-BE49-F238E27FC236}">
                <a16:creationId xmlns:a16="http://schemas.microsoft.com/office/drawing/2014/main" id="{11847EA7-C819-4B5F-B44B-05AA2EAD64C2}"/>
              </a:ext>
            </a:extLst>
          </p:cNvPr>
          <p:cNvSpPr txBox="1"/>
          <p:nvPr/>
        </p:nvSpPr>
        <p:spPr>
          <a:xfrm>
            <a:off x="2003664" y="4657725"/>
            <a:ext cx="1739259" cy="369332"/>
          </a:xfrm>
          <a:prstGeom prst="rect">
            <a:avLst/>
          </a:prstGeom>
          <a:noFill/>
        </p:spPr>
        <p:txBody>
          <a:bodyPr wrap="none" rtlCol="0">
            <a:spAutoFit/>
          </a:bodyPr>
          <a:lstStyle/>
          <a:p>
            <a:r>
              <a:rPr lang="en-US"/>
              <a:t>September 2001</a:t>
            </a:r>
          </a:p>
        </p:txBody>
      </p:sp>
      <p:sp>
        <p:nvSpPr>
          <p:cNvPr id="18" name="TextBox 17">
            <a:extLst>
              <a:ext uri="{FF2B5EF4-FFF2-40B4-BE49-F238E27FC236}">
                <a16:creationId xmlns:a16="http://schemas.microsoft.com/office/drawing/2014/main" id="{F6112BFE-FFA7-4C7B-AE4A-2D44DAE47BF0}"/>
              </a:ext>
            </a:extLst>
          </p:cNvPr>
          <p:cNvSpPr txBox="1"/>
          <p:nvPr/>
        </p:nvSpPr>
        <p:spPr>
          <a:xfrm>
            <a:off x="3771498" y="4654400"/>
            <a:ext cx="1469633" cy="369332"/>
          </a:xfrm>
          <a:prstGeom prst="rect">
            <a:avLst/>
          </a:prstGeom>
          <a:noFill/>
        </p:spPr>
        <p:txBody>
          <a:bodyPr wrap="none" rtlCol="0">
            <a:spAutoFit/>
          </a:bodyPr>
          <a:lstStyle/>
          <a:p>
            <a:r>
              <a:rPr lang="en-US"/>
              <a:t>October 2001</a:t>
            </a:r>
          </a:p>
        </p:txBody>
      </p:sp>
      <p:sp>
        <p:nvSpPr>
          <p:cNvPr id="19" name="TextBox 18">
            <a:extLst>
              <a:ext uri="{FF2B5EF4-FFF2-40B4-BE49-F238E27FC236}">
                <a16:creationId xmlns:a16="http://schemas.microsoft.com/office/drawing/2014/main" id="{83AF1803-88CA-4DE1-8F9B-393009BA6919}"/>
              </a:ext>
            </a:extLst>
          </p:cNvPr>
          <p:cNvSpPr txBox="1"/>
          <p:nvPr/>
        </p:nvSpPr>
        <p:spPr>
          <a:xfrm>
            <a:off x="6322930" y="4638591"/>
            <a:ext cx="1355499" cy="369332"/>
          </a:xfrm>
          <a:prstGeom prst="rect">
            <a:avLst/>
          </a:prstGeom>
          <a:noFill/>
        </p:spPr>
        <p:txBody>
          <a:bodyPr wrap="none" rtlCol="0">
            <a:spAutoFit/>
          </a:bodyPr>
          <a:lstStyle/>
          <a:p>
            <a:r>
              <a:rPr lang="en-US"/>
              <a:t>August 2002</a:t>
            </a:r>
          </a:p>
        </p:txBody>
      </p:sp>
      <p:sp>
        <p:nvSpPr>
          <p:cNvPr id="20" name="TextBox 19">
            <a:extLst>
              <a:ext uri="{FF2B5EF4-FFF2-40B4-BE49-F238E27FC236}">
                <a16:creationId xmlns:a16="http://schemas.microsoft.com/office/drawing/2014/main" id="{DE3E5F30-BFED-41D9-BD37-84446A3A6034}"/>
              </a:ext>
            </a:extLst>
          </p:cNvPr>
          <p:cNvSpPr txBox="1"/>
          <p:nvPr/>
        </p:nvSpPr>
        <p:spPr>
          <a:xfrm>
            <a:off x="8605086" y="4638591"/>
            <a:ext cx="1166217" cy="369332"/>
          </a:xfrm>
          <a:prstGeom prst="rect">
            <a:avLst/>
          </a:prstGeom>
          <a:noFill/>
        </p:spPr>
        <p:txBody>
          <a:bodyPr wrap="none" rtlCol="0">
            <a:spAutoFit/>
          </a:bodyPr>
          <a:lstStyle/>
          <a:p>
            <a:r>
              <a:rPr lang="en-US"/>
              <a:t>May  2003</a:t>
            </a:r>
          </a:p>
        </p:txBody>
      </p:sp>
      <p:sp>
        <p:nvSpPr>
          <p:cNvPr id="21" name="TextBox 20">
            <a:extLst>
              <a:ext uri="{FF2B5EF4-FFF2-40B4-BE49-F238E27FC236}">
                <a16:creationId xmlns:a16="http://schemas.microsoft.com/office/drawing/2014/main" id="{1B3128C0-77EA-4963-A759-497CD82E451F}"/>
              </a:ext>
            </a:extLst>
          </p:cNvPr>
          <p:cNvSpPr txBox="1"/>
          <p:nvPr/>
        </p:nvSpPr>
        <p:spPr>
          <a:xfrm>
            <a:off x="10039633" y="4638591"/>
            <a:ext cx="1739259" cy="369332"/>
          </a:xfrm>
          <a:prstGeom prst="rect">
            <a:avLst/>
          </a:prstGeom>
          <a:noFill/>
        </p:spPr>
        <p:txBody>
          <a:bodyPr wrap="none" rtlCol="0">
            <a:spAutoFit/>
          </a:bodyPr>
          <a:lstStyle/>
          <a:p>
            <a:r>
              <a:rPr lang="en-US"/>
              <a:t>September 2003</a:t>
            </a:r>
          </a:p>
        </p:txBody>
      </p:sp>
      <p:cxnSp>
        <p:nvCxnSpPr>
          <p:cNvPr id="23" name="Straight Connector 22">
            <a:extLst>
              <a:ext uri="{FF2B5EF4-FFF2-40B4-BE49-F238E27FC236}">
                <a16:creationId xmlns:a16="http://schemas.microsoft.com/office/drawing/2014/main" id="{173270B1-13C4-47F3-B7A4-F65CF9F12964}"/>
              </a:ext>
            </a:extLst>
          </p:cNvPr>
          <p:cNvCxnSpPr>
            <a:cxnSpLocks/>
          </p:cNvCxnSpPr>
          <p:nvPr/>
        </p:nvCxnSpPr>
        <p:spPr>
          <a:xfrm>
            <a:off x="418635" y="4410075"/>
            <a:ext cx="321039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78B5509B-8B6A-457C-BAE5-55D3BE529B1C}"/>
              </a:ext>
            </a:extLst>
          </p:cNvPr>
          <p:cNvSpPr/>
          <p:nvPr/>
        </p:nvSpPr>
        <p:spPr>
          <a:xfrm>
            <a:off x="3629025" y="4654400"/>
            <a:ext cx="8365340" cy="2201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E391A6A-9EBD-4244-B4B6-788CEC510C55}"/>
              </a:ext>
            </a:extLst>
          </p:cNvPr>
          <p:cNvSpPr/>
          <p:nvPr/>
        </p:nvSpPr>
        <p:spPr>
          <a:xfrm>
            <a:off x="5998" y="-18002"/>
            <a:ext cx="12191999" cy="467824"/>
          </a:xfrm>
          <a:prstGeom prst="rect">
            <a:avLst/>
          </a:prstGeom>
          <a:gradFill flip="none" rotWithShape="1">
            <a:gsLst>
              <a:gs pos="69000">
                <a:srgbClr val="808080"/>
              </a:gs>
              <a:gs pos="58000">
                <a:srgbClr val="006666"/>
              </a:gs>
              <a:gs pos="100000">
                <a:schemeClr val="tx1">
                  <a:lumMod val="95000"/>
                  <a:lumOff val="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Background and motivation – Data and methods – </a:t>
            </a:r>
            <a:r>
              <a:rPr lang="en-US" sz="2000" b="1"/>
              <a:t>Results</a:t>
            </a:r>
            <a:r>
              <a:rPr lang="en-US" sz="2000"/>
              <a:t> – Conclussions – Future work </a:t>
            </a:r>
          </a:p>
        </p:txBody>
      </p:sp>
      <p:sp>
        <p:nvSpPr>
          <p:cNvPr id="15" name="TextBox 14">
            <a:extLst>
              <a:ext uri="{FF2B5EF4-FFF2-40B4-BE49-F238E27FC236}">
                <a16:creationId xmlns:a16="http://schemas.microsoft.com/office/drawing/2014/main" id="{3D5CF5E6-4710-4645-9125-EA18A8627886}"/>
              </a:ext>
            </a:extLst>
          </p:cNvPr>
          <p:cNvSpPr txBox="1"/>
          <p:nvPr/>
        </p:nvSpPr>
        <p:spPr>
          <a:xfrm>
            <a:off x="-61359" y="418649"/>
            <a:ext cx="3129639" cy="646331"/>
          </a:xfrm>
          <a:prstGeom prst="rect">
            <a:avLst/>
          </a:prstGeom>
          <a:noFill/>
        </p:spPr>
        <p:txBody>
          <a:bodyPr wrap="none" rtlCol="0">
            <a:spAutoFit/>
          </a:bodyPr>
          <a:lstStyle/>
          <a:p>
            <a:r>
              <a:rPr lang="en-US" sz="3600"/>
              <a:t>2001/2002 SCV</a:t>
            </a:r>
          </a:p>
        </p:txBody>
      </p:sp>
    </p:spTree>
    <p:extLst>
      <p:ext uri="{BB962C8B-B14F-4D97-AF65-F5344CB8AC3E}">
        <p14:creationId xmlns:p14="http://schemas.microsoft.com/office/powerpoint/2010/main" val="28845390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hart, surface chart&#10;&#10;Description automatically generated">
            <a:extLst>
              <a:ext uri="{FF2B5EF4-FFF2-40B4-BE49-F238E27FC236}">
                <a16:creationId xmlns:a16="http://schemas.microsoft.com/office/drawing/2014/main" id="{433A9EB3-65B6-4FF5-8D13-07BECBEBBBC1}"/>
              </a:ext>
            </a:extLst>
          </p:cNvPr>
          <p:cNvPicPr>
            <a:picLocks noChangeAspect="1"/>
          </p:cNvPicPr>
          <p:nvPr/>
        </p:nvPicPr>
        <p:blipFill rotWithShape="1">
          <a:blip r:embed="rId3">
            <a:extLst>
              <a:ext uri="{28A0092B-C50C-407E-A947-70E740481C1C}">
                <a14:useLocalDpi xmlns:a14="http://schemas.microsoft.com/office/drawing/2010/main" val="0"/>
              </a:ext>
            </a:extLst>
          </a:blip>
          <a:srcRect l="12471" t="2441" r="3095" b="5150"/>
          <a:stretch/>
        </p:blipFill>
        <p:spPr>
          <a:xfrm>
            <a:off x="3501124" y="528507"/>
            <a:ext cx="8688081" cy="6337358"/>
          </a:xfrm>
          <a:prstGeom prst="rect">
            <a:avLst/>
          </a:prstGeom>
          <a:effectLst/>
        </p:spPr>
      </p:pic>
      <p:cxnSp>
        <p:nvCxnSpPr>
          <p:cNvPr id="11" name="Straight Arrow Connector 10">
            <a:extLst>
              <a:ext uri="{FF2B5EF4-FFF2-40B4-BE49-F238E27FC236}">
                <a16:creationId xmlns:a16="http://schemas.microsoft.com/office/drawing/2014/main" id="{6EDA1532-F4A4-4EFE-B970-1292B7BD5942}"/>
              </a:ext>
            </a:extLst>
          </p:cNvPr>
          <p:cNvCxnSpPr>
            <a:cxnSpLocks/>
          </p:cNvCxnSpPr>
          <p:nvPr/>
        </p:nvCxnSpPr>
        <p:spPr>
          <a:xfrm flipV="1">
            <a:off x="6518677" y="6263511"/>
            <a:ext cx="687092" cy="472368"/>
          </a:xfrm>
          <a:prstGeom prst="straightConnector1">
            <a:avLst/>
          </a:prstGeom>
          <a:ln w="762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AA8D4C0-CCC7-45DB-ADCE-A3C89E754996}"/>
              </a:ext>
            </a:extLst>
          </p:cNvPr>
          <p:cNvCxnSpPr>
            <a:cxnSpLocks/>
          </p:cNvCxnSpPr>
          <p:nvPr/>
        </p:nvCxnSpPr>
        <p:spPr>
          <a:xfrm flipV="1">
            <a:off x="8391914" y="5065155"/>
            <a:ext cx="273404" cy="447492"/>
          </a:xfrm>
          <a:prstGeom prst="straightConnector1">
            <a:avLst/>
          </a:prstGeom>
          <a:ln w="762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D78D6B2-CC87-4600-BB1E-289C78C31F71}"/>
              </a:ext>
            </a:extLst>
          </p:cNvPr>
          <p:cNvCxnSpPr>
            <a:cxnSpLocks/>
          </p:cNvCxnSpPr>
          <p:nvPr/>
        </p:nvCxnSpPr>
        <p:spPr>
          <a:xfrm flipH="1" flipV="1">
            <a:off x="7794302" y="658297"/>
            <a:ext cx="17589" cy="439626"/>
          </a:xfrm>
          <a:prstGeom prst="straightConnector1">
            <a:avLst/>
          </a:prstGeom>
          <a:ln w="76200">
            <a:solidFill>
              <a:srgbClr val="007033"/>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18E57ED9-2873-4813-B102-8D2C638E5A35}"/>
              </a:ext>
            </a:extLst>
          </p:cNvPr>
          <p:cNvSpPr/>
          <p:nvPr/>
        </p:nvSpPr>
        <p:spPr>
          <a:xfrm>
            <a:off x="4555064" y="1430483"/>
            <a:ext cx="3387969" cy="3066286"/>
          </a:xfrm>
          <a:custGeom>
            <a:avLst/>
            <a:gdLst>
              <a:gd name="connsiteX0" fmla="*/ 0 w 3387969"/>
              <a:gd name="connsiteY0" fmla="*/ 3066286 h 3066286"/>
              <a:gd name="connsiteX1" fmla="*/ 386861 w 3387969"/>
              <a:gd name="connsiteY1" fmla="*/ 2972501 h 3066286"/>
              <a:gd name="connsiteX2" fmla="*/ 849923 w 3387969"/>
              <a:gd name="connsiteY2" fmla="*/ 2808378 h 3066286"/>
              <a:gd name="connsiteX3" fmla="*/ 1166446 w 3387969"/>
              <a:gd name="connsiteY3" fmla="*/ 2644255 h 3066286"/>
              <a:gd name="connsiteX4" fmla="*/ 1471246 w 3387969"/>
              <a:gd name="connsiteY4" fmla="*/ 2462547 h 3066286"/>
              <a:gd name="connsiteX5" fmla="*/ 1652954 w 3387969"/>
              <a:gd name="connsiteY5" fmla="*/ 2368762 h 3066286"/>
              <a:gd name="connsiteX6" fmla="*/ 1916723 w 3387969"/>
              <a:gd name="connsiteY6" fmla="*/ 2093270 h 3066286"/>
              <a:gd name="connsiteX7" fmla="*/ 2344615 w 3387969"/>
              <a:gd name="connsiteY7" fmla="*/ 1407470 h 3066286"/>
              <a:gd name="connsiteX8" fmla="*/ 2625969 w 3387969"/>
              <a:gd name="connsiteY8" fmla="*/ 897516 h 3066286"/>
              <a:gd name="connsiteX9" fmla="*/ 2825261 w 3387969"/>
              <a:gd name="connsiteY9" fmla="*/ 469624 h 3066286"/>
              <a:gd name="connsiteX10" fmla="*/ 2878015 w 3387969"/>
              <a:gd name="connsiteY10" fmla="*/ 217578 h 3066286"/>
              <a:gd name="connsiteX11" fmla="*/ 2919046 w 3387969"/>
              <a:gd name="connsiteY11" fmla="*/ 123793 h 3066286"/>
              <a:gd name="connsiteX12" fmla="*/ 3024554 w 3387969"/>
              <a:gd name="connsiteY12" fmla="*/ 47593 h 3066286"/>
              <a:gd name="connsiteX13" fmla="*/ 3241431 w 3387969"/>
              <a:gd name="connsiteY13" fmla="*/ 701 h 3066286"/>
              <a:gd name="connsiteX14" fmla="*/ 3387969 w 3387969"/>
              <a:gd name="connsiteY14" fmla="*/ 82762 h 3066286"/>
              <a:gd name="connsiteX15" fmla="*/ 3387969 w 3387969"/>
              <a:gd name="connsiteY15" fmla="*/ 82762 h 3066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87969" h="3066286">
                <a:moveTo>
                  <a:pt x="0" y="3066286"/>
                </a:moveTo>
                <a:cubicBezTo>
                  <a:pt x="122603" y="3040886"/>
                  <a:pt x="245207" y="3015486"/>
                  <a:pt x="386861" y="2972501"/>
                </a:cubicBezTo>
                <a:cubicBezTo>
                  <a:pt x="528515" y="2929516"/>
                  <a:pt x="719992" y="2863086"/>
                  <a:pt x="849923" y="2808378"/>
                </a:cubicBezTo>
                <a:cubicBezTo>
                  <a:pt x="979854" y="2753670"/>
                  <a:pt x="1062892" y="2701893"/>
                  <a:pt x="1166446" y="2644255"/>
                </a:cubicBezTo>
                <a:cubicBezTo>
                  <a:pt x="1270000" y="2586616"/>
                  <a:pt x="1390161" y="2508462"/>
                  <a:pt x="1471246" y="2462547"/>
                </a:cubicBezTo>
                <a:cubicBezTo>
                  <a:pt x="1552331" y="2416632"/>
                  <a:pt x="1578708" y="2430308"/>
                  <a:pt x="1652954" y="2368762"/>
                </a:cubicBezTo>
                <a:cubicBezTo>
                  <a:pt x="1727200" y="2307216"/>
                  <a:pt x="1801446" y="2253485"/>
                  <a:pt x="1916723" y="2093270"/>
                </a:cubicBezTo>
                <a:cubicBezTo>
                  <a:pt x="2032000" y="1933055"/>
                  <a:pt x="2226407" y="1606762"/>
                  <a:pt x="2344615" y="1407470"/>
                </a:cubicBezTo>
                <a:cubicBezTo>
                  <a:pt x="2462823" y="1208178"/>
                  <a:pt x="2545861" y="1053824"/>
                  <a:pt x="2625969" y="897516"/>
                </a:cubicBezTo>
                <a:cubicBezTo>
                  <a:pt x="2706077" y="741208"/>
                  <a:pt x="2783253" y="582947"/>
                  <a:pt x="2825261" y="469624"/>
                </a:cubicBezTo>
                <a:cubicBezTo>
                  <a:pt x="2867269" y="356301"/>
                  <a:pt x="2862384" y="275216"/>
                  <a:pt x="2878015" y="217578"/>
                </a:cubicBezTo>
                <a:cubicBezTo>
                  <a:pt x="2893646" y="159940"/>
                  <a:pt x="2894623" y="152124"/>
                  <a:pt x="2919046" y="123793"/>
                </a:cubicBezTo>
                <a:cubicBezTo>
                  <a:pt x="2943469" y="95462"/>
                  <a:pt x="2970823" y="68108"/>
                  <a:pt x="3024554" y="47593"/>
                </a:cubicBezTo>
                <a:cubicBezTo>
                  <a:pt x="3078285" y="27078"/>
                  <a:pt x="3180862" y="-5161"/>
                  <a:pt x="3241431" y="701"/>
                </a:cubicBezTo>
                <a:cubicBezTo>
                  <a:pt x="3302000" y="6562"/>
                  <a:pt x="3387969" y="82762"/>
                  <a:pt x="3387969" y="82762"/>
                </a:cubicBezTo>
                <a:lnTo>
                  <a:pt x="3387969" y="82762"/>
                </a:lnTo>
              </a:path>
            </a:pathLst>
          </a:custGeom>
          <a:noFill/>
          <a:ln w="104775">
            <a:solidFill>
              <a:srgbClr val="007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A7D3F9BB-3AB2-4DC1-B67A-650CED1D6084}"/>
              </a:ext>
            </a:extLst>
          </p:cNvPr>
          <p:cNvSpPr/>
          <p:nvPr/>
        </p:nvSpPr>
        <p:spPr>
          <a:xfrm>
            <a:off x="7280677" y="833307"/>
            <a:ext cx="189591" cy="785446"/>
          </a:xfrm>
          <a:custGeom>
            <a:avLst/>
            <a:gdLst>
              <a:gd name="connsiteX0" fmla="*/ 0 w 189591"/>
              <a:gd name="connsiteY0" fmla="*/ 0 h 785446"/>
              <a:gd name="connsiteX1" fmla="*/ 82062 w 189591"/>
              <a:gd name="connsiteY1" fmla="*/ 181708 h 785446"/>
              <a:gd name="connsiteX2" fmla="*/ 140677 w 189591"/>
              <a:gd name="connsiteY2" fmla="*/ 381000 h 785446"/>
              <a:gd name="connsiteX3" fmla="*/ 187570 w 189591"/>
              <a:gd name="connsiteY3" fmla="*/ 644769 h 785446"/>
              <a:gd name="connsiteX4" fmla="*/ 181708 w 189591"/>
              <a:gd name="connsiteY4" fmla="*/ 785446 h 785446"/>
              <a:gd name="connsiteX5" fmla="*/ 181708 w 189591"/>
              <a:gd name="connsiteY5" fmla="*/ 785446 h 785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591" h="785446">
                <a:moveTo>
                  <a:pt x="0" y="0"/>
                </a:moveTo>
                <a:cubicBezTo>
                  <a:pt x="29308" y="59104"/>
                  <a:pt x="58616" y="118208"/>
                  <a:pt x="82062" y="181708"/>
                </a:cubicBezTo>
                <a:cubicBezTo>
                  <a:pt x="105508" y="245208"/>
                  <a:pt x="123092" y="303823"/>
                  <a:pt x="140677" y="381000"/>
                </a:cubicBezTo>
                <a:cubicBezTo>
                  <a:pt x="158262" y="458177"/>
                  <a:pt x="180732" y="577361"/>
                  <a:pt x="187570" y="644769"/>
                </a:cubicBezTo>
                <a:cubicBezTo>
                  <a:pt x="194408" y="712177"/>
                  <a:pt x="181708" y="785446"/>
                  <a:pt x="181708" y="785446"/>
                </a:cubicBezTo>
                <a:lnTo>
                  <a:pt x="181708" y="785446"/>
                </a:lnTo>
              </a:path>
            </a:pathLst>
          </a:custGeom>
          <a:noFill/>
          <a:ln w="76200">
            <a:solidFill>
              <a:srgbClr val="007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3068F20A-D1F9-472C-91C6-4B1CF4F908ED}"/>
              </a:ext>
            </a:extLst>
          </p:cNvPr>
          <p:cNvSpPr/>
          <p:nvPr/>
        </p:nvSpPr>
        <p:spPr>
          <a:xfrm>
            <a:off x="7192755" y="850885"/>
            <a:ext cx="189591" cy="779589"/>
          </a:xfrm>
          <a:custGeom>
            <a:avLst/>
            <a:gdLst>
              <a:gd name="connsiteX0" fmla="*/ 0 w 189591"/>
              <a:gd name="connsiteY0" fmla="*/ 0 h 785446"/>
              <a:gd name="connsiteX1" fmla="*/ 82062 w 189591"/>
              <a:gd name="connsiteY1" fmla="*/ 181708 h 785446"/>
              <a:gd name="connsiteX2" fmla="*/ 140677 w 189591"/>
              <a:gd name="connsiteY2" fmla="*/ 381000 h 785446"/>
              <a:gd name="connsiteX3" fmla="*/ 187570 w 189591"/>
              <a:gd name="connsiteY3" fmla="*/ 644769 h 785446"/>
              <a:gd name="connsiteX4" fmla="*/ 181708 w 189591"/>
              <a:gd name="connsiteY4" fmla="*/ 785446 h 785446"/>
              <a:gd name="connsiteX5" fmla="*/ 181708 w 189591"/>
              <a:gd name="connsiteY5" fmla="*/ 785446 h 785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591" h="785446">
                <a:moveTo>
                  <a:pt x="0" y="0"/>
                </a:moveTo>
                <a:cubicBezTo>
                  <a:pt x="29308" y="59104"/>
                  <a:pt x="58616" y="118208"/>
                  <a:pt x="82062" y="181708"/>
                </a:cubicBezTo>
                <a:cubicBezTo>
                  <a:pt x="105508" y="245208"/>
                  <a:pt x="123092" y="303823"/>
                  <a:pt x="140677" y="381000"/>
                </a:cubicBezTo>
                <a:cubicBezTo>
                  <a:pt x="158262" y="458177"/>
                  <a:pt x="180732" y="577361"/>
                  <a:pt x="187570" y="644769"/>
                </a:cubicBezTo>
                <a:cubicBezTo>
                  <a:pt x="194408" y="712177"/>
                  <a:pt x="181708" y="785446"/>
                  <a:pt x="181708" y="785446"/>
                </a:cubicBezTo>
                <a:lnTo>
                  <a:pt x="181708" y="785446"/>
                </a:lnTo>
              </a:path>
            </a:pathLst>
          </a:custGeom>
          <a:noFill/>
          <a:ln w="1111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D77F3DF3-11D1-40CA-8E14-07540BFD355B}"/>
              </a:ext>
            </a:extLst>
          </p:cNvPr>
          <p:cNvCxnSpPr>
            <a:cxnSpLocks/>
          </p:cNvCxnSpPr>
          <p:nvPr/>
        </p:nvCxnSpPr>
        <p:spPr>
          <a:xfrm>
            <a:off x="7275826" y="809508"/>
            <a:ext cx="134811" cy="304795"/>
          </a:xfrm>
          <a:prstGeom prst="straightConnector1">
            <a:avLst/>
          </a:prstGeom>
          <a:ln w="76200">
            <a:solidFill>
              <a:srgbClr val="007033"/>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EA66B8F-06AC-4D6D-8E88-81ECDCFDF2A4}"/>
              </a:ext>
            </a:extLst>
          </p:cNvPr>
          <p:cNvCxnSpPr>
            <a:cxnSpLocks/>
          </p:cNvCxnSpPr>
          <p:nvPr/>
        </p:nvCxnSpPr>
        <p:spPr>
          <a:xfrm>
            <a:off x="7192755" y="856747"/>
            <a:ext cx="148055" cy="339620"/>
          </a:xfrm>
          <a:prstGeom prst="straightConnector1">
            <a:avLst/>
          </a:prstGeom>
          <a:ln w="92075">
            <a:solidFill>
              <a:schemeClr val="accent5"/>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9" name="Freeform: Shape 18">
            <a:extLst>
              <a:ext uri="{FF2B5EF4-FFF2-40B4-BE49-F238E27FC236}">
                <a16:creationId xmlns:a16="http://schemas.microsoft.com/office/drawing/2014/main" id="{F8493C7A-CFFB-432C-91AA-7AA417B31A5C}"/>
              </a:ext>
            </a:extLst>
          </p:cNvPr>
          <p:cNvSpPr/>
          <p:nvPr/>
        </p:nvSpPr>
        <p:spPr>
          <a:xfrm>
            <a:off x="4555060" y="1586514"/>
            <a:ext cx="2819400" cy="2878016"/>
          </a:xfrm>
          <a:custGeom>
            <a:avLst/>
            <a:gdLst>
              <a:gd name="connsiteX0" fmla="*/ 2819400 w 2819400"/>
              <a:gd name="connsiteY0" fmla="*/ 0 h 2878016"/>
              <a:gd name="connsiteX1" fmla="*/ 2655277 w 2819400"/>
              <a:gd name="connsiteY1" fmla="*/ 509954 h 2878016"/>
              <a:gd name="connsiteX2" fmla="*/ 2379785 w 2819400"/>
              <a:gd name="connsiteY2" fmla="*/ 1014046 h 2878016"/>
              <a:gd name="connsiteX3" fmla="*/ 2086708 w 2819400"/>
              <a:gd name="connsiteY3" fmla="*/ 1506416 h 2878016"/>
              <a:gd name="connsiteX4" fmla="*/ 1817077 w 2819400"/>
              <a:gd name="connsiteY4" fmla="*/ 1922585 h 2878016"/>
              <a:gd name="connsiteX5" fmla="*/ 1459523 w 2819400"/>
              <a:gd name="connsiteY5" fmla="*/ 2227385 h 2878016"/>
              <a:gd name="connsiteX6" fmla="*/ 1125416 w 2819400"/>
              <a:gd name="connsiteY6" fmla="*/ 2426677 h 2878016"/>
              <a:gd name="connsiteX7" fmla="*/ 562708 w 2819400"/>
              <a:gd name="connsiteY7" fmla="*/ 2702169 h 2878016"/>
              <a:gd name="connsiteX8" fmla="*/ 0 w 2819400"/>
              <a:gd name="connsiteY8" fmla="*/ 2878016 h 2878016"/>
              <a:gd name="connsiteX9" fmla="*/ 0 w 2819400"/>
              <a:gd name="connsiteY9" fmla="*/ 2878016 h 2878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19400" h="2878016">
                <a:moveTo>
                  <a:pt x="2819400" y="0"/>
                </a:moveTo>
                <a:cubicBezTo>
                  <a:pt x="2773973" y="170473"/>
                  <a:pt x="2728546" y="340946"/>
                  <a:pt x="2655277" y="509954"/>
                </a:cubicBezTo>
                <a:cubicBezTo>
                  <a:pt x="2582008" y="678962"/>
                  <a:pt x="2474546" y="847969"/>
                  <a:pt x="2379785" y="1014046"/>
                </a:cubicBezTo>
                <a:cubicBezTo>
                  <a:pt x="2285024" y="1180123"/>
                  <a:pt x="2180493" y="1354993"/>
                  <a:pt x="2086708" y="1506416"/>
                </a:cubicBezTo>
                <a:cubicBezTo>
                  <a:pt x="1992923" y="1657839"/>
                  <a:pt x="1921608" y="1802423"/>
                  <a:pt x="1817077" y="1922585"/>
                </a:cubicBezTo>
                <a:cubicBezTo>
                  <a:pt x="1712546" y="2042747"/>
                  <a:pt x="1574800" y="2143370"/>
                  <a:pt x="1459523" y="2227385"/>
                </a:cubicBezTo>
                <a:cubicBezTo>
                  <a:pt x="1344246" y="2311400"/>
                  <a:pt x="1274885" y="2347546"/>
                  <a:pt x="1125416" y="2426677"/>
                </a:cubicBezTo>
                <a:cubicBezTo>
                  <a:pt x="975947" y="2505808"/>
                  <a:pt x="750277" y="2626946"/>
                  <a:pt x="562708" y="2702169"/>
                </a:cubicBezTo>
                <a:cubicBezTo>
                  <a:pt x="375139" y="2777392"/>
                  <a:pt x="0" y="2878016"/>
                  <a:pt x="0" y="2878016"/>
                </a:cubicBezTo>
                <a:lnTo>
                  <a:pt x="0" y="2878016"/>
                </a:lnTo>
              </a:path>
            </a:pathLst>
          </a:custGeom>
          <a:noFill/>
          <a:ln w="1143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78734C0E-BF0F-4358-B241-D97BCC09A417}"/>
              </a:ext>
            </a:extLst>
          </p:cNvPr>
          <p:cNvCxnSpPr>
            <a:cxnSpLocks/>
            <a:stCxn id="14" idx="0"/>
          </p:cNvCxnSpPr>
          <p:nvPr/>
        </p:nvCxnSpPr>
        <p:spPr>
          <a:xfrm flipH="1">
            <a:off x="3705140" y="4496769"/>
            <a:ext cx="849924" cy="156031"/>
          </a:xfrm>
          <a:prstGeom prst="straightConnector1">
            <a:avLst/>
          </a:prstGeom>
          <a:ln w="76200">
            <a:solidFill>
              <a:srgbClr val="007033"/>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B9F6619-FE98-4623-A990-8E9E50ADD5F8}"/>
              </a:ext>
            </a:extLst>
          </p:cNvPr>
          <p:cNvCxnSpPr>
            <a:cxnSpLocks/>
          </p:cNvCxnSpPr>
          <p:nvPr/>
        </p:nvCxnSpPr>
        <p:spPr>
          <a:xfrm flipH="1">
            <a:off x="3648367" y="4446774"/>
            <a:ext cx="902673" cy="156031"/>
          </a:xfrm>
          <a:prstGeom prst="straightConnector1">
            <a:avLst/>
          </a:prstGeom>
          <a:ln w="76200">
            <a:solidFill>
              <a:schemeClr val="accent5"/>
            </a:solidFill>
            <a:tailEnd type="triangle"/>
          </a:ln>
          <a:effectLst/>
        </p:spPr>
        <p:style>
          <a:lnRef idx="1">
            <a:schemeClr val="accent1"/>
          </a:lnRef>
          <a:fillRef idx="0">
            <a:schemeClr val="accent1"/>
          </a:fillRef>
          <a:effectRef idx="0">
            <a:schemeClr val="accent1"/>
          </a:effectRef>
          <a:fontRef idx="minor">
            <a:schemeClr val="tx1"/>
          </a:fontRef>
        </p:style>
      </p:cxnSp>
      <p:sp>
        <p:nvSpPr>
          <p:cNvPr id="22" name="Freeform: Shape 21">
            <a:extLst>
              <a:ext uri="{FF2B5EF4-FFF2-40B4-BE49-F238E27FC236}">
                <a16:creationId xmlns:a16="http://schemas.microsoft.com/office/drawing/2014/main" id="{BF45B805-06C7-4587-934E-5C657A423830}"/>
              </a:ext>
            </a:extLst>
          </p:cNvPr>
          <p:cNvSpPr/>
          <p:nvPr/>
        </p:nvSpPr>
        <p:spPr>
          <a:xfrm>
            <a:off x="4209225" y="4606648"/>
            <a:ext cx="791308" cy="161415"/>
          </a:xfrm>
          <a:custGeom>
            <a:avLst/>
            <a:gdLst>
              <a:gd name="connsiteX0" fmla="*/ 791308 w 791308"/>
              <a:gd name="connsiteY0" fmla="*/ 102799 h 161415"/>
              <a:gd name="connsiteX1" fmla="*/ 720970 w 791308"/>
              <a:gd name="connsiteY1" fmla="*/ 14876 h 161415"/>
              <a:gd name="connsiteX2" fmla="*/ 580293 w 791308"/>
              <a:gd name="connsiteY2" fmla="*/ 14876 h 161415"/>
              <a:gd name="connsiteX3" fmla="*/ 0 w 791308"/>
              <a:gd name="connsiteY3" fmla="*/ 161415 h 161415"/>
            </a:gdLst>
            <a:ahLst/>
            <a:cxnLst>
              <a:cxn ang="0">
                <a:pos x="connsiteX0" y="connsiteY0"/>
              </a:cxn>
              <a:cxn ang="0">
                <a:pos x="connsiteX1" y="connsiteY1"/>
              </a:cxn>
              <a:cxn ang="0">
                <a:pos x="connsiteX2" y="connsiteY2"/>
              </a:cxn>
              <a:cxn ang="0">
                <a:pos x="connsiteX3" y="connsiteY3"/>
              </a:cxn>
            </a:cxnLst>
            <a:rect l="l" t="t" r="r" b="b"/>
            <a:pathLst>
              <a:path w="791308" h="161415">
                <a:moveTo>
                  <a:pt x="791308" y="102799"/>
                </a:moveTo>
                <a:cubicBezTo>
                  <a:pt x="773723" y="66164"/>
                  <a:pt x="756139" y="29530"/>
                  <a:pt x="720970" y="14876"/>
                </a:cubicBezTo>
                <a:cubicBezTo>
                  <a:pt x="685801" y="222"/>
                  <a:pt x="700455" y="-9547"/>
                  <a:pt x="580293" y="14876"/>
                </a:cubicBezTo>
                <a:cubicBezTo>
                  <a:pt x="460131" y="39299"/>
                  <a:pt x="230065" y="100357"/>
                  <a:pt x="0" y="161415"/>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a:extLst>
              <a:ext uri="{FF2B5EF4-FFF2-40B4-BE49-F238E27FC236}">
                <a16:creationId xmlns:a16="http://schemas.microsoft.com/office/drawing/2014/main" id="{FE1323EB-4489-4F29-A08C-3031652918F5}"/>
              </a:ext>
            </a:extLst>
          </p:cNvPr>
          <p:cNvCxnSpPr>
            <a:cxnSpLocks/>
            <a:stCxn id="22" idx="3"/>
          </p:cNvCxnSpPr>
          <p:nvPr/>
        </p:nvCxnSpPr>
        <p:spPr>
          <a:xfrm flipH="1">
            <a:off x="3782121" y="4768063"/>
            <a:ext cx="427104" cy="109879"/>
          </a:xfrm>
          <a:prstGeom prst="straightConnector1">
            <a:avLst/>
          </a:prstGeom>
          <a:ln w="76200">
            <a:solidFill>
              <a:srgbClr val="FF0000"/>
            </a:solidFill>
            <a:tailEnd type="triangle"/>
          </a:ln>
          <a:effectLst/>
        </p:spPr>
        <p:style>
          <a:lnRef idx="1">
            <a:schemeClr val="accent1"/>
          </a:lnRef>
          <a:fillRef idx="0">
            <a:schemeClr val="accent1"/>
          </a:fillRef>
          <a:effectRef idx="0">
            <a:schemeClr val="accent1"/>
          </a:effectRef>
          <a:fontRef idx="minor">
            <a:schemeClr val="tx1"/>
          </a:fontRef>
        </p:style>
      </p:cxnSp>
      <p:sp>
        <p:nvSpPr>
          <p:cNvPr id="24" name="Freeform: Shape 23">
            <a:extLst>
              <a:ext uri="{FF2B5EF4-FFF2-40B4-BE49-F238E27FC236}">
                <a16:creationId xmlns:a16="http://schemas.microsoft.com/office/drawing/2014/main" id="{FF74E621-20F7-4B44-819A-DEF57B1EAE8E}"/>
              </a:ext>
            </a:extLst>
          </p:cNvPr>
          <p:cNvSpPr/>
          <p:nvPr/>
        </p:nvSpPr>
        <p:spPr>
          <a:xfrm>
            <a:off x="6686645" y="2568322"/>
            <a:ext cx="459217" cy="849923"/>
          </a:xfrm>
          <a:custGeom>
            <a:avLst/>
            <a:gdLst>
              <a:gd name="connsiteX0" fmla="*/ 271648 w 459217"/>
              <a:gd name="connsiteY0" fmla="*/ 0 h 849923"/>
              <a:gd name="connsiteX1" fmla="*/ 125109 w 459217"/>
              <a:gd name="connsiteY1" fmla="*/ 246185 h 849923"/>
              <a:gd name="connsiteX2" fmla="*/ 2017 w 459217"/>
              <a:gd name="connsiteY2" fmla="*/ 468923 h 849923"/>
              <a:gd name="connsiteX3" fmla="*/ 66494 w 459217"/>
              <a:gd name="connsiteY3" fmla="*/ 650631 h 849923"/>
              <a:gd name="connsiteX4" fmla="*/ 289232 w 459217"/>
              <a:gd name="connsiteY4" fmla="*/ 773723 h 849923"/>
              <a:gd name="connsiteX5" fmla="*/ 459217 w 459217"/>
              <a:gd name="connsiteY5" fmla="*/ 849923 h 849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217" h="849923">
                <a:moveTo>
                  <a:pt x="271648" y="0"/>
                </a:moveTo>
                <a:cubicBezTo>
                  <a:pt x="220847" y="84015"/>
                  <a:pt x="170047" y="168031"/>
                  <a:pt x="125109" y="246185"/>
                </a:cubicBezTo>
                <a:cubicBezTo>
                  <a:pt x="80171" y="324339"/>
                  <a:pt x="11786" y="401515"/>
                  <a:pt x="2017" y="468923"/>
                </a:cubicBezTo>
                <a:cubicBezTo>
                  <a:pt x="-7752" y="536331"/>
                  <a:pt x="18625" y="599831"/>
                  <a:pt x="66494" y="650631"/>
                </a:cubicBezTo>
                <a:cubicBezTo>
                  <a:pt x="114363" y="701431"/>
                  <a:pt x="223778" y="740508"/>
                  <a:pt x="289232" y="773723"/>
                </a:cubicBezTo>
                <a:cubicBezTo>
                  <a:pt x="354686" y="806938"/>
                  <a:pt x="406951" y="828430"/>
                  <a:pt x="459217" y="849923"/>
                </a:cubicBezTo>
              </a:path>
            </a:pathLst>
          </a:cu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4293EA7A-2F5D-4901-BA59-238F3C3E147A}"/>
              </a:ext>
            </a:extLst>
          </p:cNvPr>
          <p:cNvSpPr/>
          <p:nvPr/>
        </p:nvSpPr>
        <p:spPr>
          <a:xfrm>
            <a:off x="6200137" y="3414660"/>
            <a:ext cx="298005" cy="586146"/>
          </a:xfrm>
          <a:custGeom>
            <a:avLst/>
            <a:gdLst>
              <a:gd name="connsiteX0" fmla="*/ 271648 w 459217"/>
              <a:gd name="connsiteY0" fmla="*/ 0 h 849923"/>
              <a:gd name="connsiteX1" fmla="*/ 125109 w 459217"/>
              <a:gd name="connsiteY1" fmla="*/ 246185 h 849923"/>
              <a:gd name="connsiteX2" fmla="*/ 2017 w 459217"/>
              <a:gd name="connsiteY2" fmla="*/ 468923 h 849923"/>
              <a:gd name="connsiteX3" fmla="*/ 66494 w 459217"/>
              <a:gd name="connsiteY3" fmla="*/ 650631 h 849923"/>
              <a:gd name="connsiteX4" fmla="*/ 289232 w 459217"/>
              <a:gd name="connsiteY4" fmla="*/ 773723 h 849923"/>
              <a:gd name="connsiteX5" fmla="*/ 459217 w 459217"/>
              <a:gd name="connsiteY5" fmla="*/ 849923 h 849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217" h="849923">
                <a:moveTo>
                  <a:pt x="271648" y="0"/>
                </a:moveTo>
                <a:cubicBezTo>
                  <a:pt x="220847" y="84015"/>
                  <a:pt x="170047" y="168031"/>
                  <a:pt x="125109" y="246185"/>
                </a:cubicBezTo>
                <a:cubicBezTo>
                  <a:pt x="80171" y="324339"/>
                  <a:pt x="11786" y="401515"/>
                  <a:pt x="2017" y="468923"/>
                </a:cubicBezTo>
                <a:cubicBezTo>
                  <a:pt x="-7752" y="536331"/>
                  <a:pt x="18625" y="599831"/>
                  <a:pt x="66494" y="650631"/>
                </a:cubicBezTo>
                <a:cubicBezTo>
                  <a:pt x="114363" y="701431"/>
                  <a:pt x="223778" y="740508"/>
                  <a:pt x="289232" y="773723"/>
                </a:cubicBezTo>
                <a:cubicBezTo>
                  <a:pt x="354686" y="806938"/>
                  <a:pt x="406951" y="828430"/>
                  <a:pt x="459217" y="849923"/>
                </a:cubicBezTo>
              </a:path>
            </a:pathLst>
          </a:cu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Arrow Connector 25">
            <a:extLst>
              <a:ext uri="{FF2B5EF4-FFF2-40B4-BE49-F238E27FC236}">
                <a16:creationId xmlns:a16="http://schemas.microsoft.com/office/drawing/2014/main" id="{18AB8B0A-B9E5-4A46-8806-E2D23BA124DA}"/>
              </a:ext>
            </a:extLst>
          </p:cNvPr>
          <p:cNvCxnSpPr>
            <a:cxnSpLocks/>
            <a:stCxn id="24" idx="4"/>
          </p:cNvCxnSpPr>
          <p:nvPr/>
        </p:nvCxnSpPr>
        <p:spPr>
          <a:xfrm>
            <a:off x="6975877" y="3342045"/>
            <a:ext cx="229892" cy="117231"/>
          </a:xfrm>
          <a:prstGeom prst="straightConnector1">
            <a:avLst/>
          </a:prstGeom>
          <a:ln w="57150">
            <a:solidFill>
              <a:schemeClr val="accent5"/>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CD8108ED-0B11-4066-887C-73BEEDDB2474}"/>
              </a:ext>
            </a:extLst>
          </p:cNvPr>
          <p:cNvCxnSpPr>
            <a:cxnSpLocks/>
          </p:cNvCxnSpPr>
          <p:nvPr/>
        </p:nvCxnSpPr>
        <p:spPr>
          <a:xfrm flipV="1">
            <a:off x="6573609" y="5223041"/>
            <a:ext cx="347494" cy="219235"/>
          </a:xfrm>
          <a:prstGeom prst="straightConnector1">
            <a:avLst/>
          </a:prstGeom>
          <a:ln w="762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6AD5451A-3BA0-4EA8-A9B3-1C8A1F6F9AD0}"/>
              </a:ext>
            </a:extLst>
          </p:cNvPr>
          <p:cNvSpPr txBox="1"/>
          <p:nvPr/>
        </p:nvSpPr>
        <p:spPr>
          <a:xfrm>
            <a:off x="5662814" y="4677464"/>
            <a:ext cx="862737" cy="369332"/>
          </a:xfrm>
          <a:prstGeom prst="rect">
            <a:avLst/>
          </a:prstGeom>
          <a:noFill/>
        </p:spPr>
        <p:txBody>
          <a:bodyPr wrap="none" rtlCol="0">
            <a:spAutoFit/>
          </a:bodyPr>
          <a:lstStyle/>
          <a:p>
            <a:r>
              <a:rPr lang="en-US">
                <a:solidFill>
                  <a:schemeClr val="bg1"/>
                </a:solidFill>
              </a:rPr>
              <a:t>Iceland</a:t>
            </a:r>
          </a:p>
        </p:txBody>
      </p:sp>
      <p:sp>
        <p:nvSpPr>
          <p:cNvPr id="29" name="TextBox 28">
            <a:extLst>
              <a:ext uri="{FF2B5EF4-FFF2-40B4-BE49-F238E27FC236}">
                <a16:creationId xmlns:a16="http://schemas.microsoft.com/office/drawing/2014/main" id="{A7B5E129-0107-4401-93BF-BD8A6BD7BB76}"/>
              </a:ext>
            </a:extLst>
          </p:cNvPr>
          <p:cNvSpPr txBox="1"/>
          <p:nvPr/>
        </p:nvSpPr>
        <p:spPr>
          <a:xfrm>
            <a:off x="8528457" y="5569430"/>
            <a:ext cx="979605" cy="369332"/>
          </a:xfrm>
          <a:prstGeom prst="rect">
            <a:avLst/>
          </a:prstGeom>
          <a:noFill/>
        </p:spPr>
        <p:txBody>
          <a:bodyPr wrap="square" rtlCol="0">
            <a:spAutoFit/>
          </a:bodyPr>
          <a:lstStyle/>
          <a:p>
            <a:r>
              <a:rPr lang="en-US">
                <a:solidFill>
                  <a:schemeClr val="bg1"/>
                </a:solidFill>
              </a:rPr>
              <a:t>Norway</a:t>
            </a:r>
          </a:p>
        </p:txBody>
      </p:sp>
      <p:sp>
        <p:nvSpPr>
          <p:cNvPr id="30" name="TextBox 29">
            <a:extLst>
              <a:ext uri="{FF2B5EF4-FFF2-40B4-BE49-F238E27FC236}">
                <a16:creationId xmlns:a16="http://schemas.microsoft.com/office/drawing/2014/main" id="{5BF0B7B6-CCA8-413B-98C8-9CD5B41DB787}"/>
              </a:ext>
            </a:extLst>
          </p:cNvPr>
          <p:cNvSpPr txBox="1"/>
          <p:nvPr/>
        </p:nvSpPr>
        <p:spPr>
          <a:xfrm>
            <a:off x="5377517" y="2258792"/>
            <a:ext cx="1170470" cy="338554"/>
          </a:xfrm>
          <a:prstGeom prst="rect">
            <a:avLst/>
          </a:prstGeom>
          <a:noFill/>
        </p:spPr>
        <p:txBody>
          <a:bodyPr wrap="square" rtlCol="0">
            <a:spAutoFit/>
          </a:bodyPr>
          <a:lstStyle/>
          <a:p>
            <a:r>
              <a:rPr lang="en-US" sz="1600">
                <a:solidFill>
                  <a:schemeClr val="bg1"/>
                </a:solidFill>
              </a:rPr>
              <a:t>Greenland</a:t>
            </a:r>
          </a:p>
        </p:txBody>
      </p:sp>
      <p:sp>
        <p:nvSpPr>
          <p:cNvPr id="31" name="TextBox 30">
            <a:extLst>
              <a:ext uri="{FF2B5EF4-FFF2-40B4-BE49-F238E27FC236}">
                <a16:creationId xmlns:a16="http://schemas.microsoft.com/office/drawing/2014/main" id="{46A8D109-4EED-4641-ADBE-F54B6690900E}"/>
              </a:ext>
            </a:extLst>
          </p:cNvPr>
          <p:cNvSpPr txBox="1"/>
          <p:nvPr/>
        </p:nvSpPr>
        <p:spPr>
          <a:xfrm>
            <a:off x="9395212" y="1872173"/>
            <a:ext cx="1170470" cy="584775"/>
          </a:xfrm>
          <a:prstGeom prst="rect">
            <a:avLst/>
          </a:prstGeom>
          <a:noFill/>
        </p:spPr>
        <p:txBody>
          <a:bodyPr wrap="square" rtlCol="0">
            <a:spAutoFit/>
          </a:bodyPr>
          <a:lstStyle/>
          <a:p>
            <a:pPr algn="ctr"/>
            <a:r>
              <a:rPr lang="en-US" sz="1600"/>
              <a:t>Barents </a:t>
            </a:r>
          </a:p>
          <a:p>
            <a:pPr algn="ctr"/>
            <a:r>
              <a:rPr lang="en-US" sz="1600"/>
              <a:t>Sea</a:t>
            </a:r>
          </a:p>
        </p:txBody>
      </p:sp>
      <p:sp>
        <p:nvSpPr>
          <p:cNvPr id="32" name="TextBox 31">
            <a:extLst>
              <a:ext uri="{FF2B5EF4-FFF2-40B4-BE49-F238E27FC236}">
                <a16:creationId xmlns:a16="http://schemas.microsoft.com/office/drawing/2014/main" id="{18293FA4-6AA3-4261-9892-52909937FC28}"/>
              </a:ext>
            </a:extLst>
          </p:cNvPr>
          <p:cNvSpPr txBox="1"/>
          <p:nvPr/>
        </p:nvSpPr>
        <p:spPr>
          <a:xfrm>
            <a:off x="6640108" y="489368"/>
            <a:ext cx="1479121" cy="338554"/>
          </a:xfrm>
          <a:prstGeom prst="rect">
            <a:avLst/>
          </a:prstGeom>
          <a:noFill/>
        </p:spPr>
        <p:txBody>
          <a:bodyPr wrap="square" rtlCol="0">
            <a:spAutoFit/>
          </a:bodyPr>
          <a:lstStyle/>
          <a:p>
            <a:pPr algn="ctr"/>
            <a:r>
              <a:rPr lang="en-US" sz="1600"/>
              <a:t>Arctic Ocean</a:t>
            </a:r>
          </a:p>
        </p:txBody>
      </p:sp>
      <p:sp>
        <p:nvSpPr>
          <p:cNvPr id="33" name="TextBox 32">
            <a:extLst>
              <a:ext uri="{FF2B5EF4-FFF2-40B4-BE49-F238E27FC236}">
                <a16:creationId xmlns:a16="http://schemas.microsoft.com/office/drawing/2014/main" id="{2E3A02C0-713B-46FE-8063-B402440D538B}"/>
              </a:ext>
            </a:extLst>
          </p:cNvPr>
          <p:cNvSpPr txBox="1"/>
          <p:nvPr/>
        </p:nvSpPr>
        <p:spPr>
          <a:xfrm>
            <a:off x="7933670" y="1537747"/>
            <a:ext cx="1479121" cy="253916"/>
          </a:xfrm>
          <a:prstGeom prst="rect">
            <a:avLst/>
          </a:prstGeom>
          <a:noFill/>
        </p:spPr>
        <p:txBody>
          <a:bodyPr wrap="square" rtlCol="0">
            <a:spAutoFit/>
          </a:bodyPr>
          <a:lstStyle/>
          <a:p>
            <a:pPr algn="ctr"/>
            <a:r>
              <a:rPr lang="en-US" sz="1050">
                <a:solidFill>
                  <a:schemeClr val="bg1"/>
                </a:solidFill>
              </a:rPr>
              <a:t>Svalbard</a:t>
            </a:r>
          </a:p>
        </p:txBody>
      </p:sp>
      <p:sp>
        <p:nvSpPr>
          <p:cNvPr id="34" name="TextBox 33">
            <a:extLst>
              <a:ext uri="{FF2B5EF4-FFF2-40B4-BE49-F238E27FC236}">
                <a16:creationId xmlns:a16="http://schemas.microsoft.com/office/drawing/2014/main" id="{57E7CD03-A94C-4C4A-95C5-747A2C02A959}"/>
              </a:ext>
            </a:extLst>
          </p:cNvPr>
          <p:cNvSpPr txBox="1"/>
          <p:nvPr/>
        </p:nvSpPr>
        <p:spPr>
          <a:xfrm>
            <a:off x="6984265" y="4344221"/>
            <a:ext cx="1367607" cy="369332"/>
          </a:xfrm>
          <a:prstGeom prst="rect">
            <a:avLst/>
          </a:prstGeom>
          <a:noFill/>
        </p:spPr>
        <p:txBody>
          <a:bodyPr wrap="square" rtlCol="0">
            <a:spAutoFit/>
          </a:bodyPr>
          <a:lstStyle/>
          <a:p>
            <a:pPr algn="ctr"/>
            <a:r>
              <a:rPr lang="en-US" sz="900">
                <a:solidFill>
                  <a:schemeClr val="bg1"/>
                </a:solidFill>
              </a:rPr>
              <a:t>Norwegian</a:t>
            </a:r>
          </a:p>
          <a:p>
            <a:pPr algn="ctr"/>
            <a:r>
              <a:rPr lang="en-US" sz="900">
                <a:solidFill>
                  <a:schemeClr val="bg1"/>
                </a:solidFill>
              </a:rPr>
              <a:t>Basin</a:t>
            </a:r>
          </a:p>
        </p:txBody>
      </p:sp>
      <p:sp>
        <p:nvSpPr>
          <p:cNvPr id="35" name="TextBox 34">
            <a:extLst>
              <a:ext uri="{FF2B5EF4-FFF2-40B4-BE49-F238E27FC236}">
                <a16:creationId xmlns:a16="http://schemas.microsoft.com/office/drawing/2014/main" id="{622531C2-B95D-4648-AD82-6D1ECB311ADC}"/>
              </a:ext>
            </a:extLst>
          </p:cNvPr>
          <p:cNvSpPr txBox="1"/>
          <p:nvPr/>
        </p:nvSpPr>
        <p:spPr>
          <a:xfrm>
            <a:off x="6623346" y="2496894"/>
            <a:ext cx="1816610" cy="523220"/>
          </a:xfrm>
          <a:prstGeom prst="rect">
            <a:avLst/>
          </a:prstGeom>
          <a:noFill/>
        </p:spPr>
        <p:txBody>
          <a:bodyPr wrap="square" rtlCol="0">
            <a:spAutoFit/>
          </a:bodyPr>
          <a:lstStyle/>
          <a:p>
            <a:pPr algn="ctr"/>
            <a:r>
              <a:rPr lang="en-US" sz="1400" b="1">
                <a:solidFill>
                  <a:srgbClr val="FFFF00"/>
                </a:solidFill>
              </a:rPr>
              <a:t>Greenland </a:t>
            </a:r>
          </a:p>
          <a:p>
            <a:pPr algn="ctr"/>
            <a:r>
              <a:rPr lang="en-US" sz="1400" b="1">
                <a:solidFill>
                  <a:srgbClr val="FFFF00"/>
                </a:solidFill>
              </a:rPr>
              <a:t>Sea</a:t>
            </a:r>
          </a:p>
        </p:txBody>
      </p:sp>
      <p:sp>
        <p:nvSpPr>
          <p:cNvPr id="36" name="TextBox 35">
            <a:extLst>
              <a:ext uri="{FF2B5EF4-FFF2-40B4-BE49-F238E27FC236}">
                <a16:creationId xmlns:a16="http://schemas.microsoft.com/office/drawing/2014/main" id="{2CFC9EF8-4DCB-461F-A81C-90F8586A6FAB}"/>
              </a:ext>
            </a:extLst>
          </p:cNvPr>
          <p:cNvSpPr txBox="1"/>
          <p:nvPr/>
        </p:nvSpPr>
        <p:spPr>
          <a:xfrm>
            <a:off x="6402288" y="3638953"/>
            <a:ext cx="1025154" cy="530140"/>
          </a:xfrm>
          <a:prstGeom prst="rect">
            <a:avLst/>
          </a:prstGeom>
          <a:noFill/>
        </p:spPr>
        <p:txBody>
          <a:bodyPr wrap="square" rtlCol="0">
            <a:spAutoFit/>
          </a:bodyPr>
          <a:lstStyle/>
          <a:p>
            <a:pPr algn="ctr"/>
            <a:r>
              <a:rPr lang="en-US" sz="1400" b="1">
                <a:solidFill>
                  <a:srgbClr val="FFFF00"/>
                </a:solidFill>
              </a:rPr>
              <a:t>Iceland</a:t>
            </a:r>
          </a:p>
          <a:p>
            <a:pPr algn="ctr"/>
            <a:r>
              <a:rPr lang="en-US" sz="1400" b="1">
                <a:solidFill>
                  <a:srgbClr val="FFFF00"/>
                </a:solidFill>
              </a:rPr>
              <a:t>Sea</a:t>
            </a:r>
          </a:p>
        </p:txBody>
      </p:sp>
      <p:sp>
        <p:nvSpPr>
          <p:cNvPr id="37" name="TextBox 36">
            <a:extLst>
              <a:ext uri="{FF2B5EF4-FFF2-40B4-BE49-F238E27FC236}">
                <a16:creationId xmlns:a16="http://schemas.microsoft.com/office/drawing/2014/main" id="{A081BBA0-3D16-4558-AF8D-4E0EB4233D59}"/>
              </a:ext>
            </a:extLst>
          </p:cNvPr>
          <p:cNvSpPr txBox="1"/>
          <p:nvPr/>
        </p:nvSpPr>
        <p:spPr>
          <a:xfrm>
            <a:off x="7467265" y="3466759"/>
            <a:ext cx="1119599" cy="369332"/>
          </a:xfrm>
          <a:prstGeom prst="rect">
            <a:avLst/>
          </a:prstGeom>
          <a:noFill/>
        </p:spPr>
        <p:txBody>
          <a:bodyPr wrap="square" rtlCol="0">
            <a:spAutoFit/>
          </a:bodyPr>
          <a:lstStyle/>
          <a:p>
            <a:pPr algn="ctr"/>
            <a:r>
              <a:rPr lang="en-US" sz="900">
                <a:solidFill>
                  <a:schemeClr val="bg1"/>
                </a:solidFill>
              </a:rPr>
              <a:t>Lofoten</a:t>
            </a:r>
          </a:p>
          <a:p>
            <a:pPr algn="ctr"/>
            <a:r>
              <a:rPr lang="en-US" sz="900">
                <a:solidFill>
                  <a:schemeClr val="bg1"/>
                </a:solidFill>
              </a:rPr>
              <a:t>Basin</a:t>
            </a:r>
          </a:p>
        </p:txBody>
      </p:sp>
      <p:sp>
        <p:nvSpPr>
          <p:cNvPr id="38" name="TextBox 37">
            <a:extLst>
              <a:ext uri="{FF2B5EF4-FFF2-40B4-BE49-F238E27FC236}">
                <a16:creationId xmlns:a16="http://schemas.microsoft.com/office/drawing/2014/main" id="{EBA16274-9E42-4989-B2BA-308001AC9110}"/>
              </a:ext>
            </a:extLst>
          </p:cNvPr>
          <p:cNvSpPr txBox="1"/>
          <p:nvPr/>
        </p:nvSpPr>
        <p:spPr>
          <a:xfrm>
            <a:off x="7262570" y="1856886"/>
            <a:ext cx="874310" cy="338554"/>
          </a:xfrm>
          <a:prstGeom prst="rect">
            <a:avLst/>
          </a:prstGeom>
          <a:noFill/>
        </p:spPr>
        <p:txBody>
          <a:bodyPr wrap="square" rtlCol="0">
            <a:spAutoFit/>
          </a:bodyPr>
          <a:lstStyle/>
          <a:p>
            <a:pPr algn="ctr"/>
            <a:r>
              <a:rPr lang="en-US" sz="800">
                <a:solidFill>
                  <a:schemeClr val="bg1"/>
                </a:solidFill>
              </a:rPr>
              <a:t>Boreas</a:t>
            </a:r>
          </a:p>
          <a:p>
            <a:pPr algn="ctr"/>
            <a:r>
              <a:rPr lang="en-US" sz="800">
                <a:solidFill>
                  <a:schemeClr val="bg1"/>
                </a:solidFill>
              </a:rPr>
              <a:t>Basin</a:t>
            </a:r>
          </a:p>
        </p:txBody>
      </p:sp>
      <p:sp>
        <p:nvSpPr>
          <p:cNvPr id="39" name="TextBox 38">
            <a:extLst>
              <a:ext uri="{FF2B5EF4-FFF2-40B4-BE49-F238E27FC236}">
                <a16:creationId xmlns:a16="http://schemas.microsoft.com/office/drawing/2014/main" id="{926B19B8-8C91-42AE-A516-779D68D506BF}"/>
              </a:ext>
            </a:extLst>
          </p:cNvPr>
          <p:cNvSpPr txBox="1"/>
          <p:nvPr/>
        </p:nvSpPr>
        <p:spPr>
          <a:xfrm rot="1562583">
            <a:off x="5975517" y="3190572"/>
            <a:ext cx="1816610" cy="215444"/>
          </a:xfrm>
          <a:prstGeom prst="rect">
            <a:avLst/>
          </a:prstGeom>
          <a:noFill/>
        </p:spPr>
        <p:txBody>
          <a:bodyPr wrap="square" rtlCol="0">
            <a:spAutoFit/>
          </a:bodyPr>
          <a:lstStyle/>
          <a:p>
            <a:pPr algn="ctr"/>
            <a:r>
              <a:rPr lang="en-US" sz="800" b="1"/>
              <a:t>JMC</a:t>
            </a:r>
          </a:p>
        </p:txBody>
      </p:sp>
      <p:sp>
        <p:nvSpPr>
          <p:cNvPr id="40" name="TextBox 39">
            <a:extLst>
              <a:ext uri="{FF2B5EF4-FFF2-40B4-BE49-F238E27FC236}">
                <a16:creationId xmlns:a16="http://schemas.microsoft.com/office/drawing/2014/main" id="{7114A695-F35D-403B-B318-EEDF2C507EC3}"/>
              </a:ext>
            </a:extLst>
          </p:cNvPr>
          <p:cNvSpPr txBox="1"/>
          <p:nvPr/>
        </p:nvSpPr>
        <p:spPr>
          <a:xfrm rot="18122837">
            <a:off x="5845447" y="2811169"/>
            <a:ext cx="1816610" cy="276999"/>
          </a:xfrm>
          <a:prstGeom prst="rect">
            <a:avLst/>
          </a:prstGeom>
          <a:noFill/>
        </p:spPr>
        <p:txBody>
          <a:bodyPr wrap="square" rtlCol="0">
            <a:spAutoFit/>
          </a:bodyPr>
          <a:lstStyle/>
          <a:p>
            <a:pPr algn="ctr"/>
            <a:r>
              <a:rPr lang="en-US" sz="1200" b="1"/>
              <a:t>East Greenland Current</a:t>
            </a:r>
          </a:p>
        </p:txBody>
      </p:sp>
      <p:sp>
        <p:nvSpPr>
          <p:cNvPr id="41" name="TextBox 40">
            <a:extLst>
              <a:ext uri="{FF2B5EF4-FFF2-40B4-BE49-F238E27FC236}">
                <a16:creationId xmlns:a16="http://schemas.microsoft.com/office/drawing/2014/main" id="{5005BD95-F55D-44FD-90DE-6541B52AA960}"/>
              </a:ext>
            </a:extLst>
          </p:cNvPr>
          <p:cNvSpPr txBox="1"/>
          <p:nvPr/>
        </p:nvSpPr>
        <p:spPr>
          <a:xfrm rot="1562583">
            <a:off x="5916134" y="3353475"/>
            <a:ext cx="1816610" cy="215444"/>
          </a:xfrm>
          <a:prstGeom prst="rect">
            <a:avLst/>
          </a:prstGeom>
          <a:noFill/>
        </p:spPr>
        <p:txBody>
          <a:bodyPr wrap="square" rtlCol="0">
            <a:spAutoFit/>
          </a:bodyPr>
          <a:lstStyle/>
          <a:p>
            <a:pPr algn="ctr"/>
            <a:r>
              <a:rPr lang="en-US" sz="800" b="1"/>
              <a:t>WJMR</a:t>
            </a:r>
          </a:p>
        </p:txBody>
      </p:sp>
      <p:sp>
        <p:nvSpPr>
          <p:cNvPr id="42" name="TextBox 41">
            <a:extLst>
              <a:ext uri="{FF2B5EF4-FFF2-40B4-BE49-F238E27FC236}">
                <a16:creationId xmlns:a16="http://schemas.microsoft.com/office/drawing/2014/main" id="{E9C0F36D-9E12-4635-8071-784FA3D575E9}"/>
              </a:ext>
            </a:extLst>
          </p:cNvPr>
          <p:cNvSpPr txBox="1"/>
          <p:nvPr/>
        </p:nvSpPr>
        <p:spPr>
          <a:xfrm>
            <a:off x="4551040" y="3759446"/>
            <a:ext cx="1170470" cy="584775"/>
          </a:xfrm>
          <a:prstGeom prst="rect">
            <a:avLst/>
          </a:prstGeom>
          <a:noFill/>
        </p:spPr>
        <p:txBody>
          <a:bodyPr wrap="square" rtlCol="0">
            <a:spAutoFit/>
          </a:bodyPr>
          <a:lstStyle/>
          <a:p>
            <a:pPr algn="ctr"/>
            <a:r>
              <a:rPr lang="en-US" sz="1600"/>
              <a:t>Denmark </a:t>
            </a:r>
            <a:br>
              <a:rPr lang="en-US" sz="1600"/>
            </a:br>
            <a:r>
              <a:rPr lang="en-US" sz="1600"/>
              <a:t>Strait</a:t>
            </a:r>
          </a:p>
        </p:txBody>
      </p:sp>
      <p:sp>
        <p:nvSpPr>
          <p:cNvPr id="43" name="TextBox 42">
            <a:extLst>
              <a:ext uri="{FF2B5EF4-FFF2-40B4-BE49-F238E27FC236}">
                <a16:creationId xmlns:a16="http://schemas.microsoft.com/office/drawing/2014/main" id="{DA3D1E45-06F1-4A25-871F-770CC0CD67F4}"/>
              </a:ext>
            </a:extLst>
          </p:cNvPr>
          <p:cNvSpPr txBox="1"/>
          <p:nvPr/>
        </p:nvSpPr>
        <p:spPr>
          <a:xfrm rot="19487118">
            <a:off x="4297730" y="5311322"/>
            <a:ext cx="1170470" cy="246221"/>
          </a:xfrm>
          <a:prstGeom prst="rect">
            <a:avLst/>
          </a:prstGeom>
          <a:noFill/>
        </p:spPr>
        <p:txBody>
          <a:bodyPr wrap="square" rtlCol="0">
            <a:spAutoFit/>
          </a:bodyPr>
          <a:lstStyle/>
          <a:p>
            <a:pPr algn="ctr"/>
            <a:r>
              <a:rPr lang="en-US" sz="1000"/>
              <a:t>Reykjanes Ridge</a:t>
            </a:r>
          </a:p>
        </p:txBody>
      </p:sp>
      <p:cxnSp>
        <p:nvCxnSpPr>
          <p:cNvPr id="44" name="Straight Arrow Connector 43">
            <a:extLst>
              <a:ext uri="{FF2B5EF4-FFF2-40B4-BE49-F238E27FC236}">
                <a16:creationId xmlns:a16="http://schemas.microsoft.com/office/drawing/2014/main" id="{9A5F1E44-31DE-445F-9A58-A0D66B8D9B34}"/>
              </a:ext>
            </a:extLst>
          </p:cNvPr>
          <p:cNvCxnSpPr>
            <a:cxnSpLocks/>
          </p:cNvCxnSpPr>
          <p:nvPr/>
        </p:nvCxnSpPr>
        <p:spPr>
          <a:xfrm flipH="1" flipV="1">
            <a:off x="6875279" y="5673089"/>
            <a:ext cx="120315" cy="49772"/>
          </a:xfrm>
          <a:prstGeom prst="straightConnector1">
            <a:avLst/>
          </a:prstGeom>
          <a:ln w="38100">
            <a:solidFill>
              <a:srgbClr val="007033"/>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5" name="Freeform: Shape 44">
            <a:extLst>
              <a:ext uri="{FF2B5EF4-FFF2-40B4-BE49-F238E27FC236}">
                <a16:creationId xmlns:a16="http://schemas.microsoft.com/office/drawing/2014/main" id="{BDD87DBB-3C24-4D8A-B5AD-376F7855551B}"/>
              </a:ext>
            </a:extLst>
          </p:cNvPr>
          <p:cNvSpPr/>
          <p:nvPr/>
        </p:nvSpPr>
        <p:spPr>
          <a:xfrm>
            <a:off x="7024434" y="5405365"/>
            <a:ext cx="1461876" cy="971902"/>
          </a:xfrm>
          <a:custGeom>
            <a:avLst/>
            <a:gdLst>
              <a:gd name="connsiteX0" fmla="*/ 0 w 1289538"/>
              <a:gd name="connsiteY0" fmla="*/ 1453661 h 1453661"/>
              <a:gd name="connsiteX1" fmla="*/ 638907 w 1289538"/>
              <a:gd name="connsiteY1" fmla="*/ 820615 h 1453661"/>
              <a:gd name="connsiteX2" fmla="*/ 1072661 w 1289538"/>
              <a:gd name="connsiteY2" fmla="*/ 310661 h 1453661"/>
              <a:gd name="connsiteX3" fmla="*/ 1289538 w 1289538"/>
              <a:gd name="connsiteY3" fmla="*/ 0 h 1453661"/>
              <a:gd name="connsiteX4" fmla="*/ 1289538 w 1289538"/>
              <a:gd name="connsiteY4" fmla="*/ 0 h 1453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538" h="1453661">
                <a:moveTo>
                  <a:pt x="0" y="1453661"/>
                </a:moveTo>
                <a:cubicBezTo>
                  <a:pt x="230065" y="1232388"/>
                  <a:pt x="460130" y="1011115"/>
                  <a:pt x="638907" y="820615"/>
                </a:cubicBezTo>
                <a:cubicBezTo>
                  <a:pt x="817684" y="630115"/>
                  <a:pt x="964223" y="447430"/>
                  <a:pt x="1072661" y="310661"/>
                </a:cubicBezTo>
                <a:cubicBezTo>
                  <a:pt x="1181099" y="173892"/>
                  <a:pt x="1289538" y="0"/>
                  <a:pt x="1289538" y="0"/>
                </a:cubicBezTo>
                <a:lnTo>
                  <a:pt x="1289538" y="0"/>
                </a:ln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Shape 45">
            <a:extLst>
              <a:ext uri="{FF2B5EF4-FFF2-40B4-BE49-F238E27FC236}">
                <a16:creationId xmlns:a16="http://schemas.microsoft.com/office/drawing/2014/main" id="{91590F79-7BCA-4A80-8EA8-12D97BEAD9A5}"/>
              </a:ext>
            </a:extLst>
          </p:cNvPr>
          <p:cNvSpPr/>
          <p:nvPr/>
        </p:nvSpPr>
        <p:spPr>
          <a:xfrm>
            <a:off x="6715795" y="4381550"/>
            <a:ext cx="768031" cy="982727"/>
          </a:xfrm>
          <a:custGeom>
            <a:avLst/>
            <a:gdLst>
              <a:gd name="connsiteX0" fmla="*/ 0 w 1000760"/>
              <a:gd name="connsiteY0" fmla="*/ 0 h 1229360"/>
              <a:gd name="connsiteX1" fmla="*/ 71120 w 1000760"/>
              <a:gd name="connsiteY1" fmla="*/ 15240 h 1229360"/>
              <a:gd name="connsiteX2" fmla="*/ 86360 w 1000760"/>
              <a:gd name="connsiteY2" fmla="*/ 76200 h 1229360"/>
              <a:gd name="connsiteX3" fmla="*/ 142240 w 1000760"/>
              <a:gd name="connsiteY3" fmla="*/ 137160 h 1229360"/>
              <a:gd name="connsiteX4" fmla="*/ 193040 w 1000760"/>
              <a:gd name="connsiteY4" fmla="*/ 223520 h 1229360"/>
              <a:gd name="connsiteX5" fmla="*/ 238760 w 1000760"/>
              <a:gd name="connsiteY5" fmla="*/ 289560 h 1229360"/>
              <a:gd name="connsiteX6" fmla="*/ 289560 w 1000760"/>
              <a:gd name="connsiteY6" fmla="*/ 391160 h 1229360"/>
              <a:gd name="connsiteX7" fmla="*/ 452120 w 1000760"/>
              <a:gd name="connsiteY7" fmla="*/ 599440 h 1229360"/>
              <a:gd name="connsiteX8" fmla="*/ 528320 w 1000760"/>
              <a:gd name="connsiteY8" fmla="*/ 777240 h 1229360"/>
              <a:gd name="connsiteX9" fmla="*/ 579120 w 1000760"/>
              <a:gd name="connsiteY9" fmla="*/ 919480 h 1229360"/>
              <a:gd name="connsiteX10" fmla="*/ 645160 w 1000760"/>
              <a:gd name="connsiteY10" fmla="*/ 1021080 h 1229360"/>
              <a:gd name="connsiteX11" fmla="*/ 828040 w 1000760"/>
              <a:gd name="connsiteY11" fmla="*/ 1158240 h 1229360"/>
              <a:gd name="connsiteX12" fmla="*/ 1000760 w 1000760"/>
              <a:gd name="connsiteY12" fmla="*/ 1229360 h 122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0760" h="1229360">
                <a:moveTo>
                  <a:pt x="0" y="0"/>
                </a:moveTo>
                <a:cubicBezTo>
                  <a:pt x="28363" y="1270"/>
                  <a:pt x="56727" y="2540"/>
                  <a:pt x="71120" y="15240"/>
                </a:cubicBezTo>
                <a:cubicBezTo>
                  <a:pt x="85513" y="27940"/>
                  <a:pt x="74507" y="55880"/>
                  <a:pt x="86360" y="76200"/>
                </a:cubicBezTo>
                <a:cubicBezTo>
                  <a:pt x="98213" y="96520"/>
                  <a:pt x="124460" y="112607"/>
                  <a:pt x="142240" y="137160"/>
                </a:cubicBezTo>
                <a:cubicBezTo>
                  <a:pt x="160020" y="161713"/>
                  <a:pt x="176953" y="198120"/>
                  <a:pt x="193040" y="223520"/>
                </a:cubicBezTo>
                <a:cubicBezTo>
                  <a:pt x="209127" y="248920"/>
                  <a:pt x="222673" y="261620"/>
                  <a:pt x="238760" y="289560"/>
                </a:cubicBezTo>
                <a:cubicBezTo>
                  <a:pt x="254847" y="317500"/>
                  <a:pt x="254000" y="339513"/>
                  <a:pt x="289560" y="391160"/>
                </a:cubicBezTo>
                <a:cubicBezTo>
                  <a:pt x="325120" y="442807"/>
                  <a:pt x="412327" y="535093"/>
                  <a:pt x="452120" y="599440"/>
                </a:cubicBezTo>
                <a:cubicBezTo>
                  <a:pt x="491913" y="663787"/>
                  <a:pt x="507153" y="723900"/>
                  <a:pt x="528320" y="777240"/>
                </a:cubicBezTo>
                <a:cubicBezTo>
                  <a:pt x="549487" y="830580"/>
                  <a:pt x="559647" y="878840"/>
                  <a:pt x="579120" y="919480"/>
                </a:cubicBezTo>
                <a:cubicBezTo>
                  <a:pt x="598593" y="960120"/>
                  <a:pt x="603673" y="981287"/>
                  <a:pt x="645160" y="1021080"/>
                </a:cubicBezTo>
                <a:cubicBezTo>
                  <a:pt x="686647" y="1060873"/>
                  <a:pt x="768773" y="1123527"/>
                  <a:pt x="828040" y="1158240"/>
                </a:cubicBezTo>
                <a:cubicBezTo>
                  <a:pt x="887307" y="1192953"/>
                  <a:pt x="944033" y="1211156"/>
                  <a:pt x="1000760" y="1229360"/>
                </a:cubicBezTo>
              </a:path>
            </a:pathLst>
          </a:custGeom>
          <a:noFill/>
          <a:ln w="38100">
            <a:solidFill>
              <a:srgbClr val="007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Straight Arrow Connector 46">
            <a:extLst>
              <a:ext uri="{FF2B5EF4-FFF2-40B4-BE49-F238E27FC236}">
                <a16:creationId xmlns:a16="http://schemas.microsoft.com/office/drawing/2014/main" id="{EF00F74B-1830-49C6-B11D-21C1993BB38C}"/>
              </a:ext>
            </a:extLst>
          </p:cNvPr>
          <p:cNvCxnSpPr>
            <a:cxnSpLocks/>
          </p:cNvCxnSpPr>
          <p:nvPr/>
        </p:nvCxnSpPr>
        <p:spPr>
          <a:xfrm>
            <a:off x="7265409" y="5274477"/>
            <a:ext cx="339255" cy="130599"/>
          </a:xfrm>
          <a:prstGeom prst="straightConnector1">
            <a:avLst/>
          </a:prstGeom>
          <a:ln w="38100">
            <a:solidFill>
              <a:srgbClr val="007033"/>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FDF75DEA-5249-4AE3-B78F-F778F6460373}"/>
              </a:ext>
            </a:extLst>
          </p:cNvPr>
          <p:cNvSpPr txBox="1"/>
          <p:nvPr/>
        </p:nvSpPr>
        <p:spPr>
          <a:xfrm rot="4007911">
            <a:off x="6579711" y="4836604"/>
            <a:ext cx="676828" cy="246221"/>
          </a:xfrm>
          <a:prstGeom prst="rect">
            <a:avLst/>
          </a:prstGeom>
          <a:noFill/>
        </p:spPr>
        <p:txBody>
          <a:bodyPr wrap="square" rtlCol="0">
            <a:spAutoFit/>
          </a:bodyPr>
          <a:lstStyle/>
          <a:p>
            <a:pPr algn="ctr"/>
            <a:r>
              <a:rPr lang="en-US" sz="1000" b="1"/>
              <a:t>IFSJ</a:t>
            </a:r>
            <a:endParaRPr lang="en-US" sz="800" b="1"/>
          </a:p>
        </p:txBody>
      </p:sp>
      <p:sp>
        <p:nvSpPr>
          <p:cNvPr id="49" name="TextBox 48">
            <a:extLst>
              <a:ext uri="{FF2B5EF4-FFF2-40B4-BE49-F238E27FC236}">
                <a16:creationId xmlns:a16="http://schemas.microsoft.com/office/drawing/2014/main" id="{D2B3774B-B7F6-416F-877F-E0E3FA208A18}"/>
              </a:ext>
            </a:extLst>
          </p:cNvPr>
          <p:cNvSpPr txBox="1"/>
          <p:nvPr/>
        </p:nvSpPr>
        <p:spPr>
          <a:xfrm rot="486988">
            <a:off x="5597473" y="3197939"/>
            <a:ext cx="593641" cy="246221"/>
          </a:xfrm>
          <a:prstGeom prst="rect">
            <a:avLst/>
          </a:prstGeom>
          <a:noFill/>
        </p:spPr>
        <p:txBody>
          <a:bodyPr wrap="square" rtlCol="0">
            <a:spAutoFit/>
          </a:bodyPr>
          <a:lstStyle/>
          <a:p>
            <a:pPr algn="ctr"/>
            <a:r>
              <a:rPr lang="en-US" sz="1000" b="1">
                <a:ln w="0"/>
                <a:effectLst>
                  <a:outerShdw blurRad="38100" dist="19050" dir="2700000" algn="tl" rotWithShape="0">
                    <a:schemeClr val="dk1">
                      <a:alpha val="40000"/>
                    </a:schemeClr>
                  </a:outerShdw>
                </a:effectLst>
              </a:rPr>
              <a:t>NIJ</a:t>
            </a:r>
            <a:endParaRPr lang="en-US" sz="800" b="1">
              <a:ln w="0"/>
              <a:effectLst>
                <a:outerShdw blurRad="38100" dist="19050" dir="2700000" algn="tl" rotWithShape="0">
                  <a:schemeClr val="dk1">
                    <a:alpha val="40000"/>
                  </a:schemeClr>
                </a:outerShdw>
              </a:effectLst>
            </a:endParaRPr>
          </a:p>
        </p:txBody>
      </p:sp>
      <p:sp>
        <p:nvSpPr>
          <p:cNvPr id="50" name="TextBox 49">
            <a:extLst>
              <a:ext uri="{FF2B5EF4-FFF2-40B4-BE49-F238E27FC236}">
                <a16:creationId xmlns:a16="http://schemas.microsoft.com/office/drawing/2014/main" id="{947BD610-2D87-4E30-BD0B-790E6BCD9DA3}"/>
              </a:ext>
            </a:extLst>
          </p:cNvPr>
          <p:cNvSpPr txBox="1"/>
          <p:nvPr/>
        </p:nvSpPr>
        <p:spPr>
          <a:xfrm rot="16200000">
            <a:off x="6632094" y="4207859"/>
            <a:ext cx="1170470" cy="246221"/>
          </a:xfrm>
          <a:prstGeom prst="rect">
            <a:avLst/>
          </a:prstGeom>
          <a:noFill/>
        </p:spPr>
        <p:txBody>
          <a:bodyPr wrap="square" rtlCol="0">
            <a:spAutoFit/>
          </a:bodyPr>
          <a:lstStyle/>
          <a:p>
            <a:pPr algn="ctr"/>
            <a:r>
              <a:rPr lang="en-US" sz="1000">
                <a:solidFill>
                  <a:schemeClr val="bg1"/>
                </a:solidFill>
              </a:rPr>
              <a:t>Jan Mayen Ridge</a:t>
            </a:r>
          </a:p>
        </p:txBody>
      </p:sp>
      <p:sp>
        <p:nvSpPr>
          <p:cNvPr id="51" name="Freeform: Shape 50">
            <a:extLst>
              <a:ext uri="{FF2B5EF4-FFF2-40B4-BE49-F238E27FC236}">
                <a16:creationId xmlns:a16="http://schemas.microsoft.com/office/drawing/2014/main" id="{878DF6B3-D430-4D0C-8525-A9BDC5A46078}"/>
              </a:ext>
            </a:extLst>
          </p:cNvPr>
          <p:cNvSpPr/>
          <p:nvPr/>
        </p:nvSpPr>
        <p:spPr>
          <a:xfrm>
            <a:off x="4209225" y="4715140"/>
            <a:ext cx="2252946" cy="1200885"/>
          </a:xfrm>
          <a:custGeom>
            <a:avLst/>
            <a:gdLst>
              <a:gd name="connsiteX0" fmla="*/ 754417 w 2090847"/>
              <a:gd name="connsiteY0" fmla="*/ 0 h 1200885"/>
              <a:gd name="connsiteX1" fmla="*/ 832570 w 2090847"/>
              <a:gd name="connsiteY1" fmla="*/ 343877 h 1200885"/>
              <a:gd name="connsiteX2" fmla="*/ 621555 w 2090847"/>
              <a:gd name="connsiteY2" fmla="*/ 570523 h 1200885"/>
              <a:gd name="connsiteX3" fmla="*/ 82293 w 2090847"/>
              <a:gd name="connsiteY3" fmla="*/ 961292 h 1200885"/>
              <a:gd name="connsiteX4" fmla="*/ 121370 w 2090847"/>
              <a:gd name="connsiteY4" fmla="*/ 1187939 h 1200885"/>
              <a:gd name="connsiteX5" fmla="*/ 1207709 w 2090847"/>
              <a:gd name="connsiteY5" fmla="*/ 578339 h 1200885"/>
              <a:gd name="connsiteX6" fmla="*/ 2090847 w 2090847"/>
              <a:gd name="connsiteY6" fmla="*/ 773723 h 1200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0847" h="1200885">
                <a:moveTo>
                  <a:pt x="754417" y="0"/>
                </a:moveTo>
                <a:cubicBezTo>
                  <a:pt x="804565" y="124395"/>
                  <a:pt x="854714" y="248790"/>
                  <a:pt x="832570" y="343877"/>
                </a:cubicBezTo>
                <a:cubicBezTo>
                  <a:pt x="810426" y="438964"/>
                  <a:pt x="746601" y="467621"/>
                  <a:pt x="621555" y="570523"/>
                </a:cubicBezTo>
                <a:cubicBezTo>
                  <a:pt x="496509" y="673425"/>
                  <a:pt x="165657" y="858389"/>
                  <a:pt x="82293" y="961292"/>
                </a:cubicBezTo>
                <a:cubicBezTo>
                  <a:pt x="-1071" y="1064195"/>
                  <a:pt x="-66199" y="1251764"/>
                  <a:pt x="121370" y="1187939"/>
                </a:cubicBezTo>
                <a:cubicBezTo>
                  <a:pt x="308939" y="1124114"/>
                  <a:pt x="879463" y="647375"/>
                  <a:pt x="1207709" y="578339"/>
                </a:cubicBezTo>
                <a:cubicBezTo>
                  <a:pt x="1535955" y="509303"/>
                  <a:pt x="1813401" y="641513"/>
                  <a:pt x="2090847" y="773723"/>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Arrow Connector 51">
            <a:extLst>
              <a:ext uri="{FF2B5EF4-FFF2-40B4-BE49-F238E27FC236}">
                <a16:creationId xmlns:a16="http://schemas.microsoft.com/office/drawing/2014/main" id="{7BD500B7-A573-4E4C-B8AC-5AFC64D71DD4}"/>
              </a:ext>
            </a:extLst>
          </p:cNvPr>
          <p:cNvCxnSpPr>
            <a:cxnSpLocks/>
          </p:cNvCxnSpPr>
          <p:nvPr/>
        </p:nvCxnSpPr>
        <p:spPr>
          <a:xfrm flipH="1" flipV="1">
            <a:off x="6101998" y="5317880"/>
            <a:ext cx="423553" cy="236896"/>
          </a:xfrm>
          <a:prstGeom prst="straightConnector1">
            <a:avLst/>
          </a:prstGeom>
          <a:ln w="76200">
            <a:solidFill>
              <a:srgbClr val="FF0000"/>
            </a:solidFill>
            <a:tailEnd type="triangle"/>
          </a:ln>
          <a:effectLst/>
        </p:spPr>
        <p:style>
          <a:lnRef idx="1">
            <a:schemeClr val="accent1"/>
          </a:lnRef>
          <a:fillRef idx="0">
            <a:schemeClr val="accent1"/>
          </a:fillRef>
          <a:effectRef idx="0">
            <a:schemeClr val="accent1"/>
          </a:effectRef>
          <a:fontRef idx="minor">
            <a:schemeClr val="tx1"/>
          </a:fontRef>
        </p:style>
      </p:cxnSp>
      <p:sp>
        <p:nvSpPr>
          <p:cNvPr id="53" name="Freeform: Shape 52">
            <a:extLst>
              <a:ext uri="{FF2B5EF4-FFF2-40B4-BE49-F238E27FC236}">
                <a16:creationId xmlns:a16="http://schemas.microsoft.com/office/drawing/2014/main" id="{6E1DB595-F90F-489A-AC7F-0D245C2BCB52}"/>
              </a:ext>
            </a:extLst>
          </p:cNvPr>
          <p:cNvSpPr/>
          <p:nvPr/>
        </p:nvSpPr>
        <p:spPr>
          <a:xfrm>
            <a:off x="8552131" y="2293397"/>
            <a:ext cx="474597" cy="3024484"/>
          </a:xfrm>
          <a:custGeom>
            <a:avLst/>
            <a:gdLst>
              <a:gd name="connsiteX0" fmla="*/ 78154 w 766637"/>
              <a:gd name="connsiteY0" fmla="*/ 3212123 h 3212123"/>
              <a:gd name="connsiteX1" fmla="*/ 336062 w 766637"/>
              <a:gd name="connsiteY1" fmla="*/ 2766646 h 3212123"/>
              <a:gd name="connsiteX2" fmla="*/ 468923 w 766637"/>
              <a:gd name="connsiteY2" fmla="*/ 2422769 h 3212123"/>
              <a:gd name="connsiteX3" fmla="*/ 515816 w 766637"/>
              <a:gd name="connsiteY3" fmla="*/ 2063262 h 3212123"/>
              <a:gd name="connsiteX4" fmla="*/ 593970 w 766637"/>
              <a:gd name="connsiteY4" fmla="*/ 1625600 h 3212123"/>
              <a:gd name="connsiteX5" fmla="*/ 719016 w 766637"/>
              <a:gd name="connsiteY5" fmla="*/ 1453662 h 3212123"/>
              <a:gd name="connsiteX6" fmla="*/ 765908 w 766637"/>
              <a:gd name="connsiteY6" fmla="*/ 1305169 h 3212123"/>
              <a:gd name="connsiteX7" fmla="*/ 687754 w 766637"/>
              <a:gd name="connsiteY7" fmla="*/ 1094154 h 3212123"/>
              <a:gd name="connsiteX8" fmla="*/ 437662 w 766637"/>
              <a:gd name="connsiteY8" fmla="*/ 742462 h 3212123"/>
              <a:gd name="connsiteX9" fmla="*/ 195385 w 766637"/>
              <a:gd name="connsiteY9" fmla="*/ 273539 h 3212123"/>
              <a:gd name="connsiteX10" fmla="*/ 70339 w 766637"/>
              <a:gd name="connsiteY10" fmla="*/ 125046 h 3212123"/>
              <a:gd name="connsiteX11" fmla="*/ 0 w 766637"/>
              <a:gd name="connsiteY11" fmla="*/ 0 h 3212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6637" h="3212123">
                <a:moveTo>
                  <a:pt x="78154" y="3212123"/>
                </a:moveTo>
                <a:cubicBezTo>
                  <a:pt x="174544" y="3055164"/>
                  <a:pt x="270934" y="2898205"/>
                  <a:pt x="336062" y="2766646"/>
                </a:cubicBezTo>
                <a:cubicBezTo>
                  <a:pt x="401190" y="2635087"/>
                  <a:pt x="438964" y="2540000"/>
                  <a:pt x="468923" y="2422769"/>
                </a:cubicBezTo>
                <a:cubicBezTo>
                  <a:pt x="498882" y="2305538"/>
                  <a:pt x="494975" y="2196123"/>
                  <a:pt x="515816" y="2063262"/>
                </a:cubicBezTo>
                <a:cubicBezTo>
                  <a:pt x="536657" y="1930401"/>
                  <a:pt x="560103" y="1727200"/>
                  <a:pt x="593970" y="1625600"/>
                </a:cubicBezTo>
                <a:cubicBezTo>
                  <a:pt x="627837" y="1524000"/>
                  <a:pt x="690360" y="1507067"/>
                  <a:pt x="719016" y="1453662"/>
                </a:cubicBezTo>
                <a:cubicBezTo>
                  <a:pt x="747672" y="1400257"/>
                  <a:pt x="771118" y="1365087"/>
                  <a:pt x="765908" y="1305169"/>
                </a:cubicBezTo>
                <a:cubicBezTo>
                  <a:pt x="760698" y="1245251"/>
                  <a:pt x="742462" y="1187938"/>
                  <a:pt x="687754" y="1094154"/>
                </a:cubicBezTo>
                <a:cubicBezTo>
                  <a:pt x="633046" y="1000369"/>
                  <a:pt x="519724" y="879231"/>
                  <a:pt x="437662" y="742462"/>
                </a:cubicBezTo>
                <a:cubicBezTo>
                  <a:pt x="355600" y="605693"/>
                  <a:pt x="256605" y="376442"/>
                  <a:pt x="195385" y="273539"/>
                </a:cubicBezTo>
                <a:cubicBezTo>
                  <a:pt x="134165" y="170636"/>
                  <a:pt x="102903" y="170636"/>
                  <a:pt x="70339" y="125046"/>
                </a:cubicBezTo>
                <a:cubicBezTo>
                  <a:pt x="37775" y="79456"/>
                  <a:pt x="18887" y="39728"/>
                  <a:pt x="0" y="0"/>
                </a:cubicBezTo>
              </a:path>
            </a:pathLst>
          </a:custGeom>
          <a:noFill/>
          <a:ln w="76200">
            <a:gradFill>
              <a:gsLst>
                <a:gs pos="33000">
                  <a:schemeClr val="bg1"/>
                </a:gs>
                <a:gs pos="100000">
                  <a:srgbClr val="FF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Shape 53">
            <a:extLst>
              <a:ext uri="{FF2B5EF4-FFF2-40B4-BE49-F238E27FC236}">
                <a16:creationId xmlns:a16="http://schemas.microsoft.com/office/drawing/2014/main" id="{5A2210BE-56A9-459F-888C-876712E753CA}"/>
              </a:ext>
            </a:extLst>
          </p:cNvPr>
          <p:cNvSpPr/>
          <p:nvPr/>
        </p:nvSpPr>
        <p:spPr>
          <a:xfrm>
            <a:off x="7809037" y="1049149"/>
            <a:ext cx="987578" cy="1800711"/>
          </a:xfrm>
          <a:custGeom>
            <a:avLst/>
            <a:gdLst>
              <a:gd name="connsiteX0" fmla="*/ 1166446 w 1167202"/>
              <a:gd name="connsiteY0" fmla="*/ 2795954 h 2795954"/>
              <a:gd name="connsiteX1" fmla="*/ 1148862 w 1167202"/>
              <a:gd name="connsiteY1" fmla="*/ 2602523 h 2795954"/>
              <a:gd name="connsiteX2" fmla="*/ 1043354 w 1167202"/>
              <a:gd name="connsiteY2" fmla="*/ 2432538 h 2795954"/>
              <a:gd name="connsiteX3" fmla="*/ 996462 w 1167202"/>
              <a:gd name="connsiteY3" fmla="*/ 2274277 h 2795954"/>
              <a:gd name="connsiteX4" fmla="*/ 509954 w 1167202"/>
              <a:gd name="connsiteY4" fmla="*/ 1160584 h 2795954"/>
              <a:gd name="connsiteX5" fmla="*/ 87923 w 1167202"/>
              <a:gd name="connsiteY5" fmla="*/ 515815 h 2795954"/>
              <a:gd name="connsiteX6" fmla="*/ 17585 w 1167202"/>
              <a:gd name="connsiteY6" fmla="*/ 181708 h 2795954"/>
              <a:gd name="connsiteX7" fmla="*/ 0 w 1167202"/>
              <a:gd name="connsiteY7" fmla="*/ 0 h 2795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7202" h="2795954">
                <a:moveTo>
                  <a:pt x="1166446" y="2795954"/>
                </a:moveTo>
                <a:cubicBezTo>
                  <a:pt x="1167911" y="2729523"/>
                  <a:pt x="1169377" y="2663092"/>
                  <a:pt x="1148862" y="2602523"/>
                </a:cubicBezTo>
                <a:cubicBezTo>
                  <a:pt x="1128347" y="2541954"/>
                  <a:pt x="1068754" y="2487246"/>
                  <a:pt x="1043354" y="2432538"/>
                </a:cubicBezTo>
                <a:cubicBezTo>
                  <a:pt x="1017954" y="2377830"/>
                  <a:pt x="1085362" y="2486269"/>
                  <a:pt x="996462" y="2274277"/>
                </a:cubicBezTo>
                <a:cubicBezTo>
                  <a:pt x="907562" y="2062285"/>
                  <a:pt x="661377" y="1453661"/>
                  <a:pt x="509954" y="1160584"/>
                </a:cubicBezTo>
                <a:cubicBezTo>
                  <a:pt x="358531" y="867507"/>
                  <a:pt x="169984" y="678961"/>
                  <a:pt x="87923" y="515815"/>
                </a:cubicBezTo>
                <a:cubicBezTo>
                  <a:pt x="5861" y="352669"/>
                  <a:pt x="32239" y="267677"/>
                  <a:pt x="17585" y="181708"/>
                </a:cubicBezTo>
                <a:cubicBezTo>
                  <a:pt x="2931" y="95739"/>
                  <a:pt x="1465" y="47869"/>
                  <a:pt x="0" y="0"/>
                </a:cubicBezTo>
              </a:path>
            </a:pathLst>
          </a:custGeom>
          <a:noFill/>
          <a:ln w="76200">
            <a:gradFill>
              <a:gsLst>
                <a:gs pos="40000">
                  <a:srgbClr val="007033"/>
                </a:gs>
                <a:gs pos="74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Shape 54">
            <a:extLst>
              <a:ext uri="{FF2B5EF4-FFF2-40B4-BE49-F238E27FC236}">
                <a16:creationId xmlns:a16="http://schemas.microsoft.com/office/drawing/2014/main" id="{0C2E7DF3-26A8-49CF-92E1-3F038EC80C1C}"/>
              </a:ext>
            </a:extLst>
          </p:cNvPr>
          <p:cNvSpPr/>
          <p:nvPr/>
        </p:nvSpPr>
        <p:spPr>
          <a:xfrm>
            <a:off x="8810622" y="2590771"/>
            <a:ext cx="274588" cy="428640"/>
          </a:xfrm>
          <a:custGeom>
            <a:avLst/>
            <a:gdLst>
              <a:gd name="connsiteX0" fmla="*/ 33688 w 218513"/>
              <a:gd name="connsiteY0" fmla="*/ 457200 h 457200"/>
              <a:gd name="connsiteX1" fmla="*/ 14232 w 218513"/>
              <a:gd name="connsiteY1" fmla="*/ 233464 h 457200"/>
              <a:gd name="connsiteX2" fmla="*/ 218513 w 218513"/>
              <a:gd name="connsiteY2" fmla="*/ 0 h 457200"/>
            </a:gdLst>
            <a:ahLst/>
            <a:cxnLst>
              <a:cxn ang="0">
                <a:pos x="connsiteX0" y="connsiteY0"/>
              </a:cxn>
              <a:cxn ang="0">
                <a:pos x="connsiteX1" y="connsiteY1"/>
              </a:cxn>
              <a:cxn ang="0">
                <a:pos x="connsiteX2" y="connsiteY2"/>
              </a:cxn>
            </a:cxnLst>
            <a:rect l="l" t="t" r="r" b="b"/>
            <a:pathLst>
              <a:path w="218513" h="457200">
                <a:moveTo>
                  <a:pt x="33688" y="457200"/>
                </a:moveTo>
                <a:cubicBezTo>
                  <a:pt x="8558" y="383432"/>
                  <a:pt x="-16572" y="309664"/>
                  <a:pt x="14232" y="233464"/>
                </a:cubicBezTo>
                <a:cubicBezTo>
                  <a:pt x="45036" y="157264"/>
                  <a:pt x="131774" y="78632"/>
                  <a:pt x="218513" y="0"/>
                </a:cubicBezTo>
              </a:path>
            </a:pathLst>
          </a:custGeom>
          <a:noFill/>
          <a:ln w="76200">
            <a:gradFill>
              <a:gsLst>
                <a:gs pos="46000">
                  <a:schemeClr val="bg1"/>
                </a:gs>
                <a:gs pos="0">
                  <a:srgbClr val="007033"/>
                </a:gs>
                <a:gs pos="100000">
                  <a:schemeClr val="accent1">
                    <a:lumMod val="5000"/>
                    <a:lumOff val="95000"/>
                  </a:schemeClr>
                </a:gs>
                <a:gs pos="100000">
                  <a:srgbClr val="FF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Arrow Connector 55">
            <a:extLst>
              <a:ext uri="{FF2B5EF4-FFF2-40B4-BE49-F238E27FC236}">
                <a16:creationId xmlns:a16="http://schemas.microsoft.com/office/drawing/2014/main" id="{60630AAB-F3A8-4570-9683-6AF068D4D05B}"/>
              </a:ext>
            </a:extLst>
          </p:cNvPr>
          <p:cNvCxnSpPr>
            <a:cxnSpLocks/>
          </p:cNvCxnSpPr>
          <p:nvPr/>
        </p:nvCxnSpPr>
        <p:spPr>
          <a:xfrm flipV="1">
            <a:off x="9072510" y="2390575"/>
            <a:ext cx="405297" cy="200196"/>
          </a:xfrm>
          <a:prstGeom prst="straightConnector1">
            <a:avLst/>
          </a:prstGeom>
          <a:ln w="76200">
            <a:solidFill>
              <a:srgbClr val="007033"/>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7" name="Freeform: Shape 56">
            <a:extLst>
              <a:ext uri="{FF2B5EF4-FFF2-40B4-BE49-F238E27FC236}">
                <a16:creationId xmlns:a16="http://schemas.microsoft.com/office/drawing/2014/main" id="{D67AA704-1A9C-4025-84A5-C8D84A25A4C4}"/>
              </a:ext>
            </a:extLst>
          </p:cNvPr>
          <p:cNvSpPr/>
          <p:nvPr/>
        </p:nvSpPr>
        <p:spPr>
          <a:xfrm>
            <a:off x="4982705" y="1822286"/>
            <a:ext cx="3365770" cy="4649821"/>
          </a:xfrm>
          <a:custGeom>
            <a:avLst/>
            <a:gdLst>
              <a:gd name="connsiteX0" fmla="*/ 0 w 3365770"/>
              <a:gd name="connsiteY0" fmla="*/ 4649821 h 4649821"/>
              <a:gd name="connsiteX1" fmla="*/ 496111 w 3365770"/>
              <a:gd name="connsiteY1" fmla="*/ 4367719 h 4649821"/>
              <a:gd name="connsiteX2" fmla="*/ 914400 w 3365770"/>
              <a:gd name="connsiteY2" fmla="*/ 4260715 h 4649821"/>
              <a:gd name="connsiteX3" fmla="*/ 1381328 w 3365770"/>
              <a:gd name="connsiteY3" fmla="*/ 3978612 h 4649821"/>
              <a:gd name="connsiteX4" fmla="*/ 1634247 w 3365770"/>
              <a:gd name="connsiteY4" fmla="*/ 3618689 h 4649821"/>
              <a:gd name="connsiteX5" fmla="*/ 1994170 w 3365770"/>
              <a:gd name="connsiteY5" fmla="*/ 3404681 h 4649821"/>
              <a:gd name="connsiteX6" fmla="*/ 2607013 w 3365770"/>
              <a:gd name="connsiteY6" fmla="*/ 3482502 h 4649821"/>
              <a:gd name="connsiteX7" fmla="*/ 2898843 w 3365770"/>
              <a:gd name="connsiteY7" fmla="*/ 3638144 h 4649821"/>
              <a:gd name="connsiteX8" fmla="*/ 3268494 w 3365770"/>
              <a:gd name="connsiteY8" fmla="*/ 3521412 h 4649821"/>
              <a:gd name="connsiteX9" fmla="*/ 3336587 w 3365770"/>
              <a:gd name="connsiteY9" fmla="*/ 3287949 h 4649821"/>
              <a:gd name="connsiteX10" fmla="*/ 3161489 w 3365770"/>
              <a:gd name="connsiteY10" fmla="*/ 2966936 h 4649821"/>
              <a:gd name="connsiteX11" fmla="*/ 3054485 w 3365770"/>
              <a:gd name="connsiteY11" fmla="*/ 2704289 h 4649821"/>
              <a:gd name="connsiteX12" fmla="*/ 3093396 w 3365770"/>
              <a:gd name="connsiteY12" fmla="*/ 2422187 h 4649821"/>
              <a:gd name="connsiteX13" fmla="*/ 2986391 w 3365770"/>
              <a:gd name="connsiteY13" fmla="*/ 2169268 h 4649821"/>
              <a:gd name="connsiteX14" fmla="*/ 2616740 w 3365770"/>
              <a:gd name="connsiteY14" fmla="*/ 1906621 h 4649821"/>
              <a:gd name="connsiteX15" fmla="*/ 2762655 w 3365770"/>
              <a:gd name="connsiteY15" fmla="*/ 1575881 h 4649821"/>
              <a:gd name="connsiteX16" fmla="*/ 3258766 w 3365770"/>
              <a:gd name="connsiteY16" fmla="*/ 1284051 h 4649821"/>
              <a:gd name="connsiteX17" fmla="*/ 3365770 w 3365770"/>
              <a:gd name="connsiteY17" fmla="*/ 856034 h 4649821"/>
              <a:gd name="connsiteX18" fmla="*/ 3258766 w 3365770"/>
              <a:gd name="connsiteY18" fmla="*/ 496110 h 4649821"/>
              <a:gd name="connsiteX19" fmla="*/ 3103123 w 3365770"/>
              <a:gd name="connsiteY19" fmla="*/ 87549 h 4649821"/>
              <a:gd name="connsiteX20" fmla="*/ 2996119 w 3365770"/>
              <a:gd name="connsiteY20" fmla="*/ 0 h 464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65770" h="4649821">
                <a:moveTo>
                  <a:pt x="0" y="4649821"/>
                </a:moveTo>
                <a:cubicBezTo>
                  <a:pt x="171855" y="4541195"/>
                  <a:pt x="343711" y="4432570"/>
                  <a:pt x="496111" y="4367719"/>
                </a:cubicBezTo>
                <a:cubicBezTo>
                  <a:pt x="648511" y="4302868"/>
                  <a:pt x="766864" y="4325566"/>
                  <a:pt x="914400" y="4260715"/>
                </a:cubicBezTo>
                <a:cubicBezTo>
                  <a:pt x="1061936" y="4195864"/>
                  <a:pt x="1261354" y="4085616"/>
                  <a:pt x="1381328" y="3978612"/>
                </a:cubicBezTo>
                <a:cubicBezTo>
                  <a:pt x="1501303" y="3871608"/>
                  <a:pt x="1532107" y="3714344"/>
                  <a:pt x="1634247" y="3618689"/>
                </a:cubicBezTo>
                <a:cubicBezTo>
                  <a:pt x="1736387" y="3523034"/>
                  <a:pt x="1832042" y="3427379"/>
                  <a:pt x="1994170" y="3404681"/>
                </a:cubicBezTo>
                <a:cubicBezTo>
                  <a:pt x="2156298" y="3381983"/>
                  <a:pt x="2456234" y="3443592"/>
                  <a:pt x="2607013" y="3482502"/>
                </a:cubicBezTo>
                <a:cubicBezTo>
                  <a:pt x="2757792" y="3521412"/>
                  <a:pt x="2788596" y="3631659"/>
                  <a:pt x="2898843" y="3638144"/>
                </a:cubicBezTo>
                <a:cubicBezTo>
                  <a:pt x="3009090" y="3644629"/>
                  <a:pt x="3195537" y="3579778"/>
                  <a:pt x="3268494" y="3521412"/>
                </a:cubicBezTo>
                <a:cubicBezTo>
                  <a:pt x="3341451" y="3463046"/>
                  <a:pt x="3354421" y="3380362"/>
                  <a:pt x="3336587" y="3287949"/>
                </a:cubicBezTo>
                <a:cubicBezTo>
                  <a:pt x="3318753" y="3195536"/>
                  <a:pt x="3208506" y="3064213"/>
                  <a:pt x="3161489" y="2966936"/>
                </a:cubicBezTo>
                <a:cubicBezTo>
                  <a:pt x="3114472" y="2869659"/>
                  <a:pt x="3065834" y="2795081"/>
                  <a:pt x="3054485" y="2704289"/>
                </a:cubicBezTo>
                <a:cubicBezTo>
                  <a:pt x="3043136" y="2613497"/>
                  <a:pt x="3104745" y="2511357"/>
                  <a:pt x="3093396" y="2422187"/>
                </a:cubicBezTo>
                <a:cubicBezTo>
                  <a:pt x="3082047" y="2333017"/>
                  <a:pt x="3065834" y="2255196"/>
                  <a:pt x="2986391" y="2169268"/>
                </a:cubicBezTo>
                <a:cubicBezTo>
                  <a:pt x="2906948" y="2083340"/>
                  <a:pt x="2654029" y="2005519"/>
                  <a:pt x="2616740" y="1906621"/>
                </a:cubicBezTo>
                <a:cubicBezTo>
                  <a:pt x="2579451" y="1807723"/>
                  <a:pt x="2655651" y="1679643"/>
                  <a:pt x="2762655" y="1575881"/>
                </a:cubicBezTo>
                <a:cubicBezTo>
                  <a:pt x="2869659" y="1472119"/>
                  <a:pt x="3158247" y="1404025"/>
                  <a:pt x="3258766" y="1284051"/>
                </a:cubicBezTo>
                <a:cubicBezTo>
                  <a:pt x="3359285" y="1164076"/>
                  <a:pt x="3365770" y="987357"/>
                  <a:pt x="3365770" y="856034"/>
                </a:cubicBezTo>
                <a:cubicBezTo>
                  <a:pt x="3365770" y="724711"/>
                  <a:pt x="3302541" y="624191"/>
                  <a:pt x="3258766" y="496110"/>
                </a:cubicBezTo>
                <a:cubicBezTo>
                  <a:pt x="3214992" y="368029"/>
                  <a:pt x="3146898" y="170234"/>
                  <a:pt x="3103123" y="87549"/>
                </a:cubicBezTo>
                <a:cubicBezTo>
                  <a:pt x="3059349" y="4864"/>
                  <a:pt x="3027734" y="2432"/>
                  <a:pt x="2996119" y="0"/>
                </a:cubicBezTo>
              </a:path>
            </a:pathLst>
          </a:custGeom>
          <a:noFill/>
          <a:ln w="76200">
            <a:gradFill>
              <a:gsLst>
                <a:gs pos="0">
                  <a:srgbClr val="007033"/>
                </a:gs>
                <a:gs pos="31000">
                  <a:schemeClr val="bg1"/>
                </a:gs>
                <a:gs pos="46000">
                  <a:srgbClr val="FF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C1A15B98-5D10-487D-A8F0-64205005C2DB}"/>
              </a:ext>
            </a:extLst>
          </p:cNvPr>
          <p:cNvSpPr txBox="1"/>
          <p:nvPr/>
        </p:nvSpPr>
        <p:spPr>
          <a:xfrm>
            <a:off x="7269441" y="3860902"/>
            <a:ext cx="1269668" cy="523220"/>
          </a:xfrm>
          <a:prstGeom prst="rect">
            <a:avLst/>
          </a:prstGeom>
          <a:noFill/>
        </p:spPr>
        <p:txBody>
          <a:bodyPr wrap="square" rtlCol="0">
            <a:spAutoFit/>
          </a:bodyPr>
          <a:lstStyle/>
          <a:p>
            <a:pPr algn="ctr"/>
            <a:r>
              <a:rPr lang="en-US" sz="1400" b="1">
                <a:solidFill>
                  <a:srgbClr val="FFFF00"/>
                </a:solidFill>
              </a:rPr>
              <a:t>Norwegian</a:t>
            </a:r>
          </a:p>
          <a:p>
            <a:pPr algn="ctr"/>
            <a:r>
              <a:rPr lang="en-US" sz="1400" b="1">
                <a:solidFill>
                  <a:srgbClr val="FFFF00"/>
                </a:solidFill>
              </a:rPr>
              <a:t>Sea</a:t>
            </a:r>
          </a:p>
        </p:txBody>
      </p:sp>
      <p:sp>
        <p:nvSpPr>
          <p:cNvPr id="59" name="TextBox 58">
            <a:extLst>
              <a:ext uri="{FF2B5EF4-FFF2-40B4-BE49-F238E27FC236}">
                <a16:creationId xmlns:a16="http://schemas.microsoft.com/office/drawing/2014/main" id="{DAD8A7B0-462C-4F93-8947-9D84BA49FFD4}"/>
              </a:ext>
            </a:extLst>
          </p:cNvPr>
          <p:cNvSpPr txBox="1"/>
          <p:nvPr/>
        </p:nvSpPr>
        <p:spPr>
          <a:xfrm rot="19487118">
            <a:off x="7348062" y="3035136"/>
            <a:ext cx="1170470" cy="246221"/>
          </a:xfrm>
          <a:prstGeom prst="rect">
            <a:avLst/>
          </a:prstGeom>
          <a:noFill/>
        </p:spPr>
        <p:txBody>
          <a:bodyPr wrap="square" rtlCol="0">
            <a:spAutoFit/>
          </a:bodyPr>
          <a:lstStyle/>
          <a:p>
            <a:pPr algn="ctr"/>
            <a:r>
              <a:rPr lang="en-US" sz="1000">
                <a:solidFill>
                  <a:schemeClr val="bg1"/>
                </a:solidFill>
              </a:rPr>
              <a:t>Mohn Ridge</a:t>
            </a:r>
          </a:p>
        </p:txBody>
      </p:sp>
      <p:sp>
        <p:nvSpPr>
          <p:cNvPr id="60" name="TextBox 59">
            <a:extLst>
              <a:ext uri="{FF2B5EF4-FFF2-40B4-BE49-F238E27FC236}">
                <a16:creationId xmlns:a16="http://schemas.microsoft.com/office/drawing/2014/main" id="{0DC702E5-5268-4D19-9A42-A8D63D7245CD}"/>
              </a:ext>
            </a:extLst>
          </p:cNvPr>
          <p:cNvSpPr txBox="1"/>
          <p:nvPr/>
        </p:nvSpPr>
        <p:spPr>
          <a:xfrm rot="17714060">
            <a:off x="8225127" y="5166439"/>
            <a:ext cx="625109" cy="230832"/>
          </a:xfrm>
          <a:prstGeom prst="rect">
            <a:avLst/>
          </a:prstGeom>
          <a:noFill/>
        </p:spPr>
        <p:txBody>
          <a:bodyPr wrap="square" rtlCol="0">
            <a:spAutoFit/>
          </a:bodyPr>
          <a:lstStyle/>
          <a:p>
            <a:pPr algn="ctr"/>
            <a:r>
              <a:rPr lang="en-US" sz="900">
                <a:solidFill>
                  <a:schemeClr val="bg1"/>
                </a:solidFill>
              </a:rPr>
              <a:t>NwAC</a:t>
            </a:r>
          </a:p>
        </p:txBody>
      </p:sp>
      <p:sp>
        <p:nvSpPr>
          <p:cNvPr id="61" name="TextBox 60">
            <a:extLst>
              <a:ext uri="{FF2B5EF4-FFF2-40B4-BE49-F238E27FC236}">
                <a16:creationId xmlns:a16="http://schemas.microsoft.com/office/drawing/2014/main" id="{B880C67F-0EE4-4B75-9009-3CBBA2DE0A3D}"/>
              </a:ext>
            </a:extLst>
          </p:cNvPr>
          <p:cNvSpPr txBox="1"/>
          <p:nvPr/>
        </p:nvSpPr>
        <p:spPr>
          <a:xfrm rot="4073630">
            <a:off x="7638748" y="2351249"/>
            <a:ext cx="1076585" cy="246221"/>
          </a:xfrm>
          <a:prstGeom prst="rect">
            <a:avLst/>
          </a:prstGeom>
          <a:noFill/>
        </p:spPr>
        <p:txBody>
          <a:bodyPr wrap="square" rtlCol="0">
            <a:spAutoFit/>
          </a:bodyPr>
          <a:lstStyle/>
          <a:p>
            <a:pPr algn="ctr"/>
            <a:r>
              <a:rPr lang="en-US" sz="1000">
                <a:solidFill>
                  <a:schemeClr val="bg1"/>
                </a:solidFill>
              </a:rPr>
              <a:t>Knipovich Ridge</a:t>
            </a:r>
          </a:p>
        </p:txBody>
      </p:sp>
      <p:sp>
        <p:nvSpPr>
          <p:cNvPr id="62" name="TextBox 61">
            <a:extLst>
              <a:ext uri="{FF2B5EF4-FFF2-40B4-BE49-F238E27FC236}">
                <a16:creationId xmlns:a16="http://schemas.microsoft.com/office/drawing/2014/main" id="{783CE9D0-CFB4-4C50-893D-73F3B4A5339C}"/>
              </a:ext>
            </a:extLst>
          </p:cNvPr>
          <p:cNvSpPr txBox="1"/>
          <p:nvPr/>
        </p:nvSpPr>
        <p:spPr>
          <a:xfrm rot="4168327">
            <a:off x="8012900" y="1910228"/>
            <a:ext cx="692645" cy="230832"/>
          </a:xfrm>
          <a:prstGeom prst="rect">
            <a:avLst/>
          </a:prstGeom>
          <a:noFill/>
        </p:spPr>
        <p:txBody>
          <a:bodyPr wrap="square" rtlCol="0">
            <a:spAutoFit/>
          </a:bodyPr>
          <a:lstStyle/>
          <a:p>
            <a:pPr algn="ctr"/>
            <a:r>
              <a:rPr lang="en-US" sz="900" b="1"/>
              <a:t>WSC</a:t>
            </a:r>
          </a:p>
        </p:txBody>
      </p:sp>
      <p:sp>
        <p:nvSpPr>
          <p:cNvPr id="63" name="TextBox 62">
            <a:extLst>
              <a:ext uri="{FF2B5EF4-FFF2-40B4-BE49-F238E27FC236}">
                <a16:creationId xmlns:a16="http://schemas.microsoft.com/office/drawing/2014/main" id="{E7E076D5-2CA8-474C-921E-E0F065226E8B}"/>
              </a:ext>
            </a:extLst>
          </p:cNvPr>
          <p:cNvSpPr txBox="1"/>
          <p:nvPr/>
        </p:nvSpPr>
        <p:spPr>
          <a:xfrm rot="20798344">
            <a:off x="7759190" y="5302359"/>
            <a:ext cx="625109" cy="230832"/>
          </a:xfrm>
          <a:prstGeom prst="rect">
            <a:avLst/>
          </a:prstGeom>
          <a:noFill/>
        </p:spPr>
        <p:txBody>
          <a:bodyPr wrap="square" rtlCol="0">
            <a:spAutoFit/>
          </a:bodyPr>
          <a:lstStyle/>
          <a:p>
            <a:pPr algn="ctr"/>
            <a:r>
              <a:rPr lang="en-US" sz="900">
                <a:solidFill>
                  <a:schemeClr val="bg1"/>
                </a:solidFill>
              </a:rPr>
              <a:t>NwAC</a:t>
            </a:r>
          </a:p>
        </p:txBody>
      </p:sp>
      <p:sp>
        <p:nvSpPr>
          <p:cNvPr id="64" name="TextBox 63">
            <a:extLst>
              <a:ext uri="{FF2B5EF4-FFF2-40B4-BE49-F238E27FC236}">
                <a16:creationId xmlns:a16="http://schemas.microsoft.com/office/drawing/2014/main" id="{1C8AC2DB-F2FB-4B52-85E0-86CCFA76AA8B}"/>
              </a:ext>
            </a:extLst>
          </p:cNvPr>
          <p:cNvSpPr txBox="1"/>
          <p:nvPr/>
        </p:nvSpPr>
        <p:spPr>
          <a:xfrm>
            <a:off x="7235610" y="1276371"/>
            <a:ext cx="901270" cy="2616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100" b="1">
                <a:solidFill>
                  <a:schemeClr val="tx1"/>
                </a:solidFill>
              </a:rPr>
              <a:t>Fram Strait</a:t>
            </a:r>
          </a:p>
        </p:txBody>
      </p:sp>
      <p:cxnSp>
        <p:nvCxnSpPr>
          <p:cNvPr id="65" name="Straight Arrow Connector 64">
            <a:extLst>
              <a:ext uri="{FF2B5EF4-FFF2-40B4-BE49-F238E27FC236}">
                <a16:creationId xmlns:a16="http://schemas.microsoft.com/office/drawing/2014/main" id="{0E642F07-C748-4E93-9FFE-5D8063F1B024}"/>
              </a:ext>
            </a:extLst>
          </p:cNvPr>
          <p:cNvCxnSpPr>
            <a:cxnSpLocks/>
          </p:cNvCxnSpPr>
          <p:nvPr/>
        </p:nvCxnSpPr>
        <p:spPr>
          <a:xfrm flipH="1" flipV="1">
            <a:off x="7914125" y="1606061"/>
            <a:ext cx="126434" cy="270782"/>
          </a:xfrm>
          <a:prstGeom prst="straightConnector1">
            <a:avLst/>
          </a:prstGeom>
          <a:ln w="76200">
            <a:solidFill>
              <a:srgbClr val="007033"/>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6" name="Freeform: Shape 65">
            <a:extLst>
              <a:ext uri="{FF2B5EF4-FFF2-40B4-BE49-F238E27FC236}">
                <a16:creationId xmlns:a16="http://schemas.microsoft.com/office/drawing/2014/main" id="{8948E035-A0A8-4135-B314-5FD2DA2B5C0F}"/>
              </a:ext>
            </a:extLst>
          </p:cNvPr>
          <p:cNvSpPr/>
          <p:nvPr/>
        </p:nvSpPr>
        <p:spPr>
          <a:xfrm>
            <a:off x="6976875" y="5625801"/>
            <a:ext cx="924128" cy="421235"/>
          </a:xfrm>
          <a:custGeom>
            <a:avLst/>
            <a:gdLst>
              <a:gd name="connsiteX0" fmla="*/ 924128 w 924128"/>
              <a:gd name="connsiteY0" fmla="*/ 0 h 421235"/>
              <a:gd name="connsiteX1" fmla="*/ 690664 w 924128"/>
              <a:gd name="connsiteY1" fmla="*/ 223736 h 421235"/>
              <a:gd name="connsiteX2" fmla="*/ 437745 w 924128"/>
              <a:gd name="connsiteY2" fmla="*/ 389106 h 421235"/>
              <a:gd name="connsiteX3" fmla="*/ 233464 w 924128"/>
              <a:gd name="connsiteY3" fmla="*/ 408561 h 421235"/>
              <a:gd name="connsiteX4" fmla="*/ 165370 w 924128"/>
              <a:gd name="connsiteY4" fmla="*/ 243191 h 421235"/>
              <a:gd name="connsiteX5" fmla="*/ 107004 w 924128"/>
              <a:gd name="connsiteY5" fmla="*/ 126459 h 421235"/>
              <a:gd name="connsiteX6" fmla="*/ 0 w 924128"/>
              <a:gd name="connsiteY6" fmla="*/ 97276 h 421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4128" h="421235">
                <a:moveTo>
                  <a:pt x="924128" y="0"/>
                </a:moveTo>
                <a:cubicBezTo>
                  <a:pt x="847928" y="79442"/>
                  <a:pt x="771728" y="158885"/>
                  <a:pt x="690664" y="223736"/>
                </a:cubicBezTo>
                <a:cubicBezTo>
                  <a:pt x="609600" y="288587"/>
                  <a:pt x="513945" y="358302"/>
                  <a:pt x="437745" y="389106"/>
                </a:cubicBezTo>
                <a:cubicBezTo>
                  <a:pt x="361545" y="419910"/>
                  <a:pt x="278860" y="432880"/>
                  <a:pt x="233464" y="408561"/>
                </a:cubicBezTo>
                <a:cubicBezTo>
                  <a:pt x="188068" y="384242"/>
                  <a:pt x="186447" y="290208"/>
                  <a:pt x="165370" y="243191"/>
                </a:cubicBezTo>
                <a:cubicBezTo>
                  <a:pt x="144293" y="196174"/>
                  <a:pt x="134566" y="150778"/>
                  <a:pt x="107004" y="126459"/>
                </a:cubicBezTo>
                <a:cubicBezTo>
                  <a:pt x="79442" y="102140"/>
                  <a:pt x="39721" y="99708"/>
                  <a:pt x="0" y="97276"/>
                </a:cubicBezTo>
              </a:path>
            </a:pathLst>
          </a:custGeom>
          <a:noFill/>
          <a:ln w="41275">
            <a:solidFill>
              <a:srgbClr val="007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reeform: Shape 66">
            <a:extLst>
              <a:ext uri="{FF2B5EF4-FFF2-40B4-BE49-F238E27FC236}">
                <a16:creationId xmlns:a16="http://schemas.microsoft.com/office/drawing/2014/main" id="{F296F3C4-777D-4279-B500-1CD62E6DB109}"/>
              </a:ext>
            </a:extLst>
          </p:cNvPr>
          <p:cNvSpPr/>
          <p:nvPr/>
        </p:nvSpPr>
        <p:spPr>
          <a:xfrm>
            <a:off x="4993312" y="4197883"/>
            <a:ext cx="747773" cy="858236"/>
          </a:xfrm>
          <a:custGeom>
            <a:avLst/>
            <a:gdLst>
              <a:gd name="connsiteX0" fmla="*/ 117458 w 747773"/>
              <a:gd name="connsiteY0" fmla="*/ 858236 h 858236"/>
              <a:gd name="connsiteX1" fmla="*/ 81947 w 747773"/>
              <a:gd name="connsiteY1" fmla="*/ 636294 h 858236"/>
              <a:gd name="connsiteX2" fmla="*/ 37559 w 747773"/>
              <a:gd name="connsiteY2" fmla="*/ 529762 h 858236"/>
              <a:gd name="connsiteX3" fmla="*/ 10926 w 747773"/>
              <a:gd name="connsiteY3" fmla="*/ 467618 h 858236"/>
              <a:gd name="connsiteX4" fmla="*/ 10926 w 747773"/>
              <a:gd name="connsiteY4" fmla="*/ 352208 h 858236"/>
              <a:gd name="connsiteX5" fmla="*/ 144091 w 747773"/>
              <a:gd name="connsiteY5" fmla="*/ 263432 h 858236"/>
              <a:gd name="connsiteX6" fmla="*/ 321644 w 747773"/>
              <a:gd name="connsiteY6" fmla="*/ 156900 h 858236"/>
              <a:gd name="connsiteX7" fmla="*/ 321644 w 747773"/>
              <a:gd name="connsiteY7" fmla="*/ 156900 h 858236"/>
              <a:gd name="connsiteX8" fmla="*/ 534709 w 747773"/>
              <a:gd name="connsiteY8" fmla="*/ 68123 h 858236"/>
              <a:gd name="connsiteX9" fmla="*/ 632363 w 747773"/>
              <a:gd name="connsiteY9" fmla="*/ 5979 h 858236"/>
              <a:gd name="connsiteX10" fmla="*/ 747773 w 747773"/>
              <a:gd name="connsiteY10" fmla="*/ 5979 h 85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7773" h="858236">
                <a:moveTo>
                  <a:pt x="117458" y="858236"/>
                </a:moveTo>
                <a:cubicBezTo>
                  <a:pt x="106360" y="774638"/>
                  <a:pt x="95263" y="691040"/>
                  <a:pt x="81947" y="636294"/>
                </a:cubicBezTo>
                <a:cubicBezTo>
                  <a:pt x="68630" y="581548"/>
                  <a:pt x="49396" y="557875"/>
                  <a:pt x="37559" y="529762"/>
                </a:cubicBezTo>
                <a:cubicBezTo>
                  <a:pt x="25722" y="501649"/>
                  <a:pt x="15365" y="497210"/>
                  <a:pt x="10926" y="467618"/>
                </a:cubicBezTo>
                <a:cubicBezTo>
                  <a:pt x="6487" y="438026"/>
                  <a:pt x="-11268" y="386239"/>
                  <a:pt x="10926" y="352208"/>
                </a:cubicBezTo>
                <a:cubicBezTo>
                  <a:pt x="33120" y="318177"/>
                  <a:pt x="92305" y="295983"/>
                  <a:pt x="144091" y="263432"/>
                </a:cubicBezTo>
                <a:cubicBezTo>
                  <a:pt x="195877" y="230881"/>
                  <a:pt x="321644" y="156900"/>
                  <a:pt x="321644" y="156900"/>
                </a:cubicBezTo>
                <a:lnTo>
                  <a:pt x="321644" y="156900"/>
                </a:lnTo>
                <a:cubicBezTo>
                  <a:pt x="357155" y="142104"/>
                  <a:pt x="482923" y="93276"/>
                  <a:pt x="534709" y="68123"/>
                </a:cubicBezTo>
                <a:cubicBezTo>
                  <a:pt x="586495" y="42970"/>
                  <a:pt x="596852" y="16336"/>
                  <a:pt x="632363" y="5979"/>
                </a:cubicBezTo>
                <a:cubicBezTo>
                  <a:pt x="667874" y="-4378"/>
                  <a:pt x="707823" y="800"/>
                  <a:pt x="747773" y="5979"/>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Shape 67">
            <a:extLst>
              <a:ext uri="{FF2B5EF4-FFF2-40B4-BE49-F238E27FC236}">
                <a16:creationId xmlns:a16="http://schemas.microsoft.com/office/drawing/2014/main" id="{4993F02D-4DC9-49DD-83D5-6426781EEAA5}"/>
              </a:ext>
            </a:extLst>
          </p:cNvPr>
          <p:cNvSpPr/>
          <p:nvPr/>
        </p:nvSpPr>
        <p:spPr>
          <a:xfrm>
            <a:off x="5749962" y="3970082"/>
            <a:ext cx="870012" cy="340312"/>
          </a:xfrm>
          <a:custGeom>
            <a:avLst/>
            <a:gdLst>
              <a:gd name="connsiteX0" fmla="*/ 870012 w 870012"/>
              <a:gd name="connsiteY0" fmla="*/ 340312 h 340312"/>
              <a:gd name="connsiteX1" fmla="*/ 745725 w 870012"/>
              <a:gd name="connsiteY1" fmla="*/ 287046 h 340312"/>
              <a:gd name="connsiteX2" fmla="*/ 612560 w 870012"/>
              <a:gd name="connsiteY2" fmla="*/ 233780 h 340312"/>
              <a:gd name="connsiteX3" fmla="*/ 479394 w 870012"/>
              <a:gd name="connsiteY3" fmla="*/ 198270 h 340312"/>
              <a:gd name="connsiteX4" fmla="*/ 497150 w 870012"/>
              <a:gd name="connsiteY4" fmla="*/ 56227 h 340312"/>
              <a:gd name="connsiteX5" fmla="*/ 497150 w 870012"/>
              <a:gd name="connsiteY5" fmla="*/ 2961 h 340312"/>
              <a:gd name="connsiteX6" fmla="*/ 399495 w 870012"/>
              <a:gd name="connsiteY6" fmla="*/ 136126 h 340312"/>
              <a:gd name="connsiteX7" fmla="*/ 328474 w 870012"/>
              <a:gd name="connsiteY7" fmla="*/ 145004 h 340312"/>
              <a:gd name="connsiteX8" fmla="*/ 115410 w 870012"/>
              <a:gd name="connsiteY8" fmla="*/ 233780 h 340312"/>
              <a:gd name="connsiteX9" fmla="*/ 0 w 870012"/>
              <a:gd name="connsiteY9" fmla="*/ 242658 h 340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0012" h="340312">
                <a:moveTo>
                  <a:pt x="870012" y="340312"/>
                </a:moveTo>
                <a:lnTo>
                  <a:pt x="745725" y="287046"/>
                </a:lnTo>
                <a:cubicBezTo>
                  <a:pt x="702816" y="269291"/>
                  <a:pt x="656948" y="248576"/>
                  <a:pt x="612560" y="233780"/>
                </a:cubicBezTo>
                <a:cubicBezTo>
                  <a:pt x="568171" y="218984"/>
                  <a:pt x="498629" y="227862"/>
                  <a:pt x="479394" y="198270"/>
                </a:cubicBezTo>
                <a:cubicBezTo>
                  <a:pt x="460159" y="168678"/>
                  <a:pt x="494191" y="88778"/>
                  <a:pt x="497150" y="56227"/>
                </a:cubicBezTo>
                <a:cubicBezTo>
                  <a:pt x="500109" y="23675"/>
                  <a:pt x="513426" y="-10355"/>
                  <a:pt x="497150" y="2961"/>
                </a:cubicBezTo>
                <a:cubicBezTo>
                  <a:pt x="480874" y="16277"/>
                  <a:pt x="427608" y="112452"/>
                  <a:pt x="399495" y="136126"/>
                </a:cubicBezTo>
                <a:cubicBezTo>
                  <a:pt x="371382" y="159800"/>
                  <a:pt x="375821" y="128728"/>
                  <a:pt x="328474" y="145004"/>
                </a:cubicBezTo>
                <a:cubicBezTo>
                  <a:pt x="281126" y="161280"/>
                  <a:pt x="170156" y="217504"/>
                  <a:pt x="115410" y="233780"/>
                </a:cubicBezTo>
                <a:cubicBezTo>
                  <a:pt x="60664" y="250056"/>
                  <a:pt x="30332" y="246357"/>
                  <a:pt x="0" y="242658"/>
                </a:cubicBezTo>
              </a:path>
            </a:pathLst>
          </a:custGeom>
          <a:noFill/>
          <a:ln w="38100">
            <a:solidFill>
              <a:srgbClr val="007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Shape 68">
            <a:extLst>
              <a:ext uri="{FF2B5EF4-FFF2-40B4-BE49-F238E27FC236}">
                <a16:creationId xmlns:a16="http://schemas.microsoft.com/office/drawing/2014/main" id="{E503C6CE-BB49-49AF-8AAA-D61FF184C880}"/>
              </a:ext>
            </a:extLst>
          </p:cNvPr>
          <p:cNvSpPr/>
          <p:nvPr/>
        </p:nvSpPr>
        <p:spPr>
          <a:xfrm>
            <a:off x="6536332" y="3952679"/>
            <a:ext cx="238772" cy="478367"/>
          </a:xfrm>
          <a:custGeom>
            <a:avLst/>
            <a:gdLst>
              <a:gd name="connsiteX0" fmla="*/ 10172 w 238772"/>
              <a:gd name="connsiteY0" fmla="*/ 0 h 478367"/>
              <a:gd name="connsiteX1" fmla="*/ 1705 w 238772"/>
              <a:gd name="connsiteY1" fmla="*/ 93133 h 478367"/>
              <a:gd name="connsiteX2" fmla="*/ 39805 w 238772"/>
              <a:gd name="connsiteY2" fmla="*/ 241300 h 478367"/>
              <a:gd name="connsiteX3" fmla="*/ 179505 w 238772"/>
              <a:gd name="connsiteY3" fmla="*/ 389467 h 478367"/>
              <a:gd name="connsiteX4" fmla="*/ 238772 w 238772"/>
              <a:gd name="connsiteY4" fmla="*/ 478367 h 478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772" h="478367">
                <a:moveTo>
                  <a:pt x="10172" y="0"/>
                </a:moveTo>
                <a:cubicBezTo>
                  <a:pt x="3469" y="26458"/>
                  <a:pt x="-3234" y="52916"/>
                  <a:pt x="1705" y="93133"/>
                </a:cubicBezTo>
                <a:cubicBezTo>
                  <a:pt x="6644" y="133350"/>
                  <a:pt x="10172" y="191911"/>
                  <a:pt x="39805" y="241300"/>
                </a:cubicBezTo>
                <a:cubicBezTo>
                  <a:pt x="69438" y="290689"/>
                  <a:pt x="146344" y="349956"/>
                  <a:pt x="179505" y="389467"/>
                </a:cubicBezTo>
                <a:cubicBezTo>
                  <a:pt x="212666" y="428978"/>
                  <a:pt x="225719" y="453672"/>
                  <a:pt x="238772" y="478367"/>
                </a:cubicBezTo>
              </a:path>
            </a:pathLst>
          </a:custGeom>
          <a:noFill/>
          <a:ln w="38100">
            <a:solidFill>
              <a:srgbClr val="007033"/>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0" name="Straight Arrow Connector 69">
            <a:extLst>
              <a:ext uri="{FF2B5EF4-FFF2-40B4-BE49-F238E27FC236}">
                <a16:creationId xmlns:a16="http://schemas.microsoft.com/office/drawing/2014/main" id="{80DC0461-80CE-4C04-8B32-418F39FCC3D5}"/>
              </a:ext>
            </a:extLst>
          </p:cNvPr>
          <p:cNvCxnSpPr>
            <a:cxnSpLocks/>
          </p:cNvCxnSpPr>
          <p:nvPr/>
        </p:nvCxnSpPr>
        <p:spPr>
          <a:xfrm>
            <a:off x="6243866" y="3879780"/>
            <a:ext cx="359988" cy="213796"/>
          </a:xfrm>
          <a:prstGeom prst="straightConnector1">
            <a:avLst/>
          </a:prstGeom>
          <a:ln w="57150">
            <a:solidFill>
              <a:schemeClr val="accent5"/>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361418E4-780D-4B6B-8A76-01F52A8EEEE9}"/>
              </a:ext>
            </a:extLst>
          </p:cNvPr>
          <p:cNvSpPr txBox="1"/>
          <p:nvPr/>
        </p:nvSpPr>
        <p:spPr>
          <a:xfrm rot="1562583">
            <a:off x="6213500" y="3855257"/>
            <a:ext cx="346610" cy="215444"/>
          </a:xfrm>
          <a:prstGeom prst="rect">
            <a:avLst/>
          </a:prstGeom>
          <a:noFill/>
        </p:spPr>
        <p:txBody>
          <a:bodyPr wrap="square" rtlCol="0">
            <a:spAutoFit/>
          </a:bodyPr>
          <a:lstStyle/>
          <a:p>
            <a:pPr algn="ctr"/>
            <a:r>
              <a:rPr lang="en-US" sz="800" b="1"/>
              <a:t>EIC</a:t>
            </a:r>
          </a:p>
        </p:txBody>
      </p:sp>
      <p:sp>
        <p:nvSpPr>
          <p:cNvPr id="72" name="TextBox 71">
            <a:extLst>
              <a:ext uri="{FF2B5EF4-FFF2-40B4-BE49-F238E27FC236}">
                <a16:creationId xmlns:a16="http://schemas.microsoft.com/office/drawing/2014/main" id="{8AFC4F6D-7A78-4028-B4C7-496816403074}"/>
              </a:ext>
            </a:extLst>
          </p:cNvPr>
          <p:cNvSpPr txBox="1"/>
          <p:nvPr/>
        </p:nvSpPr>
        <p:spPr>
          <a:xfrm rot="20314495">
            <a:off x="4824527" y="4304432"/>
            <a:ext cx="676828" cy="246221"/>
          </a:xfrm>
          <a:prstGeom prst="rect">
            <a:avLst/>
          </a:prstGeom>
          <a:noFill/>
        </p:spPr>
        <p:txBody>
          <a:bodyPr wrap="square" rtlCol="0">
            <a:spAutoFit/>
          </a:bodyPr>
          <a:lstStyle/>
          <a:p>
            <a:pPr algn="ctr"/>
            <a:r>
              <a:rPr lang="en-US" sz="1000" b="1"/>
              <a:t>NIIC</a:t>
            </a:r>
            <a:endParaRPr lang="en-US" sz="800" b="1"/>
          </a:p>
        </p:txBody>
      </p:sp>
      <p:cxnSp>
        <p:nvCxnSpPr>
          <p:cNvPr id="73" name="Straight Arrow Connector 72">
            <a:extLst>
              <a:ext uri="{FF2B5EF4-FFF2-40B4-BE49-F238E27FC236}">
                <a16:creationId xmlns:a16="http://schemas.microsoft.com/office/drawing/2014/main" id="{C53CAB39-1A8D-4CB4-ABAE-C0BF878F92BD}"/>
              </a:ext>
            </a:extLst>
          </p:cNvPr>
          <p:cNvCxnSpPr>
            <a:cxnSpLocks/>
          </p:cNvCxnSpPr>
          <p:nvPr/>
        </p:nvCxnSpPr>
        <p:spPr>
          <a:xfrm>
            <a:off x="5652472" y="4190338"/>
            <a:ext cx="158321" cy="7545"/>
          </a:xfrm>
          <a:prstGeom prst="straightConnector1">
            <a:avLst/>
          </a:prstGeom>
          <a:ln w="38100">
            <a:solidFill>
              <a:srgbClr val="FF0000"/>
            </a:solidFill>
            <a:tailEnd type="triangle"/>
          </a:ln>
          <a:effectLst/>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CB7AAC18-BF49-4798-83AF-2EC97399640D}"/>
              </a:ext>
            </a:extLst>
          </p:cNvPr>
          <p:cNvSpPr txBox="1"/>
          <p:nvPr/>
        </p:nvSpPr>
        <p:spPr>
          <a:xfrm rot="20021271">
            <a:off x="5664919" y="3991372"/>
            <a:ext cx="676828" cy="246221"/>
          </a:xfrm>
          <a:prstGeom prst="rect">
            <a:avLst/>
          </a:prstGeom>
          <a:noFill/>
        </p:spPr>
        <p:txBody>
          <a:bodyPr wrap="square" rtlCol="0">
            <a:spAutoFit/>
          </a:bodyPr>
          <a:lstStyle/>
          <a:p>
            <a:pPr algn="ctr"/>
            <a:r>
              <a:rPr lang="en-US" sz="1000" b="1"/>
              <a:t>NIJ</a:t>
            </a:r>
            <a:endParaRPr lang="en-US" sz="800" b="1"/>
          </a:p>
        </p:txBody>
      </p:sp>
      <p:sp>
        <p:nvSpPr>
          <p:cNvPr id="75" name="TextBox 74">
            <a:extLst>
              <a:ext uri="{FF2B5EF4-FFF2-40B4-BE49-F238E27FC236}">
                <a16:creationId xmlns:a16="http://schemas.microsoft.com/office/drawing/2014/main" id="{82E951F7-3FD0-443E-BA0D-B496EC25D2AB}"/>
              </a:ext>
            </a:extLst>
          </p:cNvPr>
          <p:cNvSpPr txBox="1"/>
          <p:nvPr/>
        </p:nvSpPr>
        <p:spPr>
          <a:xfrm>
            <a:off x="240271" y="363760"/>
            <a:ext cx="3171189" cy="646331"/>
          </a:xfrm>
          <a:prstGeom prst="rect">
            <a:avLst/>
          </a:prstGeom>
          <a:noFill/>
        </p:spPr>
        <p:txBody>
          <a:bodyPr wrap="none" rtlCol="0">
            <a:spAutoFit/>
          </a:bodyPr>
          <a:lstStyle/>
          <a:p>
            <a:r>
              <a:rPr lang="en-US" sz="3600"/>
              <a:t>The Nordic Seas</a:t>
            </a:r>
          </a:p>
        </p:txBody>
      </p:sp>
      <p:sp>
        <p:nvSpPr>
          <p:cNvPr id="80" name="Rectangle 79">
            <a:extLst>
              <a:ext uri="{FF2B5EF4-FFF2-40B4-BE49-F238E27FC236}">
                <a16:creationId xmlns:a16="http://schemas.microsoft.com/office/drawing/2014/main" id="{617B12D5-AB41-40E4-A6A7-A8E4DA9AE3FC}"/>
              </a:ext>
            </a:extLst>
          </p:cNvPr>
          <p:cNvSpPr/>
          <p:nvPr/>
        </p:nvSpPr>
        <p:spPr>
          <a:xfrm>
            <a:off x="5998" y="-18002"/>
            <a:ext cx="12191999" cy="467824"/>
          </a:xfrm>
          <a:prstGeom prst="rect">
            <a:avLst/>
          </a:prstGeom>
          <a:gradFill flip="none" rotWithShape="1">
            <a:gsLst>
              <a:gs pos="35000">
                <a:srgbClr val="808080"/>
              </a:gs>
              <a:gs pos="12000">
                <a:srgbClr val="006666"/>
              </a:gs>
              <a:gs pos="51000">
                <a:schemeClr val="tx1">
                  <a:lumMod val="95000"/>
                  <a:lumOff val="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Background and motivation </a:t>
            </a:r>
            <a:r>
              <a:rPr lang="en-US" sz="2000"/>
              <a:t>– Data and methods – Results – Conclussions – Future work </a:t>
            </a:r>
          </a:p>
        </p:txBody>
      </p:sp>
      <p:sp>
        <p:nvSpPr>
          <p:cNvPr id="82" name="TextBox 81">
            <a:extLst>
              <a:ext uri="{FF2B5EF4-FFF2-40B4-BE49-F238E27FC236}">
                <a16:creationId xmlns:a16="http://schemas.microsoft.com/office/drawing/2014/main" id="{FF32F7A0-DDCC-46EE-9375-6FD36DE1BC7E}"/>
              </a:ext>
            </a:extLst>
          </p:cNvPr>
          <p:cNvSpPr txBox="1"/>
          <p:nvPr/>
        </p:nvSpPr>
        <p:spPr>
          <a:xfrm>
            <a:off x="244260" y="1196344"/>
            <a:ext cx="4361963" cy="1754326"/>
          </a:xfrm>
          <a:prstGeom prst="rect">
            <a:avLst/>
          </a:prstGeom>
          <a:noFill/>
        </p:spPr>
        <p:txBody>
          <a:bodyPr wrap="none" rtlCol="0">
            <a:spAutoFit/>
          </a:bodyPr>
          <a:lstStyle/>
          <a:p>
            <a:r>
              <a:rPr lang="en-US" b="1"/>
              <a:t>Overturning</a:t>
            </a:r>
          </a:p>
          <a:p>
            <a:endParaRPr lang="en-US" b="1"/>
          </a:p>
          <a:p>
            <a:r>
              <a:rPr lang="en-US" b="1"/>
              <a:t>Boundary current system (Mauritzen 1996)</a:t>
            </a:r>
          </a:p>
          <a:p>
            <a:endParaRPr lang="en-US" b="1"/>
          </a:p>
          <a:p>
            <a:r>
              <a:rPr lang="en-US" b="1"/>
              <a:t>Open-ocean convection (Huang et al., 2020)</a:t>
            </a:r>
          </a:p>
          <a:p>
            <a:endParaRPr lang="en-US" b="1"/>
          </a:p>
        </p:txBody>
      </p:sp>
    </p:spTree>
    <p:extLst>
      <p:ext uri="{BB962C8B-B14F-4D97-AF65-F5344CB8AC3E}">
        <p14:creationId xmlns:p14="http://schemas.microsoft.com/office/powerpoint/2010/main" val="40478241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picture containing text, electronics, display&#10;&#10;Description automatically generated">
            <a:extLst>
              <a:ext uri="{FF2B5EF4-FFF2-40B4-BE49-F238E27FC236}">
                <a16:creationId xmlns:a16="http://schemas.microsoft.com/office/drawing/2014/main" id="{1AB98C76-ECA2-4A53-A922-2CA66AD513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1292" y="-79393"/>
            <a:ext cx="7447963" cy="4966710"/>
          </a:xfrm>
          <a:prstGeom prst="rect">
            <a:avLst/>
          </a:prstGeom>
        </p:spPr>
      </p:pic>
      <p:pic>
        <p:nvPicPr>
          <p:cNvPr id="13" name="Picture 12" descr="Chart&#10;&#10;Description automatically generated">
            <a:extLst>
              <a:ext uri="{FF2B5EF4-FFF2-40B4-BE49-F238E27FC236}">
                <a16:creationId xmlns:a16="http://schemas.microsoft.com/office/drawing/2014/main" id="{34C6E53C-2771-4A71-9502-243FD12920B9}"/>
              </a:ext>
            </a:extLst>
          </p:cNvPr>
          <p:cNvPicPr>
            <a:picLocks noChangeAspect="1"/>
          </p:cNvPicPr>
          <p:nvPr/>
        </p:nvPicPr>
        <p:blipFill rotWithShape="1">
          <a:blip r:embed="rId3">
            <a:extLst>
              <a:ext uri="{28A0092B-C50C-407E-A947-70E740481C1C}">
                <a14:useLocalDpi xmlns:a14="http://schemas.microsoft.com/office/drawing/2010/main" val="0"/>
              </a:ext>
            </a:extLst>
          </a:blip>
          <a:srcRect t="2501" b="65425"/>
          <a:stretch/>
        </p:blipFill>
        <p:spPr>
          <a:xfrm>
            <a:off x="197635" y="4906107"/>
            <a:ext cx="5399314" cy="1892625"/>
          </a:xfrm>
          <a:prstGeom prst="rect">
            <a:avLst/>
          </a:prstGeom>
        </p:spPr>
      </p:pic>
      <p:pic>
        <p:nvPicPr>
          <p:cNvPr id="8" name="Picture 7" descr="Chart&#10;&#10;Description automatically generated">
            <a:extLst>
              <a:ext uri="{FF2B5EF4-FFF2-40B4-BE49-F238E27FC236}">
                <a16:creationId xmlns:a16="http://schemas.microsoft.com/office/drawing/2014/main" id="{3BB4B666-D6FD-423C-BD9C-1778EFAC558A}"/>
              </a:ext>
            </a:extLst>
          </p:cNvPr>
          <p:cNvPicPr>
            <a:picLocks noChangeAspect="1"/>
          </p:cNvPicPr>
          <p:nvPr/>
        </p:nvPicPr>
        <p:blipFill rotWithShape="1">
          <a:blip r:embed="rId4">
            <a:extLst>
              <a:ext uri="{28A0092B-C50C-407E-A947-70E740481C1C}">
                <a14:useLocalDpi xmlns:a14="http://schemas.microsoft.com/office/drawing/2010/main" val="0"/>
              </a:ext>
            </a:extLst>
          </a:blip>
          <a:srcRect l="32702" t="2129" b="65185"/>
          <a:stretch/>
        </p:blipFill>
        <p:spPr>
          <a:xfrm>
            <a:off x="8313159" y="4906107"/>
            <a:ext cx="3750353" cy="1892625"/>
          </a:xfrm>
          <a:prstGeom prst="rect">
            <a:avLst/>
          </a:prstGeom>
        </p:spPr>
      </p:pic>
      <p:pic>
        <p:nvPicPr>
          <p:cNvPr id="11" name="Picture 10" descr="Chart&#10;&#10;Description automatically generated">
            <a:extLst>
              <a:ext uri="{FF2B5EF4-FFF2-40B4-BE49-F238E27FC236}">
                <a16:creationId xmlns:a16="http://schemas.microsoft.com/office/drawing/2014/main" id="{6E9ECDCA-F51E-4871-8EEF-4152FDB27475}"/>
              </a:ext>
            </a:extLst>
          </p:cNvPr>
          <p:cNvPicPr>
            <a:picLocks noChangeAspect="1"/>
          </p:cNvPicPr>
          <p:nvPr/>
        </p:nvPicPr>
        <p:blipFill rotWithShape="1">
          <a:blip r:embed="rId5">
            <a:extLst>
              <a:ext uri="{28A0092B-C50C-407E-A947-70E740481C1C}">
                <a14:useLocalDpi xmlns:a14="http://schemas.microsoft.com/office/drawing/2010/main" val="0"/>
              </a:ext>
            </a:extLst>
          </a:blip>
          <a:srcRect l="2865" t="2500" r="67119" b="66250"/>
          <a:stretch/>
        </p:blipFill>
        <p:spPr>
          <a:xfrm>
            <a:off x="6161694" y="4906107"/>
            <a:ext cx="1767793" cy="1892625"/>
          </a:xfrm>
          <a:prstGeom prst="rect">
            <a:avLst/>
          </a:prstGeom>
        </p:spPr>
      </p:pic>
      <p:sp>
        <p:nvSpPr>
          <p:cNvPr id="16" name="TextBox 15">
            <a:extLst>
              <a:ext uri="{FF2B5EF4-FFF2-40B4-BE49-F238E27FC236}">
                <a16:creationId xmlns:a16="http://schemas.microsoft.com/office/drawing/2014/main" id="{8ADB437A-2888-486E-B341-615B515B55EA}"/>
              </a:ext>
            </a:extLst>
          </p:cNvPr>
          <p:cNvSpPr txBox="1"/>
          <p:nvPr/>
        </p:nvSpPr>
        <p:spPr>
          <a:xfrm>
            <a:off x="533400" y="4657725"/>
            <a:ext cx="1355499" cy="369332"/>
          </a:xfrm>
          <a:prstGeom prst="rect">
            <a:avLst/>
          </a:prstGeom>
          <a:noFill/>
        </p:spPr>
        <p:txBody>
          <a:bodyPr wrap="none" rtlCol="0">
            <a:spAutoFit/>
          </a:bodyPr>
          <a:lstStyle/>
          <a:p>
            <a:r>
              <a:rPr lang="en-US"/>
              <a:t>August 2001</a:t>
            </a:r>
          </a:p>
        </p:txBody>
      </p:sp>
      <p:sp>
        <p:nvSpPr>
          <p:cNvPr id="17" name="TextBox 16">
            <a:extLst>
              <a:ext uri="{FF2B5EF4-FFF2-40B4-BE49-F238E27FC236}">
                <a16:creationId xmlns:a16="http://schemas.microsoft.com/office/drawing/2014/main" id="{11847EA7-C819-4B5F-B44B-05AA2EAD64C2}"/>
              </a:ext>
            </a:extLst>
          </p:cNvPr>
          <p:cNvSpPr txBox="1"/>
          <p:nvPr/>
        </p:nvSpPr>
        <p:spPr>
          <a:xfrm>
            <a:off x="2003664" y="4657725"/>
            <a:ext cx="1739259" cy="369332"/>
          </a:xfrm>
          <a:prstGeom prst="rect">
            <a:avLst/>
          </a:prstGeom>
          <a:noFill/>
        </p:spPr>
        <p:txBody>
          <a:bodyPr wrap="none" rtlCol="0">
            <a:spAutoFit/>
          </a:bodyPr>
          <a:lstStyle/>
          <a:p>
            <a:r>
              <a:rPr lang="en-US"/>
              <a:t>September 2001</a:t>
            </a:r>
          </a:p>
        </p:txBody>
      </p:sp>
      <p:sp>
        <p:nvSpPr>
          <p:cNvPr id="18" name="TextBox 17">
            <a:extLst>
              <a:ext uri="{FF2B5EF4-FFF2-40B4-BE49-F238E27FC236}">
                <a16:creationId xmlns:a16="http://schemas.microsoft.com/office/drawing/2014/main" id="{F6112BFE-FFA7-4C7B-AE4A-2D44DAE47BF0}"/>
              </a:ext>
            </a:extLst>
          </p:cNvPr>
          <p:cNvSpPr txBox="1"/>
          <p:nvPr/>
        </p:nvSpPr>
        <p:spPr>
          <a:xfrm>
            <a:off x="3771498" y="4654400"/>
            <a:ext cx="1469633" cy="369332"/>
          </a:xfrm>
          <a:prstGeom prst="rect">
            <a:avLst/>
          </a:prstGeom>
          <a:noFill/>
        </p:spPr>
        <p:txBody>
          <a:bodyPr wrap="none" rtlCol="0">
            <a:spAutoFit/>
          </a:bodyPr>
          <a:lstStyle/>
          <a:p>
            <a:r>
              <a:rPr lang="en-US"/>
              <a:t>October 2001</a:t>
            </a:r>
          </a:p>
        </p:txBody>
      </p:sp>
      <p:sp>
        <p:nvSpPr>
          <p:cNvPr id="19" name="TextBox 18">
            <a:extLst>
              <a:ext uri="{FF2B5EF4-FFF2-40B4-BE49-F238E27FC236}">
                <a16:creationId xmlns:a16="http://schemas.microsoft.com/office/drawing/2014/main" id="{83AF1803-88CA-4DE1-8F9B-393009BA6919}"/>
              </a:ext>
            </a:extLst>
          </p:cNvPr>
          <p:cNvSpPr txBox="1"/>
          <p:nvPr/>
        </p:nvSpPr>
        <p:spPr>
          <a:xfrm>
            <a:off x="6322930" y="4638591"/>
            <a:ext cx="1355499" cy="369332"/>
          </a:xfrm>
          <a:prstGeom prst="rect">
            <a:avLst/>
          </a:prstGeom>
          <a:noFill/>
        </p:spPr>
        <p:txBody>
          <a:bodyPr wrap="none" rtlCol="0">
            <a:spAutoFit/>
          </a:bodyPr>
          <a:lstStyle/>
          <a:p>
            <a:r>
              <a:rPr lang="en-US"/>
              <a:t>August 2002</a:t>
            </a:r>
          </a:p>
        </p:txBody>
      </p:sp>
      <p:sp>
        <p:nvSpPr>
          <p:cNvPr id="20" name="TextBox 19">
            <a:extLst>
              <a:ext uri="{FF2B5EF4-FFF2-40B4-BE49-F238E27FC236}">
                <a16:creationId xmlns:a16="http://schemas.microsoft.com/office/drawing/2014/main" id="{DE3E5F30-BFED-41D9-BD37-84446A3A6034}"/>
              </a:ext>
            </a:extLst>
          </p:cNvPr>
          <p:cNvSpPr txBox="1"/>
          <p:nvPr/>
        </p:nvSpPr>
        <p:spPr>
          <a:xfrm>
            <a:off x="8605086" y="4638591"/>
            <a:ext cx="1166217" cy="369332"/>
          </a:xfrm>
          <a:prstGeom prst="rect">
            <a:avLst/>
          </a:prstGeom>
          <a:noFill/>
        </p:spPr>
        <p:txBody>
          <a:bodyPr wrap="none" rtlCol="0">
            <a:spAutoFit/>
          </a:bodyPr>
          <a:lstStyle/>
          <a:p>
            <a:r>
              <a:rPr lang="en-US"/>
              <a:t>May  2003</a:t>
            </a:r>
          </a:p>
        </p:txBody>
      </p:sp>
      <p:sp>
        <p:nvSpPr>
          <p:cNvPr id="21" name="TextBox 20">
            <a:extLst>
              <a:ext uri="{FF2B5EF4-FFF2-40B4-BE49-F238E27FC236}">
                <a16:creationId xmlns:a16="http://schemas.microsoft.com/office/drawing/2014/main" id="{1B3128C0-77EA-4963-A759-497CD82E451F}"/>
              </a:ext>
            </a:extLst>
          </p:cNvPr>
          <p:cNvSpPr txBox="1"/>
          <p:nvPr/>
        </p:nvSpPr>
        <p:spPr>
          <a:xfrm>
            <a:off x="10039633" y="4638591"/>
            <a:ext cx="1739259" cy="369332"/>
          </a:xfrm>
          <a:prstGeom prst="rect">
            <a:avLst/>
          </a:prstGeom>
          <a:noFill/>
        </p:spPr>
        <p:txBody>
          <a:bodyPr wrap="none" rtlCol="0">
            <a:spAutoFit/>
          </a:bodyPr>
          <a:lstStyle/>
          <a:p>
            <a:r>
              <a:rPr lang="en-US"/>
              <a:t>September 2003</a:t>
            </a:r>
          </a:p>
        </p:txBody>
      </p:sp>
      <p:cxnSp>
        <p:nvCxnSpPr>
          <p:cNvPr id="23" name="Straight Connector 22">
            <a:extLst>
              <a:ext uri="{FF2B5EF4-FFF2-40B4-BE49-F238E27FC236}">
                <a16:creationId xmlns:a16="http://schemas.microsoft.com/office/drawing/2014/main" id="{173270B1-13C4-47F3-B7A4-F65CF9F12964}"/>
              </a:ext>
            </a:extLst>
          </p:cNvPr>
          <p:cNvCxnSpPr/>
          <p:nvPr/>
        </p:nvCxnSpPr>
        <p:spPr>
          <a:xfrm>
            <a:off x="418635" y="4410075"/>
            <a:ext cx="535938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8E3D903E-669A-4AEF-BFBB-392E17FC643F}"/>
              </a:ext>
            </a:extLst>
          </p:cNvPr>
          <p:cNvSpPr/>
          <p:nvPr/>
        </p:nvSpPr>
        <p:spPr>
          <a:xfrm>
            <a:off x="5932713" y="4654400"/>
            <a:ext cx="6061651" cy="2201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F00139B3-644C-4BEF-97E8-3CA9388B1DD9}"/>
              </a:ext>
            </a:extLst>
          </p:cNvPr>
          <p:cNvSpPr/>
          <p:nvPr/>
        </p:nvSpPr>
        <p:spPr>
          <a:xfrm>
            <a:off x="5998" y="-18002"/>
            <a:ext cx="12191999" cy="467824"/>
          </a:xfrm>
          <a:prstGeom prst="rect">
            <a:avLst/>
          </a:prstGeom>
          <a:gradFill flip="none" rotWithShape="1">
            <a:gsLst>
              <a:gs pos="69000">
                <a:srgbClr val="808080"/>
              </a:gs>
              <a:gs pos="58000">
                <a:srgbClr val="006666"/>
              </a:gs>
              <a:gs pos="100000">
                <a:schemeClr val="tx1">
                  <a:lumMod val="95000"/>
                  <a:lumOff val="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Background and motivation – Data and methods – </a:t>
            </a:r>
            <a:r>
              <a:rPr lang="en-US" sz="2000" b="1"/>
              <a:t>Results</a:t>
            </a:r>
            <a:r>
              <a:rPr lang="en-US" sz="2000"/>
              <a:t> – Conclussions – Future work </a:t>
            </a:r>
          </a:p>
        </p:txBody>
      </p:sp>
      <p:sp>
        <p:nvSpPr>
          <p:cNvPr id="15" name="TextBox 14">
            <a:extLst>
              <a:ext uri="{FF2B5EF4-FFF2-40B4-BE49-F238E27FC236}">
                <a16:creationId xmlns:a16="http://schemas.microsoft.com/office/drawing/2014/main" id="{1BF190DD-B25C-4C78-A112-85E4C4C874E3}"/>
              </a:ext>
            </a:extLst>
          </p:cNvPr>
          <p:cNvSpPr txBox="1"/>
          <p:nvPr/>
        </p:nvSpPr>
        <p:spPr>
          <a:xfrm>
            <a:off x="-61359" y="418649"/>
            <a:ext cx="3129639" cy="646331"/>
          </a:xfrm>
          <a:prstGeom prst="rect">
            <a:avLst/>
          </a:prstGeom>
          <a:noFill/>
        </p:spPr>
        <p:txBody>
          <a:bodyPr wrap="none" rtlCol="0">
            <a:spAutoFit/>
          </a:bodyPr>
          <a:lstStyle/>
          <a:p>
            <a:r>
              <a:rPr lang="en-US" sz="3600"/>
              <a:t>2001/2002 SCV</a:t>
            </a:r>
          </a:p>
        </p:txBody>
      </p:sp>
    </p:spTree>
    <p:extLst>
      <p:ext uri="{BB962C8B-B14F-4D97-AF65-F5344CB8AC3E}">
        <p14:creationId xmlns:p14="http://schemas.microsoft.com/office/powerpoint/2010/main" val="33236022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Surface chart&#10;&#10;Description automatically generated">
            <a:extLst>
              <a:ext uri="{FF2B5EF4-FFF2-40B4-BE49-F238E27FC236}">
                <a16:creationId xmlns:a16="http://schemas.microsoft.com/office/drawing/2014/main" id="{DA3F04EC-F2B9-49AD-94B2-923C156C98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8178" y="-91637"/>
            <a:ext cx="7447962" cy="4966710"/>
          </a:xfrm>
          <a:prstGeom prst="rect">
            <a:avLst/>
          </a:prstGeom>
        </p:spPr>
      </p:pic>
      <p:pic>
        <p:nvPicPr>
          <p:cNvPr id="13" name="Picture 12" descr="Chart&#10;&#10;Description automatically generated">
            <a:extLst>
              <a:ext uri="{FF2B5EF4-FFF2-40B4-BE49-F238E27FC236}">
                <a16:creationId xmlns:a16="http://schemas.microsoft.com/office/drawing/2014/main" id="{34C6E53C-2771-4A71-9502-243FD12920B9}"/>
              </a:ext>
            </a:extLst>
          </p:cNvPr>
          <p:cNvPicPr>
            <a:picLocks noChangeAspect="1"/>
          </p:cNvPicPr>
          <p:nvPr/>
        </p:nvPicPr>
        <p:blipFill rotWithShape="1">
          <a:blip r:embed="rId3">
            <a:extLst>
              <a:ext uri="{28A0092B-C50C-407E-A947-70E740481C1C}">
                <a14:useLocalDpi xmlns:a14="http://schemas.microsoft.com/office/drawing/2010/main" val="0"/>
              </a:ext>
            </a:extLst>
          </a:blip>
          <a:srcRect t="2501" b="65425"/>
          <a:stretch/>
        </p:blipFill>
        <p:spPr>
          <a:xfrm>
            <a:off x="197635" y="4906107"/>
            <a:ext cx="5399314" cy="1892625"/>
          </a:xfrm>
          <a:prstGeom prst="rect">
            <a:avLst/>
          </a:prstGeom>
        </p:spPr>
      </p:pic>
      <p:pic>
        <p:nvPicPr>
          <p:cNvPr id="8" name="Picture 7" descr="Chart&#10;&#10;Description automatically generated">
            <a:extLst>
              <a:ext uri="{FF2B5EF4-FFF2-40B4-BE49-F238E27FC236}">
                <a16:creationId xmlns:a16="http://schemas.microsoft.com/office/drawing/2014/main" id="{3BB4B666-D6FD-423C-BD9C-1778EFAC558A}"/>
              </a:ext>
            </a:extLst>
          </p:cNvPr>
          <p:cNvPicPr>
            <a:picLocks noChangeAspect="1"/>
          </p:cNvPicPr>
          <p:nvPr/>
        </p:nvPicPr>
        <p:blipFill rotWithShape="1">
          <a:blip r:embed="rId4">
            <a:extLst>
              <a:ext uri="{28A0092B-C50C-407E-A947-70E740481C1C}">
                <a14:useLocalDpi xmlns:a14="http://schemas.microsoft.com/office/drawing/2010/main" val="0"/>
              </a:ext>
            </a:extLst>
          </a:blip>
          <a:srcRect l="32702" t="2129" b="65185"/>
          <a:stretch/>
        </p:blipFill>
        <p:spPr>
          <a:xfrm>
            <a:off x="8313159" y="4906107"/>
            <a:ext cx="3750353" cy="1892625"/>
          </a:xfrm>
          <a:prstGeom prst="rect">
            <a:avLst/>
          </a:prstGeom>
        </p:spPr>
      </p:pic>
      <p:pic>
        <p:nvPicPr>
          <p:cNvPr id="11" name="Picture 10" descr="Chart&#10;&#10;Description automatically generated">
            <a:extLst>
              <a:ext uri="{FF2B5EF4-FFF2-40B4-BE49-F238E27FC236}">
                <a16:creationId xmlns:a16="http://schemas.microsoft.com/office/drawing/2014/main" id="{6E9ECDCA-F51E-4871-8EEF-4152FDB27475}"/>
              </a:ext>
            </a:extLst>
          </p:cNvPr>
          <p:cNvPicPr>
            <a:picLocks noChangeAspect="1"/>
          </p:cNvPicPr>
          <p:nvPr/>
        </p:nvPicPr>
        <p:blipFill rotWithShape="1">
          <a:blip r:embed="rId5">
            <a:extLst>
              <a:ext uri="{28A0092B-C50C-407E-A947-70E740481C1C}">
                <a14:useLocalDpi xmlns:a14="http://schemas.microsoft.com/office/drawing/2010/main" val="0"/>
              </a:ext>
            </a:extLst>
          </a:blip>
          <a:srcRect l="2865" t="2500" r="67119" b="66250"/>
          <a:stretch/>
        </p:blipFill>
        <p:spPr>
          <a:xfrm>
            <a:off x="6161694" y="4906107"/>
            <a:ext cx="1767793" cy="1892625"/>
          </a:xfrm>
          <a:prstGeom prst="rect">
            <a:avLst/>
          </a:prstGeom>
        </p:spPr>
      </p:pic>
      <p:sp>
        <p:nvSpPr>
          <p:cNvPr id="16" name="TextBox 15">
            <a:extLst>
              <a:ext uri="{FF2B5EF4-FFF2-40B4-BE49-F238E27FC236}">
                <a16:creationId xmlns:a16="http://schemas.microsoft.com/office/drawing/2014/main" id="{8ADB437A-2888-486E-B341-615B515B55EA}"/>
              </a:ext>
            </a:extLst>
          </p:cNvPr>
          <p:cNvSpPr txBox="1"/>
          <p:nvPr/>
        </p:nvSpPr>
        <p:spPr>
          <a:xfrm>
            <a:off x="533400" y="4657725"/>
            <a:ext cx="1355499" cy="369332"/>
          </a:xfrm>
          <a:prstGeom prst="rect">
            <a:avLst/>
          </a:prstGeom>
          <a:noFill/>
        </p:spPr>
        <p:txBody>
          <a:bodyPr wrap="none" rtlCol="0">
            <a:spAutoFit/>
          </a:bodyPr>
          <a:lstStyle/>
          <a:p>
            <a:r>
              <a:rPr lang="en-US"/>
              <a:t>August 2001</a:t>
            </a:r>
          </a:p>
        </p:txBody>
      </p:sp>
      <p:sp>
        <p:nvSpPr>
          <p:cNvPr id="17" name="TextBox 16">
            <a:extLst>
              <a:ext uri="{FF2B5EF4-FFF2-40B4-BE49-F238E27FC236}">
                <a16:creationId xmlns:a16="http://schemas.microsoft.com/office/drawing/2014/main" id="{11847EA7-C819-4B5F-B44B-05AA2EAD64C2}"/>
              </a:ext>
            </a:extLst>
          </p:cNvPr>
          <p:cNvSpPr txBox="1"/>
          <p:nvPr/>
        </p:nvSpPr>
        <p:spPr>
          <a:xfrm>
            <a:off x="2003664" y="4657725"/>
            <a:ext cx="1739259" cy="369332"/>
          </a:xfrm>
          <a:prstGeom prst="rect">
            <a:avLst/>
          </a:prstGeom>
          <a:noFill/>
        </p:spPr>
        <p:txBody>
          <a:bodyPr wrap="none" rtlCol="0">
            <a:spAutoFit/>
          </a:bodyPr>
          <a:lstStyle/>
          <a:p>
            <a:r>
              <a:rPr lang="en-US"/>
              <a:t>September 2001</a:t>
            </a:r>
          </a:p>
        </p:txBody>
      </p:sp>
      <p:sp>
        <p:nvSpPr>
          <p:cNvPr id="18" name="TextBox 17">
            <a:extLst>
              <a:ext uri="{FF2B5EF4-FFF2-40B4-BE49-F238E27FC236}">
                <a16:creationId xmlns:a16="http://schemas.microsoft.com/office/drawing/2014/main" id="{F6112BFE-FFA7-4C7B-AE4A-2D44DAE47BF0}"/>
              </a:ext>
            </a:extLst>
          </p:cNvPr>
          <p:cNvSpPr txBox="1"/>
          <p:nvPr/>
        </p:nvSpPr>
        <p:spPr>
          <a:xfrm>
            <a:off x="3771498" y="4654400"/>
            <a:ext cx="1469633" cy="369332"/>
          </a:xfrm>
          <a:prstGeom prst="rect">
            <a:avLst/>
          </a:prstGeom>
          <a:noFill/>
        </p:spPr>
        <p:txBody>
          <a:bodyPr wrap="none" rtlCol="0">
            <a:spAutoFit/>
          </a:bodyPr>
          <a:lstStyle/>
          <a:p>
            <a:r>
              <a:rPr lang="en-US"/>
              <a:t>October 2001</a:t>
            </a:r>
          </a:p>
        </p:txBody>
      </p:sp>
      <p:sp>
        <p:nvSpPr>
          <p:cNvPr id="19" name="TextBox 18">
            <a:extLst>
              <a:ext uri="{FF2B5EF4-FFF2-40B4-BE49-F238E27FC236}">
                <a16:creationId xmlns:a16="http://schemas.microsoft.com/office/drawing/2014/main" id="{83AF1803-88CA-4DE1-8F9B-393009BA6919}"/>
              </a:ext>
            </a:extLst>
          </p:cNvPr>
          <p:cNvSpPr txBox="1"/>
          <p:nvPr/>
        </p:nvSpPr>
        <p:spPr>
          <a:xfrm>
            <a:off x="6322930" y="4638591"/>
            <a:ext cx="1355499" cy="369332"/>
          </a:xfrm>
          <a:prstGeom prst="rect">
            <a:avLst/>
          </a:prstGeom>
          <a:noFill/>
        </p:spPr>
        <p:txBody>
          <a:bodyPr wrap="none" rtlCol="0">
            <a:spAutoFit/>
          </a:bodyPr>
          <a:lstStyle/>
          <a:p>
            <a:r>
              <a:rPr lang="en-US"/>
              <a:t>August 2002</a:t>
            </a:r>
          </a:p>
        </p:txBody>
      </p:sp>
      <p:sp>
        <p:nvSpPr>
          <p:cNvPr id="20" name="TextBox 19">
            <a:extLst>
              <a:ext uri="{FF2B5EF4-FFF2-40B4-BE49-F238E27FC236}">
                <a16:creationId xmlns:a16="http://schemas.microsoft.com/office/drawing/2014/main" id="{DE3E5F30-BFED-41D9-BD37-84446A3A6034}"/>
              </a:ext>
            </a:extLst>
          </p:cNvPr>
          <p:cNvSpPr txBox="1"/>
          <p:nvPr/>
        </p:nvSpPr>
        <p:spPr>
          <a:xfrm>
            <a:off x="8605086" y="4638591"/>
            <a:ext cx="1166217" cy="369332"/>
          </a:xfrm>
          <a:prstGeom prst="rect">
            <a:avLst/>
          </a:prstGeom>
          <a:noFill/>
        </p:spPr>
        <p:txBody>
          <a:bodyPr wrap="none" rtlCol="0">
            <a:spAutoFit/>
          </a:bodyPr>
          <a:lstStyle/>
          <a:p>
            <a:r>
              <a:rPr lang="en-US"/>
              <a:t>May  2003</a:t>
            </a:r>
          </a:p>
        </p:txBody>
      </p:sp>
      <p:sp>
        <p:nvSpPr>
          <p:cNvPr id="21" name="TextBox 20">
            <a:extLst>
              <a:ext uri="{FF2B5EF4-FFF2-40B4-BE49-F238E27FC236}">
                <a16:creationId xmlns:a16="http://schemas.microsoft.com/office/drawing/2014/main" id="{1B3128C0-77EA-4963-A759-497CD82E451F}"/>
              </a:ext>
            </a:extLst>
          </p:cNvPr>
          <p:cNvSpPr txBox="1"/>
          <p:nvPr/>
        </p:nvSpPr>
        <p:spPr>
          <a:xfrm>
            <a:off x="10039633" y="4638591"/>
            <a:ext cx="1739259" cy="369332"/>
          </a:xfrm>
          <a:prstGeom prst="rect">
            <a:avLst/>
          </a:prstGeom>
          <a:noFill/>
        </p:spPr>
        <p:txBody>
          <a:bodyPr wrap="none" rtlCol="0">
            <a:spAutoFit/>
          </a:bodyPr>
          <a:lstStyle/>
          <a:p>
            <a:r>
              <a:rPr lang="en-US"/>
              <a:t>September 2003</a:t>
            </a:r>
          </a:p>
        </p:txBody>
      </p:sp>
      <p:cxnSp>
        <p:nvCxnSpPr>
          <p:cNvPr id="23" name="Straight Connector 22">
            <a:extLst>
              <a:ext uri="{FF2B5EF4-FFF2-40B4-BE49-F238E27FC236}">
                <a16:creationId xmlns:a16="http://schemas.microsoft.com/office/drawing/2014/main" id="{173270B1-13C4-47F3-B7A4-F65CF9F12964}"/>
              </a:ext>
            </a:extLst>
          </p:cNvPr>
          <p:cNvCxnSpPr/>
          <p:nvPr/>
        </p:nvCxnSpPr>
        <p:spPr>
          <a:xfrm>
            <a:off x="418635" y="4410075"/>
            <a:ext cx="535938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54BBF82-8D34-4F6C-8293-B90D626FFB99}"/>
              </a:ext>
            </a:extLst>
          </p:cNvPr>
          <p:cNvCxnSpPr>
            <a:cxnSpLocks/>
          </p:cNvCxnSpPr>
          <p:nvPr/>
        </p:nvCxnSpPr>
        <p:spPr>
          <a:xfrm>
            <a:off x="5778022" y="4410075"/>
            <a:ext cx="1099028"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70EF138-B885-4F9A-95B1-4576086B515E}"/>
              </a:ext>
            </a:extLst>
          </p:cNvPr>
          <p:cNvCxnSpPr>
            <a:cxnSpLocks/>
          </p:cNvCxnSpPr>
          <p:nvPr/>
        </p:nvCxnSpPr>
        <p:spPr>
          <a:xfrm>
            <a:off x="6877050" y="4410075"/>
            <a:ext cx="666750"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1A4950B5-AF21-4B5D-BEEE-EA28F09F7F43}"/>
              </a:ext>
            </a:extLst>
          </p:cNvPr>
          <p:cNvSpPr/>
          <p:nvPr/>
        </p:nvSpPr>
        <p:spPr>
          <a:xfrm>
            <a:off x="8244011" y="4654400"/>
            <a:ext cx="3750353" cy="2201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5DFE1C9D-D54E-444E-852B-A024CEC8F65F}"/>
              </a:ext>
            </a:extLst>
          </p:cNvPr>
          <p:cNvSpPr/>
          <p:nvPr/>
        </p:nvSpPr>
        <p:spPr>
          <a:xfrm>
            <a:off x="5998" y="-18002"/>
            <a:ext cx="12191999" cy="467824"/>
          </a:xfrm>
          <a:prstGeom prst="rect">
            <a:avLst/>
          </a:prstGeom>
          <a:gradFill flip="none" rotWithShape="1">
            <a:gsLst>
              <a:gs pos="69000">
                <a:srgbClr val="808080"/>
              </a:gs>
              <a:gs pos="58000">
                <a:srgbClr val="006666"/>
              </a:gs>
              <a:gs pos="100000">
                <a:schemeClr val="tx1">
                  <a:lumMod val="95000"/>
                  <a:lumOff val="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Background and motivation – Data and methods – </a:t>
            </a:r>
            <a:r>
              <a:rPr lang="en-US" sz="2000" b="1"/>
              <a:t>Results</a:t>
            </a:r>
            <a:r>
              <a:rPr lang="en-US" sz="2000"/>
              <a:t> – Conclussions – Future work </a:t>
            </a:r>
          </a:p>
        </p:txBody>
      </p:sp>
      <p:sp>
        <p:nvSpPr>
          <p:cNvPr id="24" name="TextBox 23">
            <a:extLst>
              <a:ext uri="{FF2B5EF4-FFF2-40B4-BE49-F238E27FC236}">
                <a16:creationId xmlns:a16="http://schemas.microsoft.com/office/drawing/2014/main" id="{7557E486-DB85-4313-88E1-43E652782C9D}"/>
              </a:ext>
            </a:extLst>
          </p:cNvPr>
          <p:cNvSpPr txBox="1"/>
          <p:nvPr/>
        </p:nvSpPr>
        <p:spPr>
          <a:xfrm>
            <a:off x="-61359" y="418649"/>
            <a:ext cx="3129639" cy="646331"/>
          </a:xfrm>
          <a:prstGeom prst="rect">
            <a:avLst/>
          </a:prstGeom>
          <a:noFill/>
        </p:spPr>
        <p:txBody>
          <a:bodyPr wrap="none" rtlCol="0">
            <a:spAutoFit/>
          </a:bodyPr>
          <a:lstStyle/>
          <a:p>
            <a:r>
              <a:rPr lang="en-US" sz="3600"/>
              <a:t>2001/2002 SCV</a:t>
            </a:r>
          </a:p>
        </p:txBody>
      </p:sp>
    </p:spTree>
    <p:extLst>
      <p:ext uri="{BB962C8B-B14F-4D97-AF65-F5344CB8AC3E}">
        <p14:creationId xmlns:p14="http://schemas.microsoft.com/office/powerpoint/2010/main" val="18781231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21BB3C13-493E-4A8A-82D5-5209E71462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1201" y="-60603"/>
            <a:ext cx="7447962" cy="4966710"/>
          </a:xfrm>
          <a:prstGeom prst="rect">
            <a:avLst/>
          </a:prstGeom>
        </p:spPr>
      </p:pic>
      <p:pic>
        <p:nvPicPr>
          <p:cNvPr id="13" name="Picture 12" descr="Chart&#10;&#10;Description automatically generated">
            <a:extLst>
              <a:ext uri="{FF2B5EF4-FFF2-40B4-BE49-F238E27FC236}">
                <a16:creationId xmlns:a16="http://schemas.microsoft.com/office/drawing/2014/main" id="{34C6E53C-2771-4A71-9502-243FD12920B9}"/>
              </a:ext>
            </a:extLst>
          </p:cNvPr>
          <p:cNvPicPr>
            <a:picLocks noChangeAspect="1"/>
          </p:cNvPicPr>
          <p:nvPr/>
        </p:nvPicPr>
        <p:blipFill rotWithShape="1">
          <a:blip r:embed="rId3">
            <a:extLst>
              <a:ext uri="{28A0092B-C50C-407E-A947-70E740481C1C}">
                <a14:useLocalDpi xmlns:a14="http://schemas.microsoft.com/office/drawing/2010/main" val="0"/>
              </a:ext>
            </a:extLst>
          </a:blip>
          <a:srcRect t="2501" b="65425"/>
          <a:stretch/>
        </p:blipFill>
        <p:spPr>
          <a:xfrm>
            <a:off x="221481" y="4906107"/>
            <a:ext cx="5399314" cy="1892625"/>
          </a:xfrm>
          <a:prstGeom prst="rect">
            <a:avLst/>
          </a:prstGeom>
        </p:spPr>
      </p:pic>
      <p:pic>
        <p:nvPicPr>
          <p:cNvPr id="8" name="Picture 7" descr="Chart&#10;&#10;Description automatically generated">
            <a:extLst>
              <a:ext uri="{FF2B5EF4-FFF2-40B4-BE49-F238E27FC236}">
                <a16:creationId xmlns:a16="http://schemas.microsoft.com/office/drawing/2014/main" id="{3BB4B666-D6FD-423C-BD9C-1778EFAC558A}"/>
              </a:ext>
            </a:extLst>
          </p:cNvPr>
          <p:cNvPicPr>
            <a:picLocks noChangeAspect="1"/>
          </p:cNvPicPr>
          <p:nvPr/>
        </p:nvPicPr>
        <p:blipFill rotWithShape="1">
          <a:blip r:embed="rId4">
            <a:extLst>
              <a:ext uri="{28A0092B-C50C-407E-A947-70E740481C1C}">
                <a14:useLocalDpi xmlns:a14="http://schemas.microsoft.com/office/drawing/2010/main" val="0"/>
              </a:ext>
            </a:extLst>
          </a:blip>
          <a:srcRect l="32702" t="2129" b="65185"/>
          <a:stretch/>
        </p:blipFill>
        <p:spPr>
          <a:xfrm>
            <a:off x="8313159" y="4906107"/>
            <a:ext cx="3750353" cy="1892625"/>
          </a:xfrm>
          <a:prstGeom prst="rect">
            <a:avLst/>
          </a:prstGeom>
        </p:spPr>
      </p:pic>
      <p:pic>
        <p:nvPicPr>
          <p:cNvPr id="11" name="Picture 10" descr="Chart&#10;&#10;Description automatically generated">
            <a:extLst>
              <a:ext uri="{FF2B5EF4-FFF2-40B4-BE49-F238E27FC236}">
                <a16:creationId xmlns:a16="http://schemas.microsoft.com/office/drawing/2014/main" id="{6E9ECDCA-F51E-4871-8EEF-4152FDB27475}"/>
              </a:ext>
            </a:extLst>
          </p:cNvPr>
          <p:cNvPicPr>
            <a:picLocks noChangeAspect="1"/>
          </p:cNvPicPr>
          <p:nvPr/>
        </p:nvPicPr>
        <p:blipFill rotWithShape="1">
          <a:blip r:embed="rId5">
            <a:extLst>
              <a:ext uri="{28A0092B-C50C-407E-A947-70E740481C1C}">
                <a14:useLocalDpi xmlns:a14="http://schemas.microsoft.com/office/drawing/2010/main" val="0"/>
              </a:ext>
            </a:extLst>
          </a:blip>
          <a:srcRect l="2865" t="2500" r="67119" b="66250"/>
          <a:stretch/>
        </p:blipFill>
        <p:spPr>
          <a:xfrm>
            <a:off x="6161694" y="4906107"/>
            <a:ext cx="1767793" cy="1892625"/>
          </a:xfrm>
          <a:prstGeom prst="rect">
            <a:avLst/>
          </a:prstGeom>
        </p:spPr>
      </p:pic>
      <p:sp>
        <p:nvSpPr>
          <p:cNvPr id="16" name="TextBox 15">
            <a:extLst>
              <a:ext uri="{FF2B5EF4-FFF2-40B4-BE49-F238E27FC236}">
                <a16:creationId xmlns:a16="http://schemas.microsoft.com/office/drawing/2014/main" id="{8ADB437A-2888-486E-B341-615B515B55EA}"/>
              </a:ext>
            </a:extLst>
          </p:cNvPr>
          <p:cNvSpPr txBox="1"/>
          <p:nvPr/>
        </p:nvSpPr>
        <p:spPr>
          <a:xfrm>
            <a:off x="533400" y="4657725"/>
            <a:ext cx="1355499" cy="369332"/>
          </a:xfrm>
          <a:prstGeom prst="rect">
            <a:avLst/>
          </a:prstGeom>
          <a:noFill/>
        </p:spPr>
        <p:txBody>
          <a:bodyPr wrap="none" rtlCol="0">
            <a:spAutoFit/>
          </a:bodyPr>
          <a:lstStyle/>
          <a:p>
            <a:r>
              <a:rPr lang="en-US"/>
              <a:t>August 2001</a:t>
            </a:r>
          </a:p>
        </p:txBody>
      </p:sp>
      <p:sp>
        <p:nvSpPr>
          <p:cNvPr id="17" name="TextBox 16">
            <a:extLst>
              <a:ext uri="{FF2B5EF4-FFF2-40B4-BE49-F238E27FC236}">
                <a16:creationId xmlns:a16="http://schemas.microsoft.com/office/drawing/2014/main" id="{11847EA7-C819-4B5F-B44B-05AA2EAD64C2}"/>
              </a:ext>
            </a:extLst>
          </p:cNvPr>
          <p:cNvSpPr txBox="1"/>
          <p:nvPr/>
        </p:nvSpPr>
        <p:spPr>
          <a:xfrm>
            <a:off x="2003664" y="4657725"/>
            <a:ext cx="1739259" cy="369332"/>
          </a:xfrm>
          <a:prstGeom prst="rect">
            <a:avLst/>
          </a:prstGeom>
          <a:noFill/>
        </p:spPr>
        <p:txBody>
          <a:bodyPr wrap="none" rtlCol="0">
            <a:spAutoFit/>
          </a:bodyPr>
          <a:lstStyle/>
          <a:p>
            <a:r>
              <a:rPr lang="en-US"/>
              <a:t>September 2001</a:t>
            </a:r>
          </a:p>
        </p:txBody>
      </p:sp>
      <p:sp>
        <p:nvSpPr>
          <p:cNvPr id="18" name="TextBox 17">
            <a:extLst>
              <a:ext uri="{FF2B5EF4-FFF2-40B4-BE49-F238E27FC236}">
                <a16:creationId xmlns:a16="http://schemas.microsoft.com/office/drawing/2014/main" id="{F6112BFE-FFA7-4C7B-AE4A-2D44DAE47BF0}"/>
              </a:ext>
            </a:extLst>
          </p:cNvPr>
          <p:cNvSpPr txBox="1"/>
          <p:nvPr/>
        </p:nvSpPr>
        <p:spPr>
          <a:xfrm>
            <a:off x="3771498" y="4654400"/>
            <a:ext cx="1469633" cy="369332"/>
          </a:xfrm>
          <a:prstGeom prst="rect">
            <a:avLst/>
          </a:prstGeom>
          <a:noFill/>
        </p:spPr>
        <p:txBody>
          <a:bodyPr wrap="none" rtlCol="0">
            <a:spAutoFit/>
          </a:bodyPr>
          <a:lstStyle/>
          <a:p>
            <a:r>
              <a:rPr lang="en-US"/>
              <a:t>October 2001</a:t>
            </a:r>
          </a:p>
        </p:txBody>
      </p:sp>
      <p:sp>
        <p:nvSpPr>
          <p:cNvPr id="19" name="TextBox 18">
            <a:extLst>
              <a:ext uri="{FF2B5EF4-FFF2-40B4-BE49-F238E27FC236}">
                <a16:creationId xmlns:a16="http://schemas.microsoft.com/office/drawing/2014/main" id="{83AF1803-88CA-4DE1-8F9B-393009BA6919}"/>
              </a:ext>
            </a:extLst>
          </p:cNvPr>
          <p:cNvSpPr txBox="1"/>
          <p:nvPr/>
        </p:nvSpPr>
        <p:spPr>
          <a:xfrm>
            <a:off x="6322930" y="4638591"/>
            <a:ext cx="1355499" cy="369332"/>
          </a:xfrm>
          <a:prstGeom prst="rect">
            <a:avLst/>
          </a:prstGeom>
          <a:noFill/>
        </p:spPr>
        <p:txBody>
          <a:bodyPr wrap="none" rtlCol="0">
            <a:spAutoFit/>
          </a:bodyPr>
          <a:lstStyle/>
          <a:p>
            <a:r>
              <a:rPr lang="en-US"/>
              <a:t>August 2002</a:t>
            </a:r>
          </a:p>
        </p:txBody>
      </p:sp>
      <p:sp>
        <p:nvSpPr>
          <p:cNvPr id="20" name="TextBox 19">
            <a:extLst>
              <a:ext uri="{FF2B5EF4-FFF2-40B4-BE49-F238E27FC236}">
                <a16:creationId xmlns:a16="http://schemas.microsoft.com/office/drawing/2014/main" id="{DE3E5F30-BFED-41D9-BD37-84446A3A6034}"/>
              </a:ext>
            </a:extLst>
          </p:cNvPr>
          <p:cNvSpPr txBox="1"/>
          <p:nvPr/>
        </p:nvSpPr>
        <p:spPr>
          <a:xfrm>
            <a:off x="8605086" y="4638591"/>
            <a:ext cx="1166217" cy="369332"/>
          </a:xfrm>
          <a:prstGeom prst="rect">
            <a:avLst/>
          </a:prstGeom>
          <a:noFill/>
        </p:spPr>
        <p:txBody>
          <a:bodyPr wrap="none" rtlCol="0">
            <a:spAutoFit/>
          </a:bodyPr>
          <a:lstStyle/>
          <a:p>
            <a:r>
              <a:rPr lang="en-US"/>
              <a:t>May  2003</a:t>
            </a:r>
          </a:p>
        </p:txBody>
      </p:sp>
      <p:sp>
        <p:nvSpPr>
          <p:cNvPr id="21" name="TextBox 20">
            <a:extLst>
              <a:ext uri="{FF2B5EF4-FFF2-40B4-BE49-F238E27FC236}">
                <a16:creationId xmlns:a16="http://schemas.microsoft.com/office/drawing/2014/main" id="{1B3128C0-77EA-4963-A759-497CD82E451F}"/>
              </a:ext>
            </a:extLst>
          </p:cNvPr>
          <p:cNvSpPr txBox="1"/>
          <p:nvPr/>
        </p:nvSpPr>
        <p:spPr>
          <a:xfrm>
            <a:off x="10039633" y="4638591"/>
            <a:ext cx="1739259" cy="369332"/>
          </a:xfrm>
          <a:prstGeom prst="rect">
            <a:avLst/>
          </a:prstGeom>
          <a:noFill/>
        </p:spPr>
        <p:txBody>
          <a:bodyPr wrap="none" rtlCol="0">
            <a:spAutoFit/>
          </a:bodyPr>
          <a:lstStyle/>
          <a:p>
            <a:r>
              <a:rPr lang="en-US"/>
              <a:t>September 2003</a:t>
            </a:r>
          </a:p>
        </p:txBody>
      </p:sp>
      <p:cxnSp>
        <p:nvCxnSpPr>
          <p:cNvPr id="23" name="Straight Connector 22">
            <a:extLst>
              <a:ext uri="{FF2B5EF4-FFF2-40B4-BE49-F238E27FC236}">
                <a16:creationId xmlns:a16="http://schemas.microsoft.com/office/drawing/2014/main" id="{173270B1-13C4-47F3-B7A4-F65CF9F12964}"/>
              </a:ext>
            </a:extLst>
          </p:cNvPr>
          <p:cNvCxnSpPr/>
          <p:nvPr/>
        </p:nvCxnSpPr>
        <p:spPr>
          <a:xfrm>
            <a:off x="418635" y="4410075"/>
            <a:ext cx="535938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54BBF82-8D34-4F6C-8293-B90D626FFB99}"/>
              </a:ext>
            </a:extLst>
          </p:cNvPr>
          <p:cNvCxnSpPr>
            <a:cxnSpLocks/>
          </p:cNvCxnSpPr>
          <p:nvPr/>
        </p:nvCxnSpPr>
        <p:spPr>
          <a:xfrm>
            <a:off x="5778022" y="4410075"/>
            <a:ext cx="1099028"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70EF138-B885-4F9A-95B1-4576086B515E}"/>
              </a:ext>
            </a:extLst>
          </p:cNvPr>
          <p:cNvCxnSpPr>
            <a:cxnSpLocks/>
          </p:cNvCxnSpPr>
          <p:nvPr/>
        </p:nvCxnSpPr>
        <p:spPr>
          <a:xfrm>
            <a:off x="6877050" y="4410075"/>
            <a:ext cx="5019675"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5468FB9B-6EF8-466C-A1B8-EEA38192B702}"/>
              </a:ext>
            </a:extLst>
          </p:cNvPr>
          <p:cNvSpPr/>
          <p:nvPr/>
        </p:nvSpPr>
        <p:spPr>
          <a:xfrm>
            <a:off x="5998" y="-18002"/>
            <a:ext cx="12191999" cy="467824"/>
          </a:xfrm>
          <a:prstGeom prst="rect">
            <a:avLst/>
          </a:prstGeom>
          <a:gradFill flip="none" rotWithShape="1">
            <a:gsLst>
              <a:gs pos="69000">
                <a:srgbClr val="808080"/>
              </a:gs>
              <a:gs pos="58000">
                <a:srgbClr val="006666"/>
              </a:gs>
              <a:gs pos="100000">
                <a:schemeClr val="tx1">
                  <a:lumMod val="95000"/>
                  <a:lumOff val="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Background and motivation – Data and methods – </a:t>
            </a:r>
            <a:r>
              <a:rPr lang="en-US" sz="2000" b="1"/>
              <a:t>Results</a:t>
            </a:r>
            <a:r>
              <a:rPr lang="en-US" sz="2000"/>
              <a:t> – Conclussions – Future work </a:t>
            </a:r>
          </a:p>
        </p:txBody>
      </p:sp>
      <p:sp>
        <p:nvSpPr>
          <p:cNvPr id="24" name="TextBox 23">
            <a:extLst>
              <a:ext uri="{FF2B5EF4-FFF2-40B4-BE49-F238E27FC236}">
                <a16:creationId xmlns:a16="http://schemas.microsoft.com/office/drawing/2014/main" id="{C53526FC-2F9E-443A-8DA6-21737A441127}"/>
              </a:ext>
            </a:extLst>
          </p:cNvPr>
          <p:cNvSpPr txBox="1"/>
          <p:nvPr/>
        </p:nvSpPr>
        <p:spPr>
          <a:xfrm>
            <a:off x="-61359" y="418649"/>
            <a:ext cx="3129639" cy="646331"/>
          </a:xfrm>
          <a:prstGeom prst="rect">
            <a:avLst/>
          </a:prstGeom>
          <a:noFill/>
        </p:spPr>
        <p:txBody>
          <a:bodyPr wrap="none" rtlCol="0">
            <a:spAutoFit/>
          </a:bodyPr>
          <a:lstStyle/>
          <a:p>
            <a:r>
              <a:rPr lang="en-US" sz="3600"/>
              <a:t>2001/2002 SCV</a:t>
            </a:r>
          </a:p>
        </p:txBody>
      </p:sp>
    </p:spTree>
    <p:extLst>
      <p:ext uri="{BB962C8B-B14F-4D97-AF65-F5344CB8AC3E}">
        <p14:creationId xmlns:p14="http://schemas.microsoft.com/office/powerpoint/2010/main" val="22119669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788A1746-DB1E-4273-BCA5-6D93AB27E5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1539" y="-52136"/>
            <a:ext cx="7447962" cy="4966710"/>
          </a:xfrm>
          <a:prstGeom prst="rect">
            <a:avLst/>
          </a:prstGeom>
        </p:spPr>
      </p:pic>
      <p:pic>
        <p:nvPicPr>
          <p:cNvPr id="13" name="Picture 12" descr="Chart&#10;&#10;Description automatically generated">
            <a:extLst>
              <a:ext uri="{FF2B5EF4-FFF2-40B4-BE49-F238E27FC236}">
                <a16:creationId xmlns:a16="http://schemas.microsoft.com/office/drawing/2014/main" id="{34C6E53C-2771-4A71-9502-243FD12920B9}"/>
              </a:ext>
            </a:extLst>
          </p:cNvPr>
          <p:cNvPicPr>
            <a:picLocks noChangeAspect="1"/>
          </p:cNvPicPr>
          <p:nvPr/>
        </p:nvPicPr>
        <p:blipFill rotWithShape="1">
          <a:blip r:embed="rId3">
            <a:extLst>
              <a:ext uri="{28A0092B-C50C-407E-A947-70E740481C1C}">
                <a14:useLocalDpi xmlns:a14="http://schemas.microsoft.com/office/drawing/2010/main" val="0"/>
              </a:ext>
            </a:extLst>
          </a:blip>
          <a:srcRect t="2501" b="65425"/>
          <a:stretch/>
        </p:blipFill>
        <p:spPr>
          <a:xfrm>
            <a:off x="221481" y="4906107"/>
            <a:ext cx="5399314" cy="1892625"/>
          </a:xfrm>
          <a:prstGeom prst="rect">
            <a:avLst/>
          </a:prstGeom>
        </p:spPr>
      </p:pic>
      <p:pic>
        <p:nvPicPr>
          <p:cNvPr id="8" name="Picture 7" descr="Chart&#10;&#10;Description automatically generated">
            <a:extLst>
              <a:ext uri="{FF2B5EF4-FFF2-40B4-BE49-F238E27FC236}">
                <a16:creationId xmlns:a16="http://schemas.microsoft.com/office/drawing/2014/main" id="{3BB4B666-D6FD-423C-BD9C-1778EFAC558A}"/>
              </a:ext>
            </a:extLst>
          </p:cNvPr>
          <p:cNvPicPr>
            <a:picLocks noChangeAspect="1"/>
          </p:cNvPicPr>
          <p:nvPr/>
        </p:nvPicPr>
        <p:blipFill rotWithShape="1">
          <a:blip r:embed="rId4">
            <a:extLst>
              <a:ext uri="{28A0092B-C50C-407E-A947-70E740481C1C}">
                <a14:useLocalDpi xmlns:a14="http://schemas.microsoft.com/office/drawing/2010/main" val="0"/>
              </a:ext>
            </a:extLst>
          </a:blip>
          <a:srcRect l="32702" t="2129" b="65185"/>
          <a:stretch/>
        </p:blipFill>
        <p:spPr>
          <a:xfrm>
            <a:off x="8313159" y="4906107"/>
            <a:ext cx="3750353" cy="1892625"/>
          </a:xfrm>
          <a:prstGeom prst="rect">
            <a:avLst/>
          </a:prstGeom>
        </p:spPr>
      </p:pic>
      <p:pic>
        <p:nvPicPr>
          <p:cNvPr id="11" name="Picture 10" descr="Chart&#10;&#10;Description automatically generated">
            <a:extLst>
              <a:ext uri="{FF2B5EF4-FFF2-40B4-BE49-F238E27FC236}">
                <a16:creationId xmlns:a16="http://schemas.microsoft.com/office/drawing/2014/main" id="{6E9ECDCA-F51E-4871-8EEF-4152FDB27475}"/>
              </a:ext>
            </a:extLst>
          </p:cNvPr>
          <p:cNvPicPr>
            <a:picLocks noChangeAspect="1"/>
          </p:cNvPicPr>
          <p:nvPr/>
        </p:nvPicPr>
        <p:blipFill rotWithShape="1">
          <a:blip r:embed="rId5">
            <a:extLst>
              <a:ext uri="{28A0092B-C50C-407E-A947-70E740481C1C}">
                <a14:useLocalDpi xmlns:a14="http://schemas.microsoft.com/office/drawing/2010/main" val="0"/>
              </a:ext>
            </a:extLst>
          </a:blip>
          <a:srcRect l="2865" t="2500" r="67119" b="66250"/>
          <a:stretch/>
        </p:blipFill>
        <p:spPr>
          <a:xfrm>
            <a:off x="6161694" y="4906107"/>
            <a:ext cx="1767793" cy="1892625"/>
          </a:xfrm>
          <a:prstGeom prst="rect">
            <a:avLst/>
          </a:prstGeom>
        </p:spPr>
      </p:pic>
      <p:sp>
        <p:nvSpPr>
          <p:cNvPr id="16" name="TextBox 15">
            <a:extLst>
              <a:ext uri="{FF2B5EF4-FFF2-40B4-BE49-F238E27FC236}">
                <a16:creationId xmlns:a16="http://schemas.microsoft.com/office/drawing/2014/main" id="{8ADB437A-2888-486E-B341-615B515B55EA}"/>
              </a:ext>
            </a:extLst>
          </p:cNvPr>
          <p:cNvSpPr txBox="1"/>
          <p:nvPr/>
        </p:nvSpPr>
        <p:spPr>
          <a:xfrm>
            <a:off x="533400" y="4657725"/>
            <a:ext cx="1355499" cy="369332"/>
          </a:xfrm>
          <a:prstGeom prst="rect">
            <a:avLst/>
          </a:prstGeom>
          <a:noFill/>
        </p:spPr>
        <p:txBody>
          <a:bodyPr wrap="none" rtlCol="0">
            <a:spAutoFit/>
          </a:bodyPr>
          <a:lstStyle/>
          <a:p>
            <a:r>
              <a:rPr lang="en-US"/>
              <a:t>August 2001</a:t>
            </a:r>
          </a:p>
        </p:txBody>
      </p:sp>
      <p:sp>
        <p:nvSpPr>
          <p:cNvPr id="17" name="TextBox 16">
            <a:extLst>
              <a:ext uri="{FF2B5EF4-FFF2-40B4-BE49-F238E27FC236}">
                <a16:creationId xmlns:a16="http://schemas.microsoft.com/office/drawing/2014/main" id="{11847EA7-C819-4B5F-B44B-05AA2EAD64C2}"/>
              </a:ext>
            </a:extLst>
          </p:cNvPr>
          <p:cNvSpPr txBox="1"/>
          <p:nvPr/>
        </p:nvSpPr>
        <p:spPr>
          <a:xfrm>
            <a:off x="2003664" y="4657725"/>
            <a:ext cx="1739259" cy="369332"/>
          </a:xfrm>
          <a:prstGeom prst="rect">
            <a:avLst/>
          </a:prstGeom>
          <a:noFill/>
        </p:spPr>
        <p:txBody>
          <a:bodyPr wrap="none" rtlCol="0">
            <a:spAutoFit/>
          </a:bodyPr>
          <a:lstStyle/>
          <a:p>
            <a:r>
              <a:rPr lang="en-US"/>
              <a:t>September 2001</a:t>
            </a:r>
          </a:p>
        </p:txBody>
      </p:sp>
      <p:sp>
        <p:nvSpPr>
          <p:cNvPr id="18" name="TextBox 17">
            <a:extLst>
              <a:ext uri="{FF2B5EF4-FFF2-40B4-BE49-F238E27FC236}">
                <a16:creationId xmlns:a16="http://schemas.microsoft.com/office/drawing/2014/main" id="{F6112BFE-FFA7-4C7B-AE4A-2D44DAE47BF0}"/>
              </a:ext>
            </a:extLst>
          </p:cNvPr>
          <p:cNvSpPr txBox="1"/>
          <p:nvPr/>
        </p:nvSpPr>
        <p:spPr>
          <a:xfrm>
            <a:off x="3771498" y="4654400"/>
            <a:ext cx="1469633" cy="369332"/>
          </a:xfrm>
          <a:prstGeom prst="rect">
            <a:avLst/>
          </a:prstGeom>
          <a:noFill/>
        </p:spPr>
        <p:txBody>
          <a:bodyPr wrap="none" rtlCol="0">
            <a:spAutoFit/>
          </a:bodyPr>
          <a:lstStyle/>
          <a:p>
            <a:r>
              <a:rPr lang="en-US"/>
              <a:t>October 2001</a:t>
            </a:r>
          </a:p>
        </p:txBody>
      </p:sp>
      <p:sp>
        <p:nvSpPr>
          <p:cNvPr id="19" name="TextBox 18">
            <a:extLst>
              <a:ext uri="{FF2B5EF4-FFF2-40B4-BE49-F238E27FC236}">
                <a16:creationId xmlns:a16="http://schemas.microsoft.com/office/drawing/2014/main" id="{83AF1803-88CA-4DE1-8F9B-393009BA6919}"/>
              </a:ext>
            </a:extLst>
          </p:cNvPr>
          <p:cNvSpPr txBox="1"/>
          <p:nvPr/>
        </p:nvSpPr>
        <p:spPr>
          <a:xfrm>
            <a:off x="6322930" y="4638591"/>
            <a:ext cx="1355499" cy="369332"/>
          </a:xfrm>
          <a:prstGeom prst="rect">
            <a:avLst/>
          </a:prstGeom>
          <a:noFill/>
        </p:spPr>
        <p:txBody>
          <a:bodyPr wrap="none" rtlCol="0">
            <a:spAutoFit/>
          </a:bodyPr>
          <a:lstStyle/>
          <a:p>
            <a:r>
              <a:rPr lang="en-US"/>
              <a:t>August 2002</a:t>
            </a:r>
          </a:p>
        </p:txBody>
      </p:sp>
      <p:sp>
        <p:nvSpPr>
          <p:cNvPr id="20" name="TextBox 19">
            <a:extLst>
              <a:ext uri="{FF2B5EF4-FFF2-40B4-BE49-F238E27FC236}">
                <a16:creationId xmlns:a16="http://schemas.microsoft.com/office/drawing/2014/main" id="{DE3E5F30-BFED-41D9-BD37-84446A3A6034}"/>
              </a:ext>
            </a:extLst>
          </p:cNvPr>
          <p:cNvSpPr txBox="1"/>
          <p:nvPr/>
        </p:nvSpPr>
        <p:spPr>
          <a:xfrm>
            <a:off x="8605086" y="4638591"/>
            <a:ext cx="1166217" cy="369332"/>
          </a:xfrm>
          <a:prstGeom prst="rect">
            <a:avLst/>
          </a:prstGeom>
          <a:noFill/>
        </p:spPr>
        <p:txBody>
          <a:bodyPr wrap="none" rtlCol="0">
            <a:spAutoFit/>
          </a:bodyPr>
          <a:lstStyle/>
          <a:p>
            <a:r>
              <a:rPr lang="en-US"/>
              <a:t>May  2003</a:t>
            </a:r>
          </a:p>
        </p:txBody>
      </p:sp>
      <p:sp>
        <p:nvSpPr>
          <p:cNvPr id="21" name="TextBox 20">
            <a:extLst>
              <a:ext uri="{FF2B5EF4-FFF2-40B4-BE49-F238E27FC236}">
                <a16:creationId xmlns:a16="http://schemas.microsoft.com/office/drawing/2014/main" id="{1B3128C0-77EA-4963-A759-497CD82E451F}"/>
              </a:ext>
            </a:extLst>
          </p:cNvPr>
          <p:cNvSpPr txBox="1"/>
          <p:nvPr/>
        </p:nvSpPr>
        <p:spPr>
          <a:xfrm>
            <a:off x="10039633" y="4638591"/>
            <a:ext cx="1739259" cy="369332"/>
          </a:xfrm>
          <a:prstGeom prst="rect">
            <a:avLst/>
          </a:prstGeom>
          <a:noFill/>
        </p:spPr>
        <p:txBody>
          <a:bodyPr wrap="none" rtlCol="0">
            <a:spAutoFit/>
          </a:bodyPr>
          <a:lstStyle/>
          <a:p>
            <a:r>
              <a:rPr lang="en-US"/>
              <a:t>September 2003</a:t>
            </a:r>
          </a:p>
        </p:txBody>
      </p:sp>
      <p:cxnSp>
        <p:nvCxnSpPr>
          <p:cNvPr id="23" name="Straight Connector 22">
            <a:extLst>
              <a:ext uri="{FF2B5EF4-FFF2-40B4-BE49-F238E27FC236}">
                <a16:creationId xmlns:a16="http://schemas.microsoft.com/office/drawing/2014/main" id="{173270B1-13C4-47F3-B7A4-F65CF9F12964}"/>
              </a:ext>
            </a:extLst>
          </p:cNvPr>
          <p:cNvCxnSpPr/>
          <p:nvPr/>
        </p:nvCxnSpPr>
        <p:spPr>
          <a:xfrm>
            <a:off x="418635" y="4410075"/>
            <a:ext cx="535938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2061C30E-DAAD-4278-8EF6-A074DD86DDF9}"/>
              </a:ext>
            </a:extLst>
          </p:cNvPr>
          <p:cNvSpPr txBox="1"/>
          <p:nvPr/>
        </p:nvSpPr>
        <p:spPr>
          <a:xfrm>
            <a:off x="250371" y="1192212"/>
            <a:ext cx="3737370" cy="1200329"/>
          </a:xfrm>
          <a:prstGeom prst="rect">
            <a:avLst/>
          </a:prstGeom>
          <a:noFill/>
        </p:spPr>
        <p:txBody>
          <a:bodyPr wrap="none" rtlCol="0">
            <a:spAutoFit/>
          </a:bodyPr>
          <a:lstStyle/>
          <a:p>
            <a:endParaRPr lang="en-US"/>
          </a:p>
          <a:p>
            <a:endParaRPr lang="en-US"/>
          </a:p>
          <a:p>
            <a:pPr marL="285750" indent="-285750">
              <a:buFont typeface="Arial" panose="020B0604020202020204" pitchFamily="34" charset="0"/>
              <a:buChar char="•"/>
            </a:pPr>
            <a:r>
              <a:rPr lang="en-US"/>
              <a:t>Lack of continuous measurements.</a:t>
            </a:r>
          </a:p>
          <a:p>
            <a:endParaRPr lang="en-US"/>
          </a:p>
        </p:txBody>
      </p:sp>
      <p:cxnSp>
        <p:nvCxnSpPr>
          <p:cNvPr id="25" name="Straight Connector 24">
            <a:extLst>
              <a:ext uri="{FF2B5EF4-FFF2-40B4-BE49-F238E27FC236}">
                <a16:creationId xmlns:a16="http://schemas.microsoft.com/office/drawing/2014/main" id="{A54BBF82-8D34-4F6C-8293-B90D626FFB99}"/>
              </a:ext>
            </a:extLst>
          </p:cNvPr>
          <p:cNvCxnSpPr>
            <a:cxnSpLocks/>
          </p:cNvCxnSpPr>
          <p:nvPr/>
        </p:nvCxnSpPr>
        <p:spPr>
          <a:xfrm>
            <a:off x="5778022" y="4410075"/>
            <a:ext cx="1099028"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70EF138-B885-4F9A-95B1-4576086B515E}"/>
              </a:ext>
            </a:extLst>
          </p:cNvPr>
          <p:cNvCxnSpPr>
            <a:cxnSpLocks/>
          </p:cNvCxnSpPr>
          <p:nvPr/>
        </p:nvCxnSpPr>
        <p:spPr>
          <a:xfrm>
            <a:off x="6877050" y="4410075"/>
            <a:ext cx="5019675"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9A1FD011-BC3B-4861-987D-E4E51153A06B}"/>
              </a:ext>
            </a:extLst>
          </p:cNvPr>
          <p:cNvSpPr/>
          <p:nvPr/>
        </p:nvSpPr>
        <p:spPr>
          <a:xfrm>
            <a:off x="5998" y="-18002"/>
            <a:ext cx="12191999" cy="467824"/>
          </a:xfrm>
          <a:prstGeom prst="rect">
            <a:avLst/>
          </a:prstGeom>
          <a:gradFill flip="none" rotWithShape="1">
            <a:gsLst>
              <a:gs pos="69000">
                <a:srgbClr val="808080"/>
              </a:gs>
              <a:gs pos="58000">
                <a:srgbClr val="006666"/>
              </a:gs>
              <a:gs pos="100000">
                <a:schemeClr val="tx1">
                  <a:lumMod val="95000"/>
                  <a:lumOff val="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Background and motivation – Data and methods – </a:t>
            </a:r>
            <a:r>
              <a:rPr lang="en-US" sz="2000" b="1"/>
              <a:t>Results</a:t>
            </a:r>
            <a:r>
              <a:rPr lang="en-US" sz="2000"/>
              <a:t> – Conclussions – Future work </a:t>
            </a:r>
          </a:p>
        </p:txBody>
      </p:sp>
      <p:sp>
        <p:nvSpPr>
          <p:cNvPr id="22" name="TextBox 21">
            <a:extLst>
              <a:ext uri="{FF2B5EF4-FFF2-40B4-BE49-F238E27FC236}">
                <a16:creationId xmlns:a16="http://schemas.microsoft.com/office/drawing/2014/main" id="{6272BDDC-F472-4A72-9926-3A7B31B3D76A}"/>
              </a:ext>
            </a:extLst>
          </p:cNvPr>
          <p:cNvSpPr txBox="1"/>
          <p:nvPr/>
        </p:nvSpPr>
        <p:spPr>
          <a:xfrm>
            <a:off x="-61359" y="418649"/>
            <a:ext cx="3129639" cy="646331"/>
          </a:xfrm>
          <a:prstGeom prst="rect">
            <a:avLst/>
          </a:prstGeom>
          <a:noFill/>
        </p:spPr>
        <p:txBody>
          <a:bodyPr wrap="none" rtlCol="0">
            <a:spAutoFit/>
          </a:bodyPr>
          <a:lstStyle/>
          <a:p>
            <a:r>
              <a:rPr lang="en-US" sz="3600"/>
              <a:t>2001/2002 SCV</a:t>
            </a:r>
          </a:p>
        </p:txBody>
      </p:sp>
    </p:spTree>
    <p:extLst>
      <p:ext uri="{BB962C8B-B14F-4D97-AF65-F5344CB8AC3E}">
        <p14:creationId xmlns:p14="http://schemas.microsoft.com/office/powerpoint/2010/main" val="16353759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Chart&#10;&#10;Description automatically generated">
            <a:extLst>
              <a:ext uri="{FF2B5EF4-FFF2-40B4-BE49-F238E27FC236}">
                <a16:creationId xmlns:a16="http://schemas.microsoft.com/office/drawing/2014/main" id="{34C6E53C-2771-4A71-9502-243FD12920B9}"/>
              </a:ext>
            </a:extLst>
          </p:cNvPr>
          <p:cNvPicPr>
            <a:picLocks noChangeAspect="1"/>
          </p:cNvPicPr>
          <p:nvPr/>
        </p:nvPicPr>
        <p:blipFill rotWithShape="1">
          <a:blip r:embed="rId2">
            <a:extLst>
              <a:ext uri="{28A0092B-C50C-407E-A947-70E740481C1C}">
                <a14:useLocalDpi xmlns:a14="http://schemas.microsoft.com/office/drawing/2010/main" val="0"/>
              </a:ext>
            </a:extLst>
          </a:blip>
          <a:srcRect t="2501" b="65425"/>
          <a:stretch/>
        </p:blipFill>
        <p:spPr>
          <a:xfrm>
            <a:off x="221481" y="4906107"/>
            <a:ext cx="5399314" cy="1892625"/>
          </a:xfrm>
          <a:prstGeom prst="rect">
            <a:avLst/>
          </a:prstGeom>
        </p:spPr>
      </p:pic>
      <p:pic>
        <p:nvPicPr>
          <p:cNvPr id="8" name="Picture 7" descr="Chart&#10;&#10;Description automatically generated">
            <a:extLst>
              <a:ext uri="{FF2B5EF4-FFF2-40B4-BE49-F238E27FC236}">
                <a16:creationId xmlns:a16="http://schemas.microsoft.com/office/drawing/2014/main" id="{3BB4B666-D6FD-423C-BD9C-1778EFAC558A}"/>
              </a:ext>
            </a:extLst>
          </p:cNvPr>
          <p:cNvPicPr>
            <a:picLocks noChangeAspect="1"/>
          </p:cNvPicPr>
          <p:nvPr/>
        </p:nvPicPr>
        <p:blipFill rotWithShape="1">
          <a:blip r:embed="rId3">
            <a:extLst>
              <a:ext uri="{28A0092B-C50C-407E-A947-70E740481C1C}">
                <a14:useLocalDpi xmlns:a14="http://schemas.microsoft.com/office/drawing/2010/main" val="0"/>
              </a:ext>
            </a:extLst>
          </a:blip>
          <a:srcRect l="32702" t="2129" b="65185"/>
          <a:stretch/>
        </p:blipFill>
        <p:spPr>
          <a:xfrm>
            <a:off x="8313159" y="4906107"/>
            <a:ext cx="3750353" cy="1892625"/>
          </a:xfrm>
          <a:prstGeom prst="rect">
            <a:avLst/>
          </a:prstGeom>
        </p:spPr>
      </p:pic>
      <p:pic>
        <p:nvPicPr>
          <p:cNvPr id="11" name="Picture 10" descr="Chart&#10;&#10;Description automatically generated">
            <a:extLst>
              <a:ext uri="{FF2B5EF4-FFF2-40B4-BE49-F238E27FC236}">
                <a16:creationId xmlns:a16="http://schemas.microsoft.com/office/drawing/2014/main" id="{6E9ECDCA-F51E-4871-8EEF-4152FDB27475}"/>
              </a:ext>
            </a:extLst>
          </p:cNvPr>
          <p:cNvPicPr>
            <a:picLocks noChangeAspect="1"/>
          </p:cNvPicPr>
          <p:nvPr/>
        </p:nvPicPr>
        <p:blipFill rotWithShape="1">
          <a:blip r:embed="rId4">
            <a:extLst>
              <a:ext uri="{28A0092B-C50C-407E-A947-70E740481C1C}">
                <a14:useLocalDpi xmlns:a14="http://schemas.microsoft.com/office/drawing/2010/main" val="0"/>
              </a:ext>
            </a:extLst>
          </a:blip>
          <a:srcRect l="2865" t="2500" r="67119" b="66250"/>
          <a:stretch/>
        </p:blipFill>
        <p:spPr>
          <a:xfrm>
            <a:off x="6161694" y="4906107"/>
            <a:ext cx="1767793" cy="1892625"/>
          </a:xfrm>
          <a:prstGeom prst="rect">
            <a:avLst/>
          </a:prstGeom>
        </p:spPr>
      </p:pic>
      <p:sp>
        <p:nvSpPr>
          <p:cNvPr id="16" name="TextBox 15">
            <a:extLst>
              <a:ext uri="{FF2B5EF4-FFF2-40B4-BE49-F238E27FC236}">
                <a16:creationId xmlns:a16="http://schemas.microsoft.com/office/drawing/2014/main" id="{8ADB437A-2888-486E-B341-615B515B55EA}"/>
              </a:ext>
            </a:extLst>
          </p:cNvPr>
          <p:cNvSpPr txBox="1"/>
          <p:nvPr/>
        </p:nvSpPr>
        <p:spPr>
          <a:xfrm>
            <a:off x="533400" y="4657725"/>
            <a:ext cx="1355499" cy="369332"/>
          </a:xfrm>
          <a:prstGeom prst="rect">
            <a:avLst/>
          </a:prstGeom>
          <a:noFill/>
        </p:spPr>
        <p:txBody>
          <a:bodyPr wrap="none" rtlCol="0">
            <a:spAutoFit/>
          </a:bodyPr>
          <a:lstStyle/>
          <a:p>
            <a:r>
              <a:rPr lang="en-US"/>
              <a:t>August 2001</a:t>
            </a:r>
          </a:p>
        </p:txBody>
      </p:sp>
      <p:sp>
        <p:nvSpPr>
          <p:cNvPr id="17" name="TextBox 16">
            <a:extLst>
              <a:ext uri="{FF2B5EF4-FFF2-40B4-BE49-F238E27FC236}">
                <a16:creationId xmlns:a16="http://schemas.microsoft.com/office/drawing/2014/main" id="{11847EA7-C819-4B5F-B44B-05AA2EAD64C2}"/>
              </a:ext>
            </a:extLst>
          </p:cNvPr>
          <p:cNvSpPr txBox="1"/>
          <p:nvPr/>
        </p:nvSpPr>
        <p:spPr>
          <a:xfrm>
            <a:off x="2003664" y="4657725"/>
            <a:ext cx="1739259" cy="369332"/>
          </a:xfrm>
          <a:prstGeom prst="rect">
            <a:avLst/>
          </a:prstGeom>
          <a:noFill/>
        </p:spPr>
        <p:txBody>
          <a:bodyPr wrap="none" rtlCol="0">
            <a:spAutoFit/>
          </a:bodyPr>
          <a:lstStyle/>
          <a:p>
            <a:r>
              <a:rPr lang="en-US"/>
              <a:t>September 2001</a:t>
            </a:r>
          </a:p>
        </p:txBody>
      </p:sp>
      <p:sp>
        <p:nvSpPr>
          <p:cNvPr id="18" name="TextBox 17">
            <a:extLst>
              <a:ext uri="{FF2B5EF4-FFF2-40B4-BE49-F238E27FC236}">
                <a16:creationId xmlns:a16="http://schemas.microsoft.com/office/drawing/2014/main" id="{F6112BFE-FFA7-4C7B-AE4A-2D44DAE47BF0}"/>
              </a:ext>
            </a:extLst>
          </p:cNvPr>
          <p:cNvSpPr txBox="1"/>
          <p:nvPr/>
        </p:nvSpPr>
        <p:spPr>
          <a:xfrm>
            <a:off x="3771498" y="4654400"/>
            <a:ext cx="1469633" cy="369332"/>
          </a:xfrm>
          <a:prstGeom prst="rect">
            <a:avLst/>
          </a:prstGeom>
          <a:noFill/>
        </p:spPr>
        <p:txBody>
          <a:bodyPr wrap="none" rtlCol="0">
            <a:spAutoFit/>
          </a:bodyPr>
          <a:lstStyle/>
          <a:p>
            <a:r>
              <a:rPr lang="en-US"/>
              <a:t>October 2001</a:t>
            </a:r>
          </a:p>
        </p:txBody>
      </p:sp>
      <p:sp>
        <p:nvSpPr>
          <p:cNvPr id="19" name="TextBox 18">
            <a:extLst>
              <a:ext uri="{FF2B5EF4-FFF2-40B4-BE49-F238E27FC236}">
                <a16:creationId xmlns:a16="http://schemas.microsoft.com/office/drawing/2014/main" id="{83AF1803-88CA-4DE1-8F9B-393009BA6919}"/>
              </a:ext>
            </a:extLst>
          </p:cNvPr>
          <p:cNvSpPr txBox="1"/>
          <p:nvPr/>
        </p:nvSpPr>
        <p:spPr>
          <a:xfrm>
            <a:off x="6322930" y="4638591"/>
            <a:ext cx="1355499" cy="369332"/>
          </a:xfrm>
          <a:prstGeom prst="rect">
            <a:avLst/>
          </a:prstGeom>
          <a:noFill/>
        </p:spPr>
        <p:txBody>
          <a:bodyPr wrap="none" rtlCol="0">
            <a:spAutoFit/>
          </a:bodyPr>
          <a:lstStyle/>
          <a:p>
            <a:r>
              <a:rPr lang="en-US"/>
              <a:t>August 2002</a:t>
            </a:r>
          </a:p>
        </p:txBody>
      </p:sp>
      <p:sp>
        <p:nvSpPr>
          <p:cNvPr id="20" name="TextBox 19">
            <a:extLst>
              <a:ext uri="{FF2B5EF4-FFF2-40B4-BE49-F238E27FC236}">
                <a16:creationId xmlns:a16="http://schemas.microsoft.com/office/drawing/2014/main" id="{DE3E5F30-BFED-41D9-BD37-84446A3A6034}"/>
              </a:ext>
            </a:extLst>
          </p:cNvPr>
          <p:cNvSpPr txBox="1"/>
          <p:nvPr/>
        </p:nvSpPr>
        <p:spPr>
          <a:xfrm>
            <a:off x="8605086" y="4638591"/>
            <a:ext cx="1166217" cy="369332"/>
          </a:xfrm>
          <a:prstGeom prst="rect">
            <a:avLst/>
          </a:prstGeom>
          <a:noFill/>
        </p:spPr>
        <p:txBody>
          <a:bodyPr wrap="none" rtlCol="0">
            <a:spAutoFit/>
          </a:bodyPr>
          <a:lstStyle/>
          <a:p>
            <a:r>
              <a:rPr lang="en-US"/>
              <a:t>May  2003</a:t>
            </a:r>
          </a:p>
        </p:txBody>
      </p:sp>
      <p:sp>
        <p:nvSpPr>
          <p:cNvPr id="21" name="TextBox 20">
            <a:extLst>
              <a:ext uri="{FF2B5EF4-FFF2-40B4-BE49-F238E27FC236}">
                <a16:creationId xmlns:a16="http://schemas.microsoft.com/office/drawing/2014/main" id="{1B3128C0-77EA-4963-A759-497CD82E451F}"/>
              </a:ext>
            </a:extLst>
          </p:cNvPr>
          <p:cNvSpPr txBox="1"/>
          <p:nvPr/>
        </p:nvSpPr>
        <p:spPr>
          <a:xfrm>
            <a:off x="10039633" y="4638591"/>
            <a:ext cx="1739259" cy="369332"/>
          </a:xfrm>
          <a:prstGeom prst="rect">
            <a:avLst/>
          </a:prstGeom>
          <a:noFill/>
        </p:spPr>
        <p:txBody>
          <a:bodyPr wrap="none" rtlCol="0">
            <a:spAutoFit/>
          </a:bodyPr>
          <a:lstStyle/>
          <a:p>
            <a:r>
              <a:rPr lang="en-US"/>
              <a:t>September 2003</a:t>
            </a:r>
          </a:p>
        </p:txBody>
      </p:sp>
      <p:cxnSp>
        <p:nvCxnSpPr>
          <p:cNvPr id="23" name="Straight Connector 22">
            <a:extLst>
              <a:ext uri="{FF2B5EF4-FFF2-40B4-BE49-F238E27FC236}">
                <a16:creationId xmlns:a16="http://schemas.microsoft.com/office/drawing/2014/main" id="{173270B1-13C4-47F3-B7A4-F65CF9F12964}"/>
              </a:ext>
            </a:extLst>
          </p:cNvPr>
          <p:cNvCxnSpPr/>
          <p:nvPr/>
        </p:nvCxnSpPr>
        <p:spPr>
          <a:xfrm>
            <a:off x="418635" y="4410075"/>
            <a:ext cx="535938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2061C30E-DAAD-4278-8EF6-A074DD86DDF9}"/>
              </a:ext>
            </a:extLst>
          </p:cNvPr>
          <p:cNvSpPr txBox="1"/>
          <p:nvPr/>
        </p:nvSpPr>
        <p:spPr>
          <a:xfrm>
            <a:off x="250371" y="1192212"/>
            <a:ext cx="4753609" cy="2031325"/>
          </a:xfrm>
          <a:prstGeom prst="rect">
            <a:avLst/>
          </a:prstGeom>
          <a:noFill/>
        </p:spPr>
        <p:txBody>
          <a:bodyPr wrap="none" rtlCol="0">
            <a:spAutoFit/>
          </a:bodyPr>
          <a:lstStyle/>
          <a:p>
            <a:endParaRPr lang="en-US"/>
          </a:p>
          <a:p>
            <a:endParaRPr lang="en-US"/>
          </a:p>
          <a:p>
            <a:pPr marL="285750" indent="-285750">
              <a:buFont typeface="Arial" panose="020B0604020202020204" pitchFamily="34" charset="0"/>
              <a:buChar char="•"/>
            </a:pPr>
            <a:r>
              <a:rPr lang="en-US"/>
              <a:t>Lack of continuous measurements.</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Hydrographic characteristics vary, not unique.</a:t>
            </a:r>
          </a:p>
          <a:p>
            <a:endParaRPr lang="en-US"/>
          </a:p>
          <a:p>
            <a:endParaRPr lang="en-US"/>
          </a:p>
        </p:txBody>
      </p:sp>
      <p:cxnSp>
        <p:nvCxnSpPr>
          <p:cNvPr id="25" name="Straight Connector 24">
            <a:extLst>
              <a:ext uri="{FF2B5EF4-FFF2-40B4-BE49-F238E27FC236}">
                <a16:creationId xmlns:a16="http://schemas.microsoft.com/office/drawing/2014/main" id="{A54BBF82-8D34-4F6C-8293-B90D626FFB99}"/>
              </a:ext>
            </a:extLst>
          </p:cNvPr>
          <p:cNvCxnSpPr>
            <a:cxnSpLocks/>
          </p:cNvCxnSpPr>
          <p:nvPr/>
        </p:nvCxnSpPr>
        <p:spPr>
          <a:xfrm>
            <a:off x="5778022" y="4410075"/>
            <a:ext cx="1099028"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70EF138-B885-4F9A-95B1-4576086B515E}"/>
              </a:ext>
            </a:extLst>
          </p:cNvPr>
          <p:cNvCxnSpPr>
            <a:cxnSpLocks/>
          </p:cNvCxnSpPr>
          <p:nvPr/>
        </p:nvCxnSpPr>
        <p:spPr>
          <a:xfrm>
            <a:off x="6877050" y="4410075"/>
            <a:ext cx="5019675"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pic>
        <p:nvPicPr>
          <p:cNvPr id="22" name="Picture 21" descr="Chart&#10;&#10;Description automatically generated">
            <a:extLst>
              <a:ext uri="{FF2B5EF4-FFF2-40B4-BE49-F238E27FC236}">
                <a16:creationId xmlns:a16="http://schemas.microsoft.com/office/drawing/2014/main" id="{3DC26DA1-0BF3-4AC7-8954-6FF8EE3BB7A9}"/>
              </a:ext>
            </a:extLst>
          </p:cNvPr>
          <p:cNvPicPr>
            <a:picLocks noChangeAspect="1"/>
          </p:cNvPicPr>
          <p:nvPr/>
        </p:nvPicPr>
        <p:blipFill rotWithShape="1">
          <a:blip r:embed="rId5">
            <a:extLst>
              <a:ext uri="{28A0092B-C50C-407E-A947-70E740481C1C}">
                <a14:useLocalDpi xmlns:a14="http://schemas.microsoft.com/office/drawing/2010/main" val="0"/>
              </a:ext>
            </a:extLst>
          </a:blip>
          <a:srcRect l="9800" t="4603" r="11175" b="2304"/>
          <a:stretch/>
        </p:blipFill>
        <p:spPr>
          <a:xfrm>
            <a:off x="7286401" y="658633"/>
            <a:ext cx="4596241" cy="3608568"/>
          </a:xfrm>
          <a:prstGeom prst="rect">
            <a:avLst/>
          </a:prstGeom>
        </p:spPr>
      </p:pic>
      <p:sp>
        <p:nvSpPr>
          <p:cNvPr id="27" name="Rectangle 26">
            <a:extLst>
              <a:ext uri="{FF2B5EF4-FFF2-40B4-BE49-F238E27FC236}">
                <a16:creationId xmlns:a16="http://schemas.microsoft.com/office/drawing/2014/main" id="{BED2ACC2-9AC2-4FC5-AE21-F3323184BBC8}"/>
              </a:ext>
            </a:extLst>
          </p:cNvPr>
          <p:cNvSpPr/>
          <p:nvPr/>
        </p:nvSpPr>
        <p:spPr>
          <a:xfrm>
            <a:off x="5998" y="-18002"/>
            <a:ext cx="12191999" cy="467824"/>
          </a:xfrm>
          <a:prstGeom prst="rect">
            <a:avLst/>
          </a:prstGeom>
          <a:gradFill flip="none" rotWithShape="1">
            <a:gsLst>
              <a:gs pos="69000">
                <a:srgbClr val="808080"/>
              </a:gs>
              <a:gs pos="58000">
                <a:srgbClr val="006666"/>
              </a:gs>
              <a:gs pos="100000">
                <a:schemeClr val="tx1">
                  <a:lumMod val="95000"/>
                  <a:lumOff val="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Background and motivation – Data and methods – </a:t>
            </a:r>
            <a:r>
              <a:rPr lang="en-US" sz="2000" b="1"/>
              <a:t>Results</a:t>
            </a:r>
            <a:r>
              <a:rPr lang="en-US" sz="2000"/>
              <a:t> – Conclussions – Future work </a:t>
            </a:r>
          </a:p>
        </p:txBody>
      </p:sp>
      <p:sp>
        <p:nvSpPr>
          <p:cNvPr id="28" name="TextBox 27">
            <a:extLst>
              <a:ext uri="{FF2B5EF4-FFF2-40B4-BE49-F238E27FC236}">
                <a16:creationId xmlns:a16="http://schemas.microsoft.com/office/drawing/2014/main" id="{C8EE10AE-1FE6-4753-AC2E-F4A9F90E7AB3}"/>
              </a:ext>
            </a:extLst>
          </p:cNvPr>
          <p:cNvSpPr txBox="1"/>
          <p:nvPr/>
        </p:nvSpPr>
        <p:spPr>
          <a:xfrm>
            <a:off x="-61359" y="418649"/>
            <a:ext cx="3129639" cy="646331"/>
          </a:xfrm>
          <a:prstGeom prst="rect">
            <a:avLst/>
          </a:prstGeom>
          <a:noFill/>
        </p:spPr>
        <p:txBody>
          <a:bodyPr wrap="none" rtlCol="0">
            <a:spAutoFit/>
          </a:bodyPr>
          <a:lstStyle/>
          <a:p>
            <a:r>
              <a:rPr lang="en-US" sz="3600"/>
              <a:t>2001/2002 SCV</a:t>
            </a:r>
          </a:p>
        </p:txBody>
      </p:sp>
    </p:spTree>
    <p:extLst>
      <p:ext uri="{BB962C8B-B14F-4D97-AF65-F5344CB8AC3E}">
        <p14:creationId xmlns:p14="http://schemas.microsoft.com/office/powerpoint/2010/main" val="2631181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Chart&#10;&#10;Description automatically generated">
            <a:extLst>
              <a:ext uri="{FF2B5EF4-FFF2-40B4-BE49-F238E27FC236}">
                <a16:creationId xmlns:a16="http://schemas.microsoft.com/office/drawing/2014/main" id="{34C6E53C-2771-4A71-9502-243FD12920B9}"/>
              </a:ext>
            </a:extLst>
          </p:cNvPr>
          <p:cNvPicPr>
            <a:picLocks noChangeAspect="1"/>
          </p:cNvPicPr>
          <p:nvPr/>
        </p:nvPicPr>
        <p:blipFill rotWithShape="1">
          <a:blip r:embed="rId2">
            <a:extLst>
              <a:ext uri="{28A0092B-C50C-407E-A947-70E740481C1C}">
                <a14:useLocalDpi xmlns:a14="http://schemas.microsoft.com/office/drawing/2010/main" val="0"/>
              </a:ext>
            </a:extLst>
          </a:blip>
          <a:srcRect t="2501" b="65425"/>
          <a:stretch/>
        </p:blipFill>
        <p:spPr>
          <a:xfrm>
            <a:off x="221481" y="4906107"/>
            <a:ext cx="5399314" cy="1892625"/>
          </a:xfrm>
          <a:prstGeom prst="rect">
            <a:avLst/>
          </a:prstGeom>
        </p:spPr>
      </p:pic>
      <p:pic>
        <p:nvPicPr>
          <p:cNvPr id="8" name="Picture 7" descr="Chart&#10;&#10;Description automatically generated">
            <a:extLst>
              <a:ext uri="{FF2B5EF4-FFF2-40B4-BE49-F238E27FC236}">
                <a16:creationId xmlns:a16="http://schemas.microsoft.com/office/drawing/2014/main" id="{3BB4B666-D6FD-423C-BD9C-1778EFAC558A}"/>
              </a:ext>
            </a:extLst>
          </p:cNvPr>
          <p:cNvPicPr>
            <a:picLocks noChangeAspect="1"/>
          </p:cNvPicPr>
          <p:nvPr/>
        </p:nvPicPr>
        <p:blipFill rotWithShape="1">
          <a:blip r:embed="rId3">
            <a:extLst>
              <a:ext uri="{28A0092B-C50C-407E-A947-70E740481C1C}">
                <a14:useLocalDpi xmlns:a14="http://schemas.microsoft.com/office/drawing/2010/main" val="0"/>
              </a:ext>
            </a:extLst>
          </a:blip>
          <a:srcRect l="32702" t="2129" b="65185"/>
          <a:stretch/>
        </p:blipFill>
        <p:spPr>
          <a:xfrm>
            <a:off x="8313159" y="4906107"/>
            <a:ext cx="3750353" cy="1892625"/>
          </a:xfrm>
          <a:prstGeom prst="rect">
            <a:avLst/>
          </a:prstGeom>
        </p:spPr>
      </p:pic>
      <p:pic>
        <p:nvPicPr>
          <p:cNvPr id="11" name="Picture 10" descr="Chart&#10;&#10;Description automatically generated">
            <a:extLst>
              <a:ext uri="{FF2B5EF4-FFF2-40B4-BE49-F238E27FC236}">
                <a16:creationId xmlns:a16="http://schemas.microsoft.com/office/drawing/2014/main" id="{6E9ECDCA-F51E-4871-8EEF-4152FDB27475}"/>
              </a:ext>
            </a:extLst>
          </p:cNvPr>
          <p:cNvPicPr>
            <a:picLocks noChangeAspect="1"/>
          </p:cNvPicPr>
          <p:nvPr/>
        </p:nvPicPr>
        <p:blipFill rotWithShape="1">
          <a:blip r:embed="rId4">
            <a:extLst>
              <a:ext uri="{28A0092B-C50C-407E-A947-70E740481C1C}">
                <a14:useLocalDpi xmlns:a14="http://schemas.microsoft.com/office/drawing/2010/main" val="0"/>
              </a:ext>
            </a:extLst>
          </a:blip>
          <a:srcRect l="2865" t="2500" r="67119" b="66250"/>
          <a:stretch/>
        </p:blipFill>
        <p:spPr>
          <a:xfrm>
            <a:off x="6161694" y="4906107"/>
            <a:ext cx="1767793" cy="1892625"/>
          </a:xfrm>
          <a:prstGeom prst="rect">
            <a:avLst/>
          </a:prstGeom>
        </p:spPr>
      </p:pic>
      <p:sp>
        <p:nvSpPr>
          <p:cNvPr id="16" name="TextBox 15">
            <a:extLst>
              <a:ext uri="{FF2B5EF4-FFF2-40B4-BE49-F238E27FC236}">
                <a16:creationId xmlns:a16="http://schemas.microsoft.com/office/drawing/2014/main" id="{8ADB437A-2888-486E-B341-615B515B55EA}"/>
              </a:ext>
            </a:extLst>
          </p:cNvPr>
          <p:cNvSpPr txBox="1"/>
          <p:nvPr/>
        </p:nvSpPr>
        <p:spPr>
          <a:xfrm>
            <a:off x="533400" y="4657725"/>
            <a:ext cx="1355499" cy="369332"/>
          </a:xfrm>
          <a:prstGeom prst="rect">
            <a:avLst/>
          </a:prstGeom>
          <a:noFill/>
        </p:spPr>
        <p:txBody>
          <a:bodyPr wrap="none" rtlCol="0">
            <a:spAutoFit/>
          </a:bodyPr>
          <a:lstStyle/>
          <a:p>
            <a:r>
              <a:rPr lang="en-US"/>
              <a:t>August 2001</a:t>
            </a:r>
          </a:p>
        </p:txBody>
      </p:sp>
      <p:sp>
        <p:nvSpPr>
          <p:cNvPr id="17" name="TextBox 16">
            <a:extLst>
              <a:ext uri="{FF2B5EF4-FFF2-40B4-BE49-F238E27FC236}">
                <a16:creationId xmlns:a16="http://schemas.microsoft.com/office/drawing/2014/main" id="{11847EA7-C819-4B5F-B44B-05AA2EAD64C2}"/>
              </a:ext>
            </a:extLst>
          </p:cNvPr>
          <p:cNvSpPr txBox="1"/>
          <p:nvPr/>
        </p:nvSpPr>
        <p:spPr>
          <a:xfrm>
            <a:off x="2003664" y="4657725"/>
            <a:ext cx="1739259" cy="369332"/>
          </a:xfrm>
          <a:prstGeom prst="rect">
            <a:avLst/>
          </a:prstGeom>
          <a:noFill/>
        </p:spPr>
        <p:txBody>
          <a:bodyPr wrap="none" rtlCol="0">
            <a:spAutoFit/>
          </a:bodyPr>
          <a:lstStyle/>
          <a:p>
            <a:r>
              <a:rPr lang="en-US"/>
              <a:t>September 2001</a:t>
            </a:r>
          </a:p>
        </p:txBody>
      </p:sp>
      <p:sp>
        <p:nvSpPr>
          <p:cNvPr id="18" name="TextBox 17">
            <a:extLst>
              <a:ext uri="{FF2B5EF4-FFF2-40B4-BE49-F238E27FC236}">
                <a16:creationId xmlns:a16="http://schemas.microsoft.com/office/drawing/2014/main" id="{F6112BFE-FFA7-4C7B-AE4A-2D44DAE47BF0}"/>
              </a:ext>
            </a:extLst>
          </p:cNvPr>
          <p:cNvSpPr txBox="1"/>
          <p:nvPr/>
        </p:nvSpPr>
        <p:spPr>
          <a:xfrm>
            <a:off x="3771498" y="4654400"/>
            <a:ext cx="1469633" cy="369332"/>
          </a:xfrm>
          <a:prstGeom prst="rect">
            <a:avLst/>
          </a:prstGeom>
          <a:noFill/>
        </p:spPr>
        <p:txBody>
          <a:bodyPr wrap="none" rtlCol="0">
            <a:spAutoFit/>
          </a:bodyPr>
          <a:lstStyle/>
          <a:p>
            <a:r>
              <a:rPr lang="en-US"/>
              <a:t>October 2001</a:t>
            </a:r>
          </a:p>
        </p:txBody>
      </p:sp>
      <p:sp>
        <p:nvSpPr>
          <p:cNvPr id="19" name="TextBox 18">
            <a:extLst>
              <a:ext uri="{FF2B5EF4-FFF2-40B4-BE49-F238E27FC236}">
                <a16:creationId xmlns:a16="http://schemas.microsoft.com/office/drawing/2014/main" id="{83AF1803-88CA-4DE1-8F9B-393009BA6919}"/>
              </a:ext>
            </a:extLst>
          </p:cNvPr>
          <p:cNvSpPr txBox="1"/>
          <p:nvPr/>
        </p:nvSpPr>
        <p:spPr>
          <a:xfrm>
            <a:off x="6322930" y="4638591"/>
            <a:ext cx="1355499" cy="369332"/>
          </a:xfrm>
          <a:prstGeom prst="rect">
            <a:avLst/>
          </a:prstGeom>
          <a:noFill/>
        </p:spPr>
        <p:txBody>
          <a:bodyPr wrap="none" rtlCol="0">
            <a:spAutoFit/>
          </a:bodyPr>
          <a:lstStyle/>
          <a:p>
            <a:r>
              <a:rPr lang="en-US"/>
              <a:t>August 2002</a:t>
            </a:r>
          </a:p>
        </p:txBody>
      </p:sp>
      <p:sp>
        <p:nvSpPr>
          <p:cNvPr id="20" name="TextBox 19">
            <a:extLst>
              <a:ext uri="{FF2B5EF4-FFF2-40B4-BE49-F238E27FC236}">
                <a16:creationId xmlns:a16="http://schemas.microsoft.com/office/drawing/2014/main" id="{DE3E5F30-BFED-41D9-BD37-84446A3A6034}"/>
              </a:ext>
            </a:extLst>
          </p:cNvPr>
          <p:cNvSpPr txBox="1"/>
          <p:nvPr/>
        </p:nvSpPr>
        <p:spPr>
          <a:xfrm>
            <a:off x="8605086" y="4638591"/>
            <a:ext cx="1166217" cy="369332"/>
          </a:xfrm>
          <a:prstGeom prst="rect">
            <a:avLst/>
          </a:prstGeom>
          <a:noFill/>
        </p:spPr>
        <p:txBody>
          <a:bodyPr wrap="none" rtlCol="0">
            <a:spAutoFit/>
          </a:bodyPr>
          <a:lstStyle/>
          <a:p>
            <a:r>
              <a:rPr lang="en-US"/>
              <a:t>May  2003</a:t>
            </a:r>
          </a:p>
        </p:txBody>
      </p:sp>
      <p:sp>
        <p:nvSpPr>
          <p:cNvPr id="21" name="TextBox 20">
            <a:extLst>
              <a:ext uri="{FF2B5EF4-FFF2-40B4-BE49-F238E27FC236}">
                <a16:creationId xmlns:a16="http://schemas.microsoft.com/office/drawing/2014/main" id="{1B3128C0-77EA-4963-A759-497CD82E451F}"/>
              </a:ext>
            </a:extLst>
          </p:cNvPr>
          <p:cNvSpPr txBox="1"/>
          <p:nvPr/>
        </p:nvSpPr>
        <p:spPr>
          <a:xfrm>
            <a:off x="10039633" y="4638591"/>
            <a:ext cx="1739259" cy="369332"/>
          </a:xfrm>
          <a:prstGeom prst="rect">
            <a:avLst/>
          </a:prstGeom>
          <a:noFill/>
        </p:spPr>
        <p:txBody>
          <a:bodyPr wrap="none" rtlCol="0">
            <a:spAutoFit/>
          </a:bodyPr>
          <a:lstStyle/>
          <a:p>
            <a:r>
              <a:rPr lang="en-US"/>
              <a:t>September 2003</a:t>
            </a:r>
          </a:p>
        </p:txBody>
      </p:sp>
      <p:cxnSp>
        <p:nvCxnSpPr>
          <p:cNvPr id="23" name="Straight Connector 22">
            <a:extLst>
              <a:ext uri="{FF2B5EF4-FFF2-40B4-BE49-F238E27FC236}">
                <a16:creationId xmlns:a16="http://schemas.microsoft.com/office/drawing/2014/main" id="{173270B1-13C4-47F3-B7A4-F65CF9F12964}"/>
              </a:ext>
            </a:extLst>
          </p:cNvPr>
          <p:cNvCxnSpPr/>
          <p:nvPr/>
        </p:nvCxnSpPr>
        <p:spPr>
          <a:xfrm>
            <a:off x="418635" y="4410075"/>
            <a:ext cx="535938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2061C30E-DAAD-4278-8EF6-A074DD86DDF9}"/>
              </a:ext>
            </a:extLst>
          </p:cNvPr>
          <p:cNvSpPr txBox="1"/>
          <p:nvPr/>
        </p:nvSpPr>
        <p:spPr>
          <a:xfrm>
            <a:off x="250371" y="1192212"/>
            <a:ext cx="4753609" cy="2862322"/>
          </a:xfrm>
          <a:prstGeom prst="rect">
            <a:avLst/>
          </a:prstGeom>
          <a:noFill/>
        </p:spPr>
        <p:txBody>
          <a:bodyPr wrap="none" rtlCol="0">
            <a:spAutoFit/>
          </a:bodyPr>
          <a:lstStyle/>
          <a:p>
            <a:endParaRPr lang="en-US"/>
          </a:p>
          <a:p>
            <a:endParaRPr lang="en-US"/>
          </a:p>
          <a:p>
            <a:pPr marL="285750" indent="-285750">
              <a:buFont typeface="Arial" panose="020B0604020202020204" pitchFamily="34" charset="0"/>
              <a:buChar char="•"/>
            </a:pPr>
            <a:r>
              <a:rPr lang="en-US"/>
              <a:t>Lack of continuous measurements.</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Hydrographic characteristics vary, not unique.</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Similar processes lead to similar structures.</a:t>
            </a:r>
          </a:p>
          <a:p>
            <a:pPr marL="285750" indent="-285750">
              <a:buFont typeface="Arial" panose="020B0604020202020204" pitchFamily="34" charset="0"/>
              <a:buChar char="•"/>
            </a:pPr>
            <a:endParaRPr lang="en-US"/>
          </a:p>
          <a:p>
            <a:endParaRPr lang="en-US"/>
          </a:p>
          <a:p>
            <a:endParaRPr lang="en-US"/>
          </a:p>
        </p:txBody>
      </p:sp>
      <p:cxnSp>
        <p:nvCxnSpPr>
          <p:cNvPr id="25" name="Straight Connector 24">
            <a:extLst>
              <a:ext uri="{FF2B5EF4-FFF2-40B4-BE49-F238E27FC236}">
                <a16:creationId xmlns:a16="http://schemas.microsoft.com/office/drawing/2014/main" id="{A54BBF82-8D34-4F6C-8293-B90D626FFB99}"/>
              </a:ext>
            </a:extLst>
          </p:cNvPr>
          <p:cNvCxnSpPr>
            <a:cxnSpLocks/>
          </p:cNvCxnSpPr>
          <p:nvPr/>
        </p:nvCxnSpPr>
        <p:spPr>
          <a:xfrm>
            <a:off x="5778022" y="4410075"/>
            <a:ext cx="1099028"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70EF138-B885-4F9A-95B1-4576086B515E}"/>
              </a:ext>
            </a:extLst>
          </p:cNvPr>
          <p:cNvCxnSpPr>
            <a:cxnSpLocks/>
          </p:cNvCxnSpPr>
          <p:nvPr/>
        </p:nvCxnSpPr>
        <p:spPr>
          <a:xfrm>
            <a:off x="6877050" y="4410075"/>
            <a:ext cx="5019675"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pic>
        <p:nvPicPr>
          <p:cNvPr id="22" name="Picture 21" descr="Chart&#10;&#10;Description automatically generated">
            <a:extLst>
              <a:ext uri="{FF2B5EF4-FFF2-40B4-BE49-F238E27FC236}">
                <a16:creationId xmlns:a16="http://schemas.microsoft.com/office/drawing/2014/main" id="{3DC26DA1-0BF3-4AC7-8954-6FF8EE3BB7A9}"/>
              </a:ext>
            </a:extLst>
          </p:cNvPr>
          <p:cNvPicPr>
            <a:picLocks noChangeAspect="1"/>
          </p:cNvPicPr>
          <p:nvPr/>
        </p:nvPicPr>
        <p:blipFill rotWithShape="1">
          <a:blip r:embed="rId5">
            <a:extLst>
              <a:ext uri="{28A0092B-C50C-407E-A947-70E740481C1C}">
                <a14:useLocalDpi xmlns:a14="http://schemas.microsoft.com/office/drawing/2010/main" val="0"/>
              </a:ext>
            </a:extLst>
          </a:blip>
          <a:srcRect l="9800" t="4603" r="11175" b="2304"/>
          <a:stretch/>
        </p:blipFill>
        <p:spPr>
          <a:xfrm>
            <a:off x="7286401" y="658633"/>
            <a:ext cx="4596241" cy="3608568"/>
          </a:xfrm>
          <a:prstGeom prst="rect">
            <a:avLst/>
          </a:prstGeom>
        </p:spPr>
      </p:pic>
      <p:sp>
        <p:nvSpPr>
          <p:cNvPr id="27" name="Rectangle 26">
            <a:extLst>
              <a:ext uri="{FF2B5EF4-FFF2-40B4-BE49-F238E27FC236}">
                <a16:creationId xmlns:a16="http://schemas.microsoft.com/office/drawing/2014/main" id="{BED2ACC2-9AC2-4FC5-AE21-F3323184BBC8}"/>
              </a:ext>
            </a:extLst>
          </p:cNvPr>
          <p:cNvSpPr/>
          <p:nvPr/>
        </p:nvSpPr>
        <p:spPr>
          <a:xfrm>
            <a:off x="5998" y="-18002"/>
            <a:ext cx="12191999" cy="467824"/>
          </a:xfrm>
          <a:prstGeom prst="rect">
            <a:avLst/>
          </a:prstGeom>
          <a:gradFill flip="none" rotWithShape="1">
            <a:gsLst>
              <a:gs pos="69000">
                <a:srgbClr val="808080"/>
              </a:gs>
              <a:gs pos="58000">
                <a:srgbClr val="006666"/>
              </a:gs>
              <a:gs pos="100000">
                <a:schemeClr val="tx1">
                  <a:lumMod val="95000"/>
                  <a:lumOff val="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Background and motivation – Data and methods – </a:t>
            </a:r>
            <a:r>
              <a:rPr lang="en-US" sz="2000" b="1"/>
              <a:t>Results</a:t>
            </a:r>
            <a:r>
              <a:rPr lang="en-US" sz="2000"/>
              <a:t> – Conclussions – Future work </a:t>
            </a:r>
          </a:p>
        </p:txBody>
      </p:sp>
      <p:sp>
        <p:nvSpPr>
          <p:cNvPr id="28" name="TextBox 27">
            <a:extLst>
              <a:ext uri="{FF2B5EF4-FFF2-40B4-BE49-F238E27FC236}">
                <a16:creationId xmlns:a16="http://schemas.microsoft.com/office/drawing/2014/main" id="{C8EE10AE-1FE6-4753-AC2E-F4A9F90E7AB3}"/>
              </a:ext>
            </a:extLst>
          </p:cNvPr>
          <p:cNvSpPr txBox="1"/>
          <p:nvPr/>
        </p:nvSpPr>
        <p:spPr>
          <a:xfrm>
            <a:off x="-61359" y="418649"/>
            <a:ext cx="3129639" cy="646331"/>
          </a:xfrm>
          <a:prstGeom prst="rect">
            <a:avLst/>
          </a:prstGeom>
          <a:noFill/>
        </p:spPr>
        <p:txBody>
          <a:bodyPr wrap="none" rtlCol="0">
            <a:spAutoFit/>
          </a:bodyPr>
          <a:lstStyle/>
          <a:p>
            <a:r>
              <a:rPr lang="en-US" sz="3600"/>
              <a:t>2001/2002 SCV</a:t>
            </a:r>
          </a:p>
        </p:txBody>
      </p:sp>
    </p:spTree>
    <p:extLst>
      <p:ext uri="{BB962C8B-B14F-4D97-AF65-F5344CB8AC3E}">
        <p14:creationId xmlns:p14="http://schemas.microsoft.com/office/powerpoint/2010/main" val="8987765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Chart&#10;&#10;Description automatically generated">
            <a:extLst>
              <a:ext uri="{FF2B5EF4-FFF2-40B4-BE49-F238E27FC236}">
                <a16:creationId xmlns:a16="http://schemas.microsoft.com/office/drawing/2014/main" id="{34C6E53C-2771-4A71-9502-243FD12920B9}"/>
              </a:ext>
            </a:extLst>
          </p:cNvPr>
          <p:cNvPicPr>
            <a:picLocks noChangeAspect="1"/>
          </p:cNvPicPr>
          <p:nvPr/>
        </p:nvPicPr>
        <p:blipFill rotWithShape="1">
          <a:blip r:embed="rId2">
            <a:extLst>
              <a:ext uri="{28A0092B-C50C-407E-A947-70E740481C1C}">
                <a14:useLocalDpi xmlns:a14="http://schemas.microsoft.com/office/drawing/2010/main" val="0"/>
              </a:ext>
            </a:extLst>
          </a:blip>
          <a:srcRect t="2501" b="65425"/>
          <a:stretch/>
        </p:blipFill>
        <p:spPr>
          <a:xfrm>
            <a:off x="221481" y="4906107"/>
            <a:ext cx="5399314" cy="1892625"/>
          </a:xfrm>
          <a:prstGeom prst="rect">
            <a:avLst/>
          </a:prstGeom>
        </p:spPr>
      </p:pic>
      <p:pic>
        <p:nvPicPr>
          <p:cNvPr id="8" name="Picture 7" descr="Chart&#10;&#10;Description automatically generated">
            <a:extLst>
              <a:ext uri="{FF2B5EF4-FFF2-40B4-BE49-F238E27FC236}">
                <a16:creationId xmlns:a16="http://schemas.microsoft.com/office/drawing/2014/main" id="{3BB4B666-D6FD-423C-BD9C-1778EFAC558A}"/>
              </a:ext>
            </a:extLst>
          </p:cNvPr>
          <p:cNvPicPr>
            <a:picLocks noChangeAspect="1"/>
          </p:cNvPicPr>
          <p:nvPr/>
        </p:nvPicPr>
        <p:blipFill rotWithShape="1">
          <a:blip r:embed="rId3">
            <a:extLst>
              <a:ext uri="{28A0092B-C50C-407E-A947-70E740481C1C}">
                <a14:useLocalDpi xmlns:a14="http://schemas.microsoft.com/office/drawing/2010/main" val="0"/>
              </a:ext>
            </a:extLst>
          </a:blip>
          <a:srcRect l="32702" t="2129" b="65185"/>
          <a:stretch/>
        </p:blipFill>
        <p:spPr>
          <a:xfrm>
            <a:off x="8313159" y="4906107"/>
            <a:ext cx="3750353" cy="1892625"/>
          </a:xfrm>
          <a:prstGeom prst="rect">
            <a:avLst/>
          </a:prstGeom>
        </p:spPr>
      </p:pic>
      <p:pic>
        <p:nvPicPr>
          <p:cNvPr id="11" name="Picture 10" descr="Chart&#10;&#10;Description automatically generated">
            <a:extLst>
              <a:ext uri="{FF2B5EF4-FFF2-40B4-BE49-F238E27FC236}">
                <a16:creationId xmlns:a16="http://schemas.microsoft.com/office/drawing/2014/main" id="{6E9ECDCA-F51E-4871-8EEF-4152FDB27475}"/>
              </a:ext>
            </a:extLst>
          </p:cNvPr>
          <p:cNvPicPr>
            <a:picLocks noChangeAspect="1"/>
          </p:cNvPicPr>
          <p:nvPr/>
        </p:nvPicPr>
        <p:blipFill rotWithShape="1">
          <a:blip r:embed="rId4">
            <a:extLst>
              <a:ext uri="{28A0092B-C50C-407E-A947-70E740481C1C}">
                <a14:useLocalDpi xmlns:a14="http://schemas.microsoft.com/office/drawing/2010/main" val="0"/>
              </a:ext>
            </a:extLst>
          </a:blip>
          <a:srcRect l="2865" t="2500" r="67119" b="66250"/>
          <a:stretch/>
        </p:blipFill>
        <p:spPr>
          <a:xfrm>
            <a:off x="6161694" y="4906107"/>
            <a:ext cx="1767793" cy="1892625"/>
          </a:xfrm>
          <a:prstGeom prst="rect">
            <a:avLst/>
          </a:prstGeom>
        </p:spPr>
      </p:pic>
      <p:sp>
        <p:nvSpPr>
          <p:cNvPr id="16" name="TextBox 15">
            <a:extLst>
              <a:ext uri="{FF2B5EF4-FFF2-40B4-BE49-F238E27FC236}">
                <a16:creationId xmlns:a16="http://schemas.microsoft.com/office/drawing/2014/main" id="{8ADB437A-2888-486E-B341-615B515B55EA}"/>
              </a:ext>
            </a:extLst>
          </p:cNvPr>
          <p:cNvSpPr txBox="1"/>
          <p:nvPr/>
        </p:nvSpPr>
        <p:spPr>
          <a:xfrm>
            <a:off x="533400" y="4657725"/>
            <a:ext cx="1355499" cy="369332"/>
          </a:xfrm>
          <a:prstGeom prst="rect">
            <a:avLst/>
          </a:prstGeom>
          <a:noFill/>
        </p:spPr>
        <p:txBody>
          <a:bodyPr wrap="none" rtlCol="0">
            <a:spAutoFit/>
          </a:bodyPr>
          <a:lstStyle/>
          <a:p>
            <a:r>
              <a:rPr lang="en-US"/>
              <a:t>August 2001</a:t>
            </a:r>
          </a:p>
        </p:txBody>
      </p:sp>
      <p:sp>
        <p:nvSpPr>
          <p:cNvPr id="17" name="TextBox 16">
            <a:extLst>
              <a:ext uri="{FF2B5EF4-FFF2-40B4-BE49-F238E27FC236}">
                <a16:creationId xmlns:a16="http://schemas.microsoft.com/office/drawing/2014/main" id="{11847EA7-C819-4B5F-B44B-05AA2EAD64C2}"/>
              </a:ext>
            </a:extLst>
          </p:cNvPr>
          <p:cNvSpPr txBox="1"/>
          <p:nvPr/>
        </p:nvSpPr>
        <p:spPr>
          <a:xfrm>
            <a:off x="2003664" y="4657725"/>
            <a:ext cx="1739259" cy="369332"/>
          </a:xfrm>
          <a:prstGeom prst="rect">
            <a:avLst/>
          </a:prstGeom>
          <a:noFill/>
        </p:spPr>
        <p:txBody>
          <a:bodyPr wrap="none" rtlCol="0">
            <a:spAutoFit/>
          </a:bodyPr>
          <a:lstStyle/>
          <a:p>
            <a:r>
              <a:rPr lang="en-US"/>
              <a:t>September 2001</a:t>
            </a:r>
          </a:p>
        </p:txBody>
      </p:sp>
      <p:sp>
        <p:nvSpPr>
          <p:cNvPr id="18" name="TextBox 17">
            <a:extLst>
              <a:ext uri="{FF2B5EF4-FFF2-40B4-BE49-F238E27FC236}">
                <a16:creationId xmlns:a16="http://schemas.microsoft.com/office/drawing/2014/main" id="{F6112BFE-FFA7-4C7B-AE4A-2D44DAE47BF0}"/>
              </a:ext>
            </a:extLst>
          </p:cNvPr>
          <p:cNvSpPr txBox="1"/>
          <p:nvPr/>
        </p:nvSpPr>
        <p:spPr>
          <a:xfrm>
            <a:off x="3771498" y="4654400"/>
            <a:ext cx="1469633" cy="369332"/>
          </a:xfrm>
          <a:prstGeom prst="rect">
            <a:avLst/>
          </a:prstGeom>
          <a:noFill/>
        </p:spPr>
        <p:txBody>
          <a:bodyPr wrap="none" rtlCol="0">
            <a:spAutoFit/>
          </a:bodyPr>
          <a:lstStyle/>
          <a:p>
            <a:r>
              <a:rPr lang="en-US"/>
              <a:t>October 2001</a:t>
            </a:r>
          </a:p>
        </p:txBody>
      </p:sp>
      <p:sp>
        <p:nvSpPr>
          <p:cNvPr id="19" name="TextBox 18">
            <a:extLst>
              <a:ext uri="{FF2B5EF4-FFF2-40B4-BE49-F238E27FC236}">
                <a16:creationId xmlns:a16="http://schemas.microsoft.com/office/drawing/2014/main" id="{83AF1803-88CA-4DE1-8F9B-393009BA6919}"/>
              </a:ext>
            </a:extLst>
          </p:cNvPr>
          <p:cNvSpPr txBox="1"/>
          <p:nvPr/>
        </p:nvSpPr>
        <p:spPr>
          <a:xfrm>
            <a:off x="6322930" y="4638591"/>
            <a:ext cx="1355499" cy="369332"/>
          </a:xfrm>
          <a:prstGeom prst="rect">
            <a:avLst/>
          </a:prstGeom>
          <a:noFill/>
        </p:spPr>
        <p:txBody>
          <a:bodyPr wrap="none" rtlCol="0">
            <a:spAutoFit/>
          </a:bodyPr>
          <a:lstStyle/>
          <a:p>
            <a:r>
              <a:rPr lang="en-US"/>
              <a:t>August 2002</a:t>
            </a:r>
          </a:p>
        </p:txBody>
      </p:sp>
      <p:sp>
        <p:nvSpPr>
          <p:cNvPr id="20" name="TextBox 19">
            <a:extLst>
              <a:ext uri="{FF2B5EF4-FFF2-40B4-BE49-F238E27FC236}">
                <a16:creationId xmlns:a16="http://schemas.microsoft.com/office/drawing/2014/main" id="{DE3E5F30-BFED-41D9-BD37-84446A3A6034}"/>
              </a:ext>
            </a:extLst>
          </p:cNvPr>
          <p:cNvSpPr txBox="1"/>
          <p:nvPr/>
        </p:nvSpPr>
        <p:spPr>
          <a:xfrm>
            <a:off x="8605086" y="4638591"/>
            <a:ext cx="1166217" cy="369332"/>
          </a:xfrm>
          <a:prstGeom prst="rect">
            <a:avLst/>
          </a:prstGeom>
          <a:noFill/>
        </p:spPr>
        <p:txBody>
          <a:bodyPr wrap="none" rtlCol="0">
            <a:spAutoFit/>
          </a:bodyPr>
          <a:lstStyle/>
          <a:p>
            <a:r>
              <a:rPr lang="en-US"/>
              <a:t>May  2003</a:t>
            </a:r>
          </a:p>
        </p:txBody>
      </p:sp>
      <p:sp>
        <p:nvSpPr>
          <p:cNvPr id="21" name="TextBox 20">
            <a:extLst>
              <a:ext uri="{FF2B5EF4-FFF2-40B4-BE49-F238E27FC236}">
                <a16:creationId xmlns:a16="http://schemas.microsoft.com/office/drawing/2014/main" id="{1B3128C0-77EA-4963-A759-497CD82E451F}"/>
              </a:ext>
            </a:extLst>
          </p:cNvPr>
          <p:cNvSpPr txBox="1"/>
          <p:nvPr/>
        </p:nvSpPr>
        <p:spPr>
          <a:xfrm>
            <a:off x="10039633" y="4638591"/>
            <a:ext cx="1739259" cy="369332"/>
          </a:xfrm>
          <a:prstGeom prst="rect">
            <a:avLst/>
          </a:prstGeom>
          <a:noFill/>
        </p:spPr>
        <p:txBody>
          <a:bodyPr wrap="none" rtlCol="0">
            <a:spAutoFit/>
          </a:bodyPr>
          <a:lstStyle/>
          <a:p>
            <a:r>
              <a:rPr lang="en-US"/>
              <a:t>September 2003</a:t>
            </a:r>
          </a:p>
        </p:txBody>
      </p:sp>
      <p:cxnSp>
        <p:nvCxnSpPr>
          <p:cNvPr id="23" name="Straight Connector 22">
            <a:extLst>
              <a:ext uri="{FF2B5EF4-FFF2-40B4-BE49-F238E27FC236}">
                <a16:creationId xmlns:a16="http://schemas.microsoft.com/office/drawing/2014/main" id="{173270B1-13C4-47F3-B7A4-F65CF9F12964}"/>
              </a:ext>
            </a:extLst>
          </p:cNvPr>
          <p:cNvCxnSpPr/>
          <p:nvPr/>
        </p:nvCxnSpPr>
        <p:spPr>
          <a:xfrm>
            <a:off x="418635" y="4410075"/>
            <a:ext cx="535938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2061C30E-DAAD-4278-8EF6-A074DD86DDF9}"/>
              </a:ext>
            </a:extLst>
          </p:cNvPr>
          <p:cNvSpPr txBox="1"/>
          <p:nvPr/>
        </p:nvSpPr>
        <p:spPr>
          <a:xfrm>
            <a:off x="250371" y="1192212"/>
            <a:ext cx="6352893" cy="3139321"/>
          </a:xfrm>
          <a:prstGeom prst="rect">
            <a:avLst/>
          </a:prstGeom>
          <a:noFill/>
        </p:spPr>
        <p:txBody>
          <a:bodyPr wrap="none" rtlCol="0">
            <a:spAutoFit/>
          </a:bodyPr>
          <a:lstStyle/>
          <a:p>
            <a:endParaRPr lang="en-US"/>
          </a:p>
          <a:p>
            <a:endParaRPr lang="en-US"/>
          </a:p>
          <a:p>
            <a:pPr marL="285750" indent="-285750">
              <a:buFont typeface="Arial" panose="020B0604020202020204" pitchFamily="34" charset="0"/>
              <a:buChar char="•"/>
            </a:pPr>
            <a:r>
              <a:rPr lang="en-US"/>
              <a:t>Lack of continuous measurements.</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Hydrographic characteristics vary, not unique.</a:t>
            </a:r>
          </a:p>
          <a:p>
            <a:endParaRPr lang="en-US"/>
          </a:p>
          <a:p>
            <a:pPr marL="285750" indent="-285750">
              <a:buFont typeface="Arial" panose="020B0604020202020204" pitchFamily="34" charset="0"/>
              <a:buChar char="•"/>
            </a:pPr>
            <a:r>
              <a:rPr lang="en-US"/>
              <a:t>Similar processes lead to similar structures.</a:t>
            </a:r>
          </a:p>
          <a:p>
            <a:endParaRPr lang="en-US"/>
          </a:p>
          <a:p>
            <a:endParaRPr lang="en-US"/>
          </a:p>
          <a:p>
            <a:endParaRPr lang="en-US"/>
          </a:p>
          <a:p>
            <a:r>
              <a:rPr lang="en-US" b="1"/>
              <a:t>Most likely more than 1 SCV could populate the Greenland Sea.</a:t>
            </a:r>
          </a:p>
        </p:txBody>
      </p:sp>
      <p:cxnSp>
        <p:nvCxnSpPr>
          <p:cNvPr id="25" name="Straight Connector 24">
            <a:extLst>
              <a:ext uri="{FF2B5EF4-FFF2-40B4-BE49-F238E27FC236}">
                <a16:creationId xmlns:a16="http://schemas.microsoft.com/office/drawing/2014/main" id="{A54BBF82-8D34-4F6C-8293-B90D626FFB99}"/>
              </a:ext>
            </a:extLst>
          </p:cNvPr>
          <p:cNvCxnSpPr>
            <a:cxnSpLocks/>
          </p:cNvCxnSpPr>
          <p:nvPr/>
        </p:nvCxnSpPr>
        <p:spPr>
          <a:xfrm>
            <a:off x="5778022" y="4410075"/>
            <a:ext cx="1099028"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70EF138-B885-4F9A-95B1-4576086B515E}"/>
              </a:ext>
            </a:extLst>
          </p:cNvPr>
          <p:cNvCxnSpPr>
            <a:cxnSpLocks/>
          </p:cNvCxnSpPr>
          <p:nvPr/>
        </p:nvCxnSpPr>
        <p:spPr>
          <a:xfrm>
            <a:off x="6877050" y="4410075"/>
            <a:ext cx="5019675"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pic>
        <p:nvPicPr>
          <p:cNvPr id="22" name="Picture 21" descr="Chart&#10;&#10;Description automatically generated">
            <a:extLst>
              <a:ext uri="{FF2B5EF4-FFF2-40B4-BE49-F238E27FC236}">
                <a16:creationId xmlns:a16="http://schemas.microsoft.com/office/drawing/2014/main" id="{3DC26DA1-0BF3-4AC7-8954-6FF8EE3BB7A9}"/>
              </a:ext>
            </a:extLst>
          </p:cNvPr>
          <p:cNvPicPr>
            <a:picLocks noChangeAspect="1"/>
          </p:cNvPicPr>
          <p:nvPr/>
        </p:nvPicPr>
        <p:blipFill rotWithShape="1">
          <a:blip r:embed="rId5">
            <a:extLst>
              <a:ext uri="{28A0092B-C50C-407E-A947-70E740481C1C}">
                <a14:useLocalDpi xmlns:a14="http://schemas.microsoft.com/office/drawing/2010/main" val="0"/>
              </a:ext>
            </a:extLst>
          </a:blip>
          <a:srcRect l="9800" t="4603" r="11175" b="2304"/>
          <a:stretch/>
        </p:blipFill>
        <p:spPr>
          <a:xfrm>
            <a:off x="7286401" y="658633"/>
            <a:ext cx="4596241" cy="3608568"/>
          </a:xfrm>
          <a:prstGeom prst="rect">
            <a:avLst/>
          </a:prstGeom>
        </p:spPr>
      </p:pic>
      <p:sp>
        <p:nvSpPr>
          <p:cNvPr id="27" name="Rectangle 26">
            <a:extLst>
              <a:ext uri="{FF2B5EF4-FFF2-40B4-BE49-F238E27FC236}">
                <a16:creationId xmlns:a16="http://schemas.microsoft.com/office/drawing/2014/main" id="{08CD920D-F454-4527-9CD2-C29B8A83D482}"/>
              </a:ext>
            </a:extLst>
          </p:cNvPr>
          <p:cNvSpPr/>
          <p:nvPr/>
        </p:nvSpPr>
        <p:spPr>
          <a:xfrm>
            <a:off x="5998" y="-18002"/>
            <a:ext cx="12191999" cy="467824"/>
          </a:xfrm>
          <a:prstGeom prst="rect">
            <a:avLst/>
          </a:prstGeom>
          <a:gradFill flip="none" rotWithShape="1">
            <a:gsLst>
              <a:gs pos="69000">
                <a:srgbClr val="808080"/>
              </a:gs>
              <a:gs pos="58000">
                <a:srgbClr val="006666"/>
              </a:gs>
              <a:gs pos="100000">
                <a:schemeClr val="tx1">
                  <a:lumMod val="95000"/>
                  <a:lumOff val="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Background and motivation – Data and methods – </a:t>
            </a:r>
            <a:r>
              <a:rPr lang="en-US" sz="2000" b="1"/>
              <a:t>Results</a:t>
            </a:r>
            <a:r>
              <a:rPr lang="en-US" sz="2000"/>
              <a:t> – Conclussions – Future work </a:t>
            </a:r>
          </a:p>
        </p:txBody>
      </p:sp>
      <p:sp>
        <p:nvSpPr>
          <p:cNvPr id="28" name="TextBox 27">
            <a:extLst>
              <a:ext uri="{FF2B5EF4-FFF2-40B4-BE49-F238E27FC236}">
                <a16:creationId xmlns:a16="http://schemas.microsoft.com/office/drawing/2014/main" id="{E0D2AFFB-DDA3-4DCF-BC2B-152F30295524}"/>
              </a:ext>
            </a:extLst>
          </p:cNvPr>
          <p:cNvSpPr txBox="1"/>
          <p:nvPr/>
        </p:nvSpPr>
        <p:spPr>
          <a:xfrm>
            <a:off x="-61359" y="418649"/>
            <a:ext cx="3129639" cy="646331"/>
          </a:xfrm>
          <a:prstGeom prst="rect">
            <a:avLst/>
          </a:prstGeom>
          <a:noFill/>
        </p:spPr>
        <p:txBody>
          <a:bodyPr wrap="none" rtlCol="0">
            <a:spAutoFit/>
          </a:bodyPr>
          <a:lstStyle/>
          <a:p>
            <a:r>
              <a:rPr lang="en-US" sz="3600"/>
              <a:t>2001/2002 SCV</a:t>
            </a:r>
          </a:p>
        </p:txBody>
      </p:sp>
    </p:spTree>
    <p:extLst>
      <p:ext uri="{BB962C8B-B14F-4D97-AF65-F5344CB8AC3E}">
        <p14:creationId xmlns:p14="http://schemas.microsoft.com/office/powerpoint/2010/main" val="250945529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10D6CC7-DB27-4141-8A37-C18FA3D21C5E}"/>
              </a:ext>
            </a:extLst>
          </p:cNvPr>
          <p:cNvSpPr txBox="1"/>
          <p:nvPr/>
        </p:nvSpPr>
        <p:spPr>
          <a:xfrm>
            <a:off x="242509" y="449822"/>
            <a:ext cx="2476960" cy="584775"/>
          </a:xfrm>
          <a:prstGeom prst="rect">
            <a:avLst/>
          </a:prstGeom>
          <a:noFill/>
        </p:spPr>
        <p:txBody>
          <a:bodyPr wrap="none" rtlCol="0">
            <a:spAutoFit/>
          </a:bodyPr>
          <a:lstStyle/>
          <a:p>
            <a:r>
              <a:rPr lang="en-US" sz="3200"/>
              <a:t>Sampling bias</a:t>
            </a:r>
          </a:p>
        </p:txBody>
      </p:sp>
      <p:pic>
        <p:nvPicPr>
          <p:cNvPr id="3" name="Picture 2">
            <a:extLst>
              <a:ext uri="{FF2B5EF4-FFF2-40B4-BE49-F238E27FC236}">
                <a16:creationId xmlns:a16="http://schemas.microsoft.com/office/drawing/2014/main" id="{D4243A66-D332-4E31-872C-4FFCF704F4D4}"/>
              </a:ext>
            </a:extLst>
          </p:cNvPr>
          <p:cNvPicPr>
            <a:picLocks noChangeAspect="1"/>
          </p:cNvPicPr>
          <p:nvPr/>
        </p:nvPicPr>
        <p:blipFill rotWithShape="1">
          <a:blip r:embed="rId2">
            <a:extLst>
              <a:ext uri="{28A0092B-C50C-407E-A947-70E740481C1C}">
                <a14:useLocalDpi xmlns:a14="http://schemas.microsoft.com/office/drawing/2010/main" val="0"/>
              </a:ext>
            </a:extLst>
          </a:blip>
          <a:srcRect t="51805" r="55676"/>
          <a:stretch/>
        </p:blipFill>
        <p:spPr>
          <a:xfrm>
            <a:off x="7296150" y="1371485"/>
            <a:ext cx="4362450" cy="5384955"/>
          </a:xfrm>
          <a:prstGeom prst="rect">
            <a:avLst/>
          </a:prstGeom>
        </p:spPr>
      </p:pic>
      <p:sp>
        <p:nvSpPr>
          <p:cNvPr id="5" name="TextBox 4">
            <a:extLst>
              <a:ext uri="{FF2B5EF4-FFF2-40B4-BE49-F238E27FC236}">
                <a16:creationId xmlns:a16="http://schemas.microsoft.com/office/drawing/2014/main" id="{F2707269-C79D-44CF-A21D-8EB961CE09C8}"/>
              </a:ext>
            </a:extLst>
          </p:cNvPr>
          <p:cNvSpPr txBox="1"/>
          <p:nvPr/>
        </p:nvSpPr>
        <p:spPr>
          <a:xfrm>
            <a:off x="552450" y="1419225"/>
            <a:ext cx="4845685" cy="4524315"/>
          </a:xfrm>
          <a:prstGeom prst="rect">
            <a:avLst/>
          </a:prstGeom>
          <a:noFill/>
        </p:spPr>
        <p:txBody>
          <a:bodyPr wrap="none" rtlCol="0">
            <a:spAutoFit/>
          </a:bodyPr>
          <a:lstStyle/>
          <a:p>
            <a:r>
              <a:rPr lang="en-US"/>
              <a:t>Undersampled:</a:t>
            </a:r>
          </a:p>
          <a:p>
            <a:endParaRPr lang="en-US"/>
          </a:p>
          <a:p>
            <a:pPr marL="285750" indent="-285750">
              <a:buFont typeface="Arial" panose="020B0604020202020204" pitchFamily="34" charset="0"/>
              <a:buChar char="•"/>
            </a:pPr>
            <a:r>
              <a:rPr lang="en-US"/>
              <a:t>Argo floats</a:t>
            </a:r>
          </a:p>
          <a:p>
            <a:pPr marL="742950" lvl="1" indent="-285750">
              <a:buFont typeface="Arial" panose="020B0604020202020204" pitchFamily="34" charset="0"/>
              <a:buChar char="•"/>
            </a:pPr>
            <a:r>
              <a:rPr lang="en-US"/>
              <a:t>Deployed into the SCV</a:t>
            </a:r>
          </a:p>
          <a:p>
            <a:pPr marL="742950" lvl="1" indent="-285750">
              <a:buFont typeface="Arial" panose="020B0604020202020204" pitchFamily="34" charset="0"/>
              <a:buChar char="•"/>
            </a:pPr>
            <a:r>
              <a:rPr lang="en-US"/>
              <a:t>Enter through the surface</a:t>
            </a:r>
          </a:p>
          <a:p>
            <a:pPr lvl="1"/>
            <a:endParaRPr lang="en-US"/>
          </a:p>
          <a:p>
            <a:pPr marL="742950" lvl="1" indent="-285750">
              <a:buFont typeface="Arial" panose="020B0604020202020204" pitchFamily="34" charset="0"/>
              <a:buChar char="•"/>
            </a:pPr>
            <a:endParaRPr lang="en-US"/>
          </a:p>
          <a:p>
            <a:pPr marL="285750" indent="-285750">
              <a:buFont typeface="Arial" panose="020B0604020202020204" pitchFamily="34" charset="0"/>
              <a:buChar char="•"/>
            </a:pPr>
            <a:r>
              <a:rPr lang="en-US"/>
              <a:t>Hydrographic survey</a:t>
            </a:r>
          </a:p>
          <a:p>
            <a:pPr marL="742950" lvl="1" indent="-285750">
              <a:buFont typeface="Arial" panose="020B0604020202020204" pitchFamily="34" charset="0"/>
              <a:buChar char="•"/>
            </a:pPr>
            <a:r>
              <a:rPr lang="en-US"/>
              <a:t>High resolution sampling</a:t>
            </a:r>
          </a:p>
          <a:p>
            <a:pPr marL="742950" lvl="1" indent="-285750">
              <a:buFont typeface="Arial" panose="020B0604020202020204" pitchFamily="34" charset="0"/>
              <a:buChar char="•"/>
            </a:pPr>
            <a:endParaRPr lang="en-US"/>
          </a:p>
          <a:p>
            <a:pPr marL="742950" lvl="1" indent="-285750">
              <a:buFont typeface="Arial" panose="020B0604020202020204" pitchFamily="34" charset="0"/>
              <a:buChar char="•"/>
            </a:pPr>
            <a:endParaRPr lang="en-US"/>
          </a:p>
          <a:p>
            <a:endParaRPr lang="en-US"/>
          </a:p>
          <a:p>
            <a:endParaRPr lang="en-US"/>
          </a:p>
          <a:p>
            <a:r>
              <a:rPr lang="en-US" b="1"/>
              <a:t>The number of SCVs in the GS is underestimated.</a:t>
            </a:r>
          </a:p>
          <a:p>
            <a:endParaRPr lang="en-US"/>
          </a:p>
          <a:p>
            <a:endParaRPr lang="en-US"/>
          </a:p>
        </p:txBody>
      </p:sp>
      <p:cxnSp>
        <p:nvCxnSpPr>
          <p:cNvPr id="8" name="Straight Arrow Connector 7">
            <a:extLst>
              <a:ext uri="{FF2B5EF4-FFF2-40B4-BE49-F238E27FC236}">
                <a16:creationId xmlns:a16="http://schemas.microsoft.com/office/drawing/2014/main" id="{A78CC0C1-9971-4345-B6AE-6141223E7931}"/>
              </a:ext>
            </a:extLst>
          </p:cNvPr>
          <p:cNvCxnSpPr>
            <a:cxnSpLocks/>
          </p:cNvCxnSpPr>
          <p:nvPr/>
        </p:nvCxnSpPr>
        <p:spPr>
          <a:xfrm>
            <a:off x="8611507" y="4433689"/>
            <a:ext cx="726352"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FBA81A40-1132-4B6E-B84C-4EBCEBB340DC}"/>
              </a:ext>
            </a:extLst>
          </p:cNvPr>
          <p:cNvCxnSpPr>
            <a:cxnSpLocks/>
          </p:cNvCxnSpPr>
          <p:nvPr/>
        </p:nvCxnSpPr>
        <p:spPr>
          <a:xfrm flipH="1">
            <a:off x="9413724" y="4444996"/>
            <a:ext cx="70627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Freeform: Shape 9">
            <a:extLst>
              <a:ext uri="{FF2B5EF4-FFF2-40B4-BE49-F238E27FC236}">
                <a16:creationId xmlns:a16="http://schemas.microsoft.com/office/drawing/2014/main" id="{7EB76D3F-3DD2-4F28-B65E-2255B9F3D837}"/>
              </a:ext>
            </a:extLst>
          </p:cNvPr>
          <p:cNvSpPr/>
          <p:nvPr/>
        </p:nvSpPr>
        <p:spPr>
          <a:xfrm>
            <a:off x="8685478" y="5285616"/>
            <a:ext cx="1467174" cy="618694"/>
          </a:xfrm>
          <a:custGeom>
            <a:avLst/>
            <a:gdLst>
              <a:gd name="connsiteX0" fmla="*/ 1294302 w 1467174"/>
              <a:gd name="connsiteY0" fmla="*/ 0 h 618694"/>
              <a:gd name="connsiteX1" fmla="*/ 1455168 w 1467174"/>
              <a:gd name="connsiteY1" fmla="*/ 347134 h 618694"/>
              <a:gd name="connsiteX2" fmla="*/ 1006435 w 1467174"/>
              <a:gd name="connsiteY2" fmla="*/ 618067 h 618694"/>
              <a:gd name="connsiteX3" fmla="*/ 66635 w 1467174"/>
              <a:gd name="connsiteY3" fmla="*/ 414867 h 618694"/>
              <a:gd name="connsiteX4" fmla="*/ 151302 w 1467174"/>
              <a:gd name="connsiteY4" fmla="*/ 194734 h 618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174" h="618694">
                <a:moveTo>
                  <a:pt x="1294302" y="0"/>
                </a:moveTo>
                <a:cubicBezTo>
                  <a:pt x="1398724" y="122061"/>
                  <a:pt x="1503146" y="244123"/>
                  <a:pt x="1455168" y="347134"/>
                </a:cubicBezTo>
                <a:cubicBezTo>
                  <a:pt x="1407190" y="450145"/>
                  <a:pt x="1237857" y="606778"/>
                  <a:pt x="1006435" y="618067"/>
                </a:cubicBezTo>
                <a:cubicBezTo>
                  <a:pt x="775013" y="629356"/>
                  <a:pt x="209157" y="485422"/>
                  <a:pt x="66635" y="414867"/>
                </a:cubicBezTo>
                <a:cubicBezTo>
                  <a:pt x="-75887" y="344312"/>
                  <a:pt x="37707" y="269523"/>
                  <a:pt x="151302" y="194734"/>
                </a:cubicBezTo>
              </a:path>
            </a:pathLst>
          </a:custGeom>
          <a:noFill/>
          <a:ln w="28575">
            <a:solidFill>
              <a:srgbClr val="00B0F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216F2EE-35E2-4CB2-A4A0-C3C0281CCE8E}"/>
              </a:ext>
            </a:extLst>
          </p:cNvPr>
          <p:cNvSpPr/>
          <p:nvPr/>
        </p:nvSpPr>
        <p:spPr>
          <a:xfrm>
            <a:off x="5998" y="-18002"/>
            <a:ext cx="12191999" cy="467824"/>
          </a:xfrm>
          <a:prstGeom prst="rect">
            <a:avLst/>
          </a:prstGeom>
          <a:gradFill flip="none" rotWithShape="1">
            <a:gsLst>
              <a:gs pos="69000">
                <a:srgbClr val="808080"/>
              </a:gs>
              <a:gs pos="58000">
                <a:srgbClr val="006666"/>
              </a:gs>
              <a:gs pos="100000">
                <a:schemeClr val="tx1">
                  <a:lumMod val="95000"/>
                  <a:lumOff val="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Background and motivation – Data and methods – </a:t>
            </a:r>
            <a:r>
              <a:rPr lang="en-US" sz="2000" b="1"/>
              <a:t>Results</a:t>
            </a:r>
            <a:r>
              <a:rPr lang="en-US" sz="2000"/>
              <a:t> – Conclussions – Future work </a:t>
            </a:r>
          </a:p>
        </p:txBody>
      </p:sp>
    </p:spTree>
    <p:extLst>
      <p:ext uri="{BB962C8B-B14F-4D97-AF65-F5344CB8AC3E}">
        <p14:creationId xmlns:p14="http://schemas.microsoft.com/office/powerpoint/2010/main" val="190302531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Chart, bar chart&#10;&#10;Description automatically generated">
            <a:extLst>
              <a:ext uri="{FF2B5EF4-FFF2-40B4-BE49-F238E27FC236}">
                <a16:creationId xmlns:a16="http://schemas.microsoft.com/office/drawing/2014/main" id="{A83E58E5-031A-4090-A991-B27CE07068F1}"/>
              </a:ext>
            </a:extLst>
          </p:cNvPr>
          <p:cNvPicPr>
            <a:picLocks noChangeAspect="1"/>
          </p:cNvPicPr>
          <p:nvPr/>
        </p:nvPicPr>
        <p:blipFill rotWithShape="1">
          <a:blip r:embed="rId2">
            <a:extLst>
              <a:ext uri="{28A0092B-C50C-407E-A947-70E740481C1C}">
                <a14:useLocalDpi xmlns:a14="http://schemas.microsoft.com/office/drawing/2010/main" val="0"/>
              </a:ext>
            </a:extLst>
          </a:blip>
          <a:srcRect t="2564" r="8377" b="4975"/>
          <a:stretch/>
        </p:blipFill>
        <p:spPr>
          <a:xfrm>
            <a:off x="6999514" y="917646"/>
            <a:ext cx="4942115" cy="2991785"/>
          </a:xfrm>
          <a:prstGeom prst="rect">
            <a:avLst/>
          </a:prstGeom>
        </p:spPr>
      </p:pic>
      <p:cxnSp>
        <p:nvCxnSpPr>
          <p:cNvPr id="26" name="Straight Connector 25">
            <a:extLst>
              <a:ext uri="{FF2B5EF4-FFF2-40B4-BE49-F238E27FC236}">
                <a16:creationId xmlns:a16="http://schemas.microsoft.com/office/drawing/2014/main" id="{775C3C8E-37FE-4BD7-BBBC-EFE26037A975}"/>
              </a:ext>
            </a:extLst>
          </p:cNvPr>
          <p:cNvCxnSpPr>
            <a:cxnSpLocks/>
          </p:cNvCxnSpPr>
          <p:nvPr/>
        </p:nvCxnSpPr>
        <p:spPr>
          <a:xfrm>
            <a:off x="7536823" y="2940053"/>
            <a:ext cx="440480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30A5EFA-8C66-4023-A563-DD1C0079FAFC}"/>
              </a:ext>
            </a:extLst>
          </p:cNvPr>
          <p:cNvSpPr txBox="1"/>
          <p:nvPr/>
        </p:nvSpPr>
        <p:spPr>
          <a:xfrm>
            <a:off x="250371" y="449822"/>
            <a:ext cx="7222939" cy="646331"/>
          </a:xfrm>
          <a:prstGeom prst="rect">
            <a:avLst/>
          </a:prstGeom>
          <a:noFill/>
        </p:spPr>
        <p:txBody>
          <a:bodyPr wrap="none" rtlCol="0">
            <a:spAutoFit/>
          </a:bodyPr>
          <a:lstStyle/>
          <a:p>
            <a:r>
              <a:rPr lang="en-US" sz="3600"/>
              <a:t>SCVs may contribute to the overflows</a:t>
            </a:r>
          </a:p>
        </p:txBody>
      </p:sp>
      <p:sp>
        <p:nvSpPr>
          <p:cNvPr id="18" name="TextBox 17">
            <a:extLst>
              <a:ext uri="{FF2B5EF4-FFF2-40B4-BE49-F238E27FC236}">
                <a16:creationId xmlns:a16="http://schemas.microsoft.com/office/drawing/2014/main" id="{52BB80BA-A77B-46EA-B519-0C65AE2C7842}"/>
              </a:ext>
            </a:extLst>
          </p:cNvPr>
          <p:cNvSpPr txBox="1"/>
          <p:nvPr/>
        </p:nvSpPr>
        <p:spPr>
          <a:xfrm>
            <a:off x="544285" y="1412413"/>
            <a:ext cx="2964017" cy="646331"/>
          </a:xfrm>
          <a:prstGeom prst="rect">
            <a:avLst/>
          </a:prstGeom>
          <a:noFill/>
        </p:spPr>
        <p:txBody>
          <a:bodyPr wrap="none" rtlCol="0">
            <a:spAutoFit/>
          </a:bodyPr>
          <a:lstStyle/>
          <a:p>
            <a:r>
              <a:rPr lang="en-US"/>
              <a:t>Core water  </a:t>
            </a:r>
            <a:r>
              <a:rPr lang="en-US" sz="1800" b="1"/>
              <a:t>σ</a:t>
            </a:r>
            <a:r>
              <a:rPr lang="el-GR" sz="1800" b="1" baseline="-25000"/>
              <a:t>ϴ</a:t>
            </a:r>
            <a:r>
              <a:rPr lang="es-ES" sz="1800" b="1" baseline="-25000"/>
              <a:t> </a:t>
            </a:r>
            <a:r>
              <a:rPr lang="es-ES" sz="1800" b="1"/>
              <a:t>&gt; 28.05 kg/m</a:t>
            </a:r>
            <a:r>
              <a:rPr lang="es-ES" sz="1800" b="1" baseline="30000"/>
              <a:t>3 </a:t>
            </a:r>
            <a:endParaRPr lang="en-US" sz="1800" b="1"/>
          </a:p>
          <a:p>
            <a:endParaRPr lang="en-US"/>
          </a:p>
        </p:txBody>
      </p:sp>
      <p:sp>
        <p:nvSpPr>
          <p:cNvPr id="19" name="Rectangle 18">
            <a:extLst>
              <a:ext uri="{FF2B5EF4-FFF2-40B4-BE49-F238E27FC236}">
                <a16:creationId xmlns:a16="http://schemas.microsoft.com/office/drawing/2014/main" id="{7A133E2D-57BB-4BD2-B7E0-3EC4868A6395}"/>
              </a:ext>
            </a:extLst>
          </p:cNvPr>
          <p:cNvSpPr/>
          <p:nvPr/>
        </p:nvSpPr>
        <p:spPr>
          <a:xfrm>
            <a:off x="5998" y="-18002"/>
            <a:ext cx="12191999" cy="467824"/>
          </a:xfrm>
          <a:prstGeom prst="rect">
            <a:avLst/>
          </a:prstGeom>
          <a:gradFill flip="none" rotWithShape="1">
            <a:gsLst>
              <a:gs pos="69000">
                <a:srgbClr val="808080"/>
              </a:gs>
              <a:gs pos="58000">
                <a:srgbClr val="006666"/>
              </a:gs>
              <a:gs pos="100000">
                <a:schemeClr val="tx1">
                  <a:lumMod val="95000"/>
                  <a:lumOff val="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Background and motivation – Data and methods – </a:t>
            </a:r>
            <a:r>
              <a:rPr lang="en-US" sz="2000" b="1"/>
              <a:t>Results</a:t>
            </a:r>
            <a:r>
              <a:rPr lang="en-US" sz="2000"/>
              <a:t> – Conclussions – Future work </a:t>
            </a:r>
          </a:p>
        </p:txBody>
      </p:sp>
    </p:spTree>
    <p:extLst>
      <p:ext uri="{BB962C8B-B14F-4D97-AF65-F5344CB8AC3E}">
        <p14:creationId xmlns:p14="http://schemas.microsoft.com/office/powerpoint/2010/main" val="322385198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Chart, bar chart&#10;&#10;Description automatically generated">
            <a:extLst>
              <a:ext uri="{FF2B5EF4-FFF2-40B4-BE49-F238E27FC236}">
                <a16:creationId xmlns:a16="http://schemas.microsoft.com/office/drawing/2014/main" id="{A83E58E5-031A-4090-A991-B27CE07068F1}"/>
              </a:ext>
            </a:extLst>
          </p:cNvPr>
          <p:cNvPicPr>
            <a:picLocks noChangeAspect="1"/>
          </p:cNvPicPr>
          <p:nvPr/>
        </p:nvPicPr>
        <p:blipFill rotWithShape="1">
          <a:blip r:embed="rId2">
            <a:extLst>
              <a:ext uri="{28A0092B-C50C-407E-A947-70E740481C1C}">
                <a14:useLocalDpi xmlns:a14="http://schemas.microsoft.com/office/drawing/2010/main" val="0"/>
              </a:ext>
            </a:extLst>
          </a:blip>
          <a:srcRect t="2564" r="8377" b="4975"/>
          <a:stretch/>
        </p:blipFill>
        <p:spPr>
          <a:xfrm>
            <a:off x="7195457" y="587929"/>
            <a:ext cx="4942115" cy="2991785"/>
          </a:xfrm>
          <a:prstGeom prst="rect">
            <a:avLst/>
          </a:prstGeom>
        </p:spPr>
      </p:pic>
      <p:cxnSp>
        <p:nvCxnSpPr>
          <p:cNvPr id="26" name="Straight Connector 25">
            <a:extLst>
              <a:ext uri="{FF2B5EF4-FFF2-40B4-BE49-F238E27FC236}">
                <a16:creationId xmlns:a16="http://schemas.microsoft.com/office/drawing/2014/main" id="{775C3C8E-37FE-4BD7-BBBC-EFE26037A975}"/>
              </a:ext>
            </a:extLst>
          </p:cNvPr>
          <p:cNvCxnSpPr>
            <a:cxnSpLocks/>
          </p:cNvCxnSpPr>
          <p:nvPr/>
        </p:nvCxnSpPr>
        <p:spPr>
          <a:xfrm>
            <a:off x="7732766" y="2602596"/>
            <a:ext cx="440480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30A5EFA-8C66-4023-A563-DD1C0079FAFC}"/>
              </a:ext>
            </a:extLst>
          </p:cNvPr>
          <p:cNvSpPr txBox="1"/>
          <p:nvPr/>
        </p:nvSpPr>
        <p:spPr>
          <a:xfrm>
            <a:off x="250371" y="449822"/>
            <a:ext cx="7180684" cy="646331"/>
          </a:xfrm>
          <a:prstGeom prst="rect">
            <a:avLst/>
          </a:prstGeom>
          <a:noFill/>
        </p:spPr>
        <p:txBody>
          <a:bodyPr wrap="none" rtlCol="0">
            <a:spAutoFit/>
          </a:bodyPr>
          <a:lstStyle/>
          <a:p>
            <a:r>
              <a:rPr lang="en-US" sz="3600"/>
              <a:t>SCVs may contribute to the overflows</a:t>
            </a:r>
          </a:p>
        </p:txBody>
      </p:sp>
      <p:sp>
        <p:nvSpPr>
          <p:cNvPr id="18" name="TextBox 17">
            <a:extLst>
              <a:ext uri="{FF2B5EF4-FFF2-40B4-BE49-F238E27FC236}">
                <a16:creationId xmlns:a16="http://schemas.microsoft.com/office/drawing/2014/main" id="{52BB80BA-A77B-46EA-B519-0C65AE2C7842}"/>
              </a:ext>
            </a:extLst>
          </p:cNvPr>
          <p:cNvSpPr txBox="1"/>
          <p:nvPr/>
        </p:nvSpPr>
        <p:spPr>
          <a:xfrm>
            <a:off x="544285" y="1412413"/>
            <a:ext cx="2964017" cy="646331"/>
          </a:xfrm>
          <a:prstGeom prst="rect">
            <a:avLst/>
          </a:prstGeom>
          <a:noFill/>
        </p:spPr>
        <p:txBody>
          <a:bodyPr wrap="none" rtlCol="0">
            <a:spAutoFit/>
          </a:bodyPr>
          <a:lstStyle/>
          <a:p>
            <a:r>
              <a:rPr lang="en-US"/>
              <a:t>Core water  </a:t>
            </a:r>
            <a:r>
              <a:rPr lang="en-US" sz="1800" b="1"/>
              <a:t>σ</a:t>
            </a:r>
            <a:r>
              <a:rPr lang="el-GR" sz="1800" b="1" baseline="-25000"/>
              <a:t>ϴ</a:t>
            </a:r>
            <a:r>
              <a:rPr lang="es-ES" sz="1800" b="1" baseline="-25000"/>
              <a:t> </a:t>
            </a:r>
            <a:r>
              <a:rPr lang="es-ES" sz="1800" b="1"/>
              <a:t>&gt; 28.05 kg/m</a:t>
            </a:r>
            <a:r>
              <a:rPr lang="es-ES" sz="1800" b="1" baseline="30000"/>
              <a:t>3 </a:t>
            </a:r>
            <a:endParaRPr lang="en-US" sz="1800" b="1"/>
          </a:p>
          <a:p>
            <a:endParaRPr lang="en-US"/>
          </a:p>
        </p:txBody>
      </p:sp>
      <p:pic>
        <p:nvPicPr>
          <p:cNvPr id="9" name="Picture 8" descr="Chart, scatter chart&#10;&#10;Description automatically generated">
            <a:extLst>
              <a:ext uri="{FF2B5EF4-FFF2-40B4-BE49-F238E27FC236}">
                <a16:creationId xmlns:a16="http://schemas.microsoft.com/office/drawing/2014/main" id="{C11B72E5-5273-47EC-8876-05D292556A2D}"/>
              </a:ext>
            </a:extLst>
          </p:cNvPr>
          <p:cNvPicPr>
            <a:picLocks noChangeAspect="1"/>
          </p:cNvPicPr>
          <p:nvPr/>
        </p:nvPicPr>
        <p:blipFill rotWithShape="1">
          <a:blip r:embed="rId3">
            <a:extLst>
              <a:ext uri="{28A0092B-C50C-407E-A947-70E740481C1C}">
                <a14:useLocalDpi xmlns:a14="http://schemas.microsoft.com/office/drawing/2010/main" val="0"/>
              </a:ext>
            </a:extLst>
          </a:blip>
          <a:srcRect t="3382" r="843" b="30242"/>
          <a:stretch/>
        </p:blipFill>
        <p:spPr>
          <a:xfrm>
            <a:off x="8110047" y="3624888"/>
            <a:ext cx="4081953" cy="3233112"/>
          </a:xfrm>
          <a:prstGeom prst="rect">
            <a:avLst/>
          </a:prstGeom>
        </p:spPr>
      </p:pic>
      <p:sp>
        <p:nvSpPr>
          <p:cNvPr id="10" name="TextBox 9">
            <a:extLst>
              <a:ext uri="{FF2B5EF4-FFF2-40B4-BE49-F238E27FC236}">
                <a16:creationId xmlns:a16="http://schemas.microsoft.com/office/drawing/2014/main" id="{46366B6C-C6AB-4090-9060-0B1D64A52C45}"/>
              </a:ext>
            </a:extLst>
          </p:cNvPr>
          <p:cNvSpPr txBox="1"/>
          <p:nvPr/>
        </p:nvSpPr>
        <p:spPr>
          <a:xfrm>
            <a:off x="6769746" y="6564620"/>
            <a:ext cx="1926040" cy="338554"/>
          </a:xfrm>
          <a:prstGeom prst="rect">
            <a:avLst/>
          </a:prstGeom>
          <a:noFill/>
        </p:spPr>
        <p:txBody>
          <a:bodyPr wrap="none" rtlCol="0">
            <a:spAutoFit/>
          </a:bodyPr>
          <a:lstStyle/>
          <a:p>
            <a:r>
              <a:rPr lang="en-US" sz="1600"/>
              <a:t>Semper et al., (2020)</a:t>
            </a:r>
          </a:p>
        </p:txBody>
      </p:sp>
      <p:sp>
        <p:nvSpPr>
          <p:cNvPr id="11" name="TextBox 10">
            <a:extLst>
              <a:ext uri="{FF2B5EF4-FFF2-40B4-BE49-F238E27FC236}">
                <a16:creationId xmlns:a16="http://schemas.microsoft.com/office/drawing/2014/main" id="{56459C39-E8A3-4879-8854-DBE16DAEA0F6}"/>
              </a:ext>
            </a:extLst>
          </p:cNvPr>
          <p:cNvSpPr txBox="1"/>
          <p:nvPr/>
        </p:nvSpPr>
        <p:spPr>
          <a:xfrm>
            <a:off x="996044" y="1966411"/>
            <a:ext cx="2616486" cy="646331"/>
          </a:xfrm>
          <a:prstGeom prst="rect">
            <a:avLst/>
          </a:prstGeom>
          <a:noFill/>
        </p:spPr>
        <p:txBody>
          <a:bodyPr wrap="none" rtlCol="0">
            <a:spAutoFit/>
          </a:bodyPr>
          <a:lstStyle/>
          <a:p>
            <a:pPr marL="285750" indent="-285750">
              <a:buFont typeface="Arial" panose="020B0604020202020204" pitchFamily="34" charset="0"/>
              <a:buChar char="•"/>
            </a:pPr>
            <a:r>
              <a:rPr lang="en-US"/>
              <a:t>North Icelandic Jet</a:t>
            </a:r>
          </a:p>
          <a:p>
            <a:pPr marL="285750" indent="-285750">
              <a:buFont typeface="Arial" panose="020B0604020202020204" pitchFamily="34" charset="0"/>
              <a:buChar char="•"/>
            </a:pPr>
            <a:r>
              <a:rPr lang="en-US"/>
              <a:t>Iceland Faroe Slope Jet</a:t>
            </a:r>
          </a:p>
        </p:txBody>
      </p:sp>
      <p:sp>
        <p:nvSpPr>
          <p:cNvPr id="13" name="Rectangle 12">
            <a:extLst>
              <a:ext uri="{FF2B5EF4-FFF2-40B4-BE49-F238E27FC236}">
                <a16:creationId xmlns:a16="http://schemas.microsoft.com/office/drawing/2014/main" id="{8166BF46-EE41-47AF-8815-E1E6761F860A}"/>
              </a:ext>
            </a:extLst>
          </p:cNvPr>
          <p:cNvSpPr/>
          <p:nvPr/>
        </p:nvSpPr>
        <p:spPr>
          <a:xfrm>
            <a:off x="5998" y="-18002"/>
            <a:ext cx="12191999" cy="467824"/>
          </a:xfrm>
          <a:prstGeom prst="rect">
            <a:avLst/>
          </a:prstGeom>
          <a:gradFill flip="none" rotWithShape="1">
            <a:gsLst>
              <a:gs pos="69000">
                <a:srgbClr val="808080"/>
              </a:gs>
              <a:gs pos="58000">
                <a:srgbClr val="006666"/>
              </a:gs>
              <a:gs pos="100000">
                <a:schemeClr val="tx1">
                  <a:lumMod val="95000"/>
                  <a:lumOff val="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Background and motivation – Data and methods – </a:t>
            </a:r>
            <a:r>
              <a:rPr lang="en-US" sz="2000" b="1"/>
              <a:t>Results</a:t>
            </a:r>
            <a:r>
              <a:rPr lang="en-US" sz="2000"/>
              <a:t> – Conclussions – Future work </a:t>
            </a:r>
          </a:p>
        </p:txBody>
      </p:sp>
    </p:spTree>
    <p:extLst>
      <p:ext uri="{BB962C8B-B14F-4D97-AF65-F5344CB8AC3E}">
        <p14:creationId xmlns:p14="http://schemas.microsoft.com/office/powerpoint/2010/main" val="14739276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793D3A0-FE6A-4507-8177-CB883831660E}"/>
              </a:ext>
            </a:extLst>
          </p:cNvPr>
          <p:cNvSpPr txBox="1"/>
          <p:nvPr/>
        </p:nvSpPr>
        <p:spPr>
          <a:xfrm>
            <a:off x="183121" y="360017"/>
            <a:ext cx="6293069" cy="646331"/>
          </a:xfrm>
          <a:prstGeom prst="rect">
            <a:avLst/>
          </a:prstGeom>
          <a:noFill/>
        </p:spPr>
        <p:txBody>
          <a:bodyPr wrap="none" rtlCol="0">
            <a:spAutoFit/>
          </a:bodyPr>
          <a:lstStyle/>
          <a:p>
            <a:r>
              <a:rPr lang="en-US" sz="3600"/>
              <a:t>Convection in the Greenland Sea</a:t>
            </a:r>
          </a:p>
        </p:txBody>
      </p:sp>
      <p:cxnSp>
        <p:nvCxnSpPr>
          <p:cNvPr id="5" name="Straight Connector 4">
            <a:extLst>
              <a:ext uri="{FF2B5EF4-FFF2-40B4-BE49-F238E27FC236}">
                <a16:creationId xmlns:a16="http://schemas.microsoft.com/office/drawing/2014/main" id="{EC4977F6-A89B-4B13-A2A5-3C8BABBB80C6}"/>
              </a:ext>
            </a:extLst>
          </p:cNvPr>
          <p:cNvCxnSpPr>
            <a:cxnSpLocks/>
          </p:cNvCxnSpPr>
          <p:nvPr/>
        </p:nvCxnSpPr>
        <p:spPr>
          <a:xfrm>
            <a:off x="4448175" y="1285875"/>
            <a:ext cx="0" cy="54768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980AE56-7A8F-41EA-A66B-3DCBB7AF5456}"/>
              </a:ext>
            </a:extLst>
          </p:cNvPr>
          <p:cNvCxnSpPr>
            <a:cxnSpLocks/>
          </p:cNvCxnSpPr>
          <p:nvPr/>
        </p:nvCxnSpPr>
        <p:spPr>
          <a:xfrm>
            <a:off x="4448175" y="1285875"/>
            <a:ext cx="271462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6A9A337-60B1-4ACA-833D-E634EFC0D9EA}"/>
              </a:ext>
            </a:extLst>
          </p:cNvPr>
          <p:cNvSpPr txBox="1"/>
          <p:nvPr/>
        </p:nvSpPr>
        <p:spPr>
          <a:xfrm>
            <a:off x="3657600" y="2447925"/>
            <a:ext cx="652743" cy="369332"/>
          </a:xfrm>
          <a:prstGeom prst="rect">
            <a:avLst/>
          </a:prstGeom>
          <a:noFill/>
        </p:spPr>
        <p:txBody>
          <a:bodyPr wrap="none" rtlCol="0">
            <a:spAutoFit/>
          </a:bodyPr>
          <a:lstStyle/>
          <a:p>
            <a:r>
              <a:rPr lang="en-US"/>
              <a:t>1000</a:t>
            </a:r>
          </a:p>
        </p:txBody>
      </p:sp>
      <p:sp>
        <p:nvSpPr>
          <p:cNvPr id="14" name="TextBox 13">
            <a:extLst>
              <a:ext uri="{FF2B5EF4-FFF2-40B4-BE49-F238E27FC236}">
                <a16:creationId xmlns:a16="http://schemas.microsoft.com/office/drawing/2014/main" id="{FA84DAF3-2F54-4B78-8BFF-0D945BBCB7E9}"/>
              </a:ext>
            </a:extLst>
          </p:cNvPr>
          <p:cNvSpPr txBox="1"/>
          <p:nvPr/>
        </p:nvSpPr>
        <p:spPr>
          <a:xfrm>
            <a:off x="3657600" y="3838575"/>
            <a:ext cx="652743" cy="369332"/>
          </a:xfrm>
          <a:prstGeom prst="rect">
            <a:avLst/>
          </a:prstGeom>
          <a:noFill/>
        </p:spPr>
        <p:txBody>
          <a:bodyPr wrap="square" rtlCol="0">
            <a:spAutoFit/>
          </a:bodyPr>
          <a:lstStyle/>
          <a:p>
            <a:r>
              <a:rPr lang="en-US"/>
              <a:t>2000</a:t>
            </a:r>
          </a:p>
        </p:txBody>
      </p:sp>
      <p:sp>
        <p:nvSpPr>
          <p:cNvPr id="15" name="TextBox 14">
            <a:extLst>
              <a:ext uri="{FF2B5EF4-FFF2-40B4-BE49-F238E27FC236}">
                <a16:creationId xmlns:a16="http://schemas.microsoft.com/office/drawing/2014/main" id="{A3841B5B-BFC0-4CD2-BC4A-988F5F53118B}"/>
              </a:ext>
            </a:extLst>
          </p:cNvPr>
          <p:cNvSpPr txBox="1"/>
          <p:nvPr/>
        </p:nvSpPr>
        <p:spPr>
          <a:xfrm>
            <a:off x="3657599" y="5280541"/>
            <a:ext cx="652743" cy="369332"/>
          </a:xfrm>
          <a:prstGeom prst="rect">
            <a:avLst/>
          </a:prstGeom>
          <a:noFill/>
        </p:spPr>
        <p:txBody>
          <a:bodyPr wrap="none" rtlCol="0">
            <a:spAutoFit/>
          </a:bodyPr>
          <a:lstStyle/>
          <a:p>
            <a:r>
              <a:rPr lang="en-US"/>
              <a:t>3000</a:t>
            </a:r>
          </a:p>
        </p:txBody>
      </p:sp>
      <p:cxnSp>
        <p:nvCxnSpPr>
          <p:cNvPr id="19" name="Straight Connector 18">
            <a:extLst>
              <a:ext uri="{FF2B5EF4-FFF2-40B4-BE49-F238E27FC236}">
                <a16:creationId xmlns:a16="http://schemas.microsoft.com/office/drawing/2014/main" id="{4854BB11-A331-49A6-A921-B2BE79509043}"/>
              </a:ext>
            </a:extLst>
          </p:cNvPr>
          <p:cNvCxnSpPr>
            <a:cxnSpLocks/>
          </p:cNvCxnSpPr>
          <p:nvPr/>
        </p:nvCxnSpPr>
        <p:spPr>
          <a:xfrm>
            <a:off x="5143500" y="1285875"/>
            <a:ext cx="0" cy="487680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3C53BBB-9CA7-45E5-9566-AE5AA5E6FF11}"/>
              </a:ext>
            </a:extLst>
          </p:cNvPr>
          <p:cNvCxnSpPr>
            <a:cxnSpLocks/>
          </p:cNvCxnSpPr>
          <p:nvPr/>
        </p:nvCxnSpPr>
        <p:spPr>
          <a:xfrm>
            <a:off x="5915025" y="6372225"/>
            <a:ext cx="0" cy="485775"/>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0EFA023-A578-4820-A639-9B6166762E43}"/>
              </a:ext>
            </a:extLst>
          </p:cNvPr>
          <p:cNvCxnSpPr>
            <a:cxnSpLocks/>
          </p:cNvCxnSpPr>
          <p:nvPr/>
        </p:nvCxnSpPr>
        <p:spPr>
          <a:xfrm>
            <a:off x="5143500" y="6143625"/>
            <a:ext cx="771525" cy="22860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B099ADEF-3CE4-4B44-B4C5-D198B7CDC8BB}"/>
              </a:ext>
            </a:extLst>
          </p:cNvPr>
          <p:cNvSpPr txBox="1"/>
          <p:nvPr/>
        </p:nvSpPr>
        <p:spPr>
          <a:xfrm>
            <a:off x="5529262" y="907018"/>
            <a:ext cx="888385" cy="369332"/>
          </a:xfrm>
          <a:prstGeom prst="rect">
            <a:avLst/>
          </a:prstGeom>
          <a:noFill/>
        </p:spPr>
        <p:txBody>
          <a:bodyPr wrap="none" rtlCol="0">
            <a:spAutoFit/>
          </a:bodyPr>
          <a:lstStyle/>
          <a:p>
            <a:r>
              <a:rPr lang="en-US"/>
              <a:t>Density</a:t>
            </a:r>
          </a:p>
        </p:txBody>
      </p:sp>
      <p:sp>
        <p:nvSpPr>
          <p:cNvPr id="46" name="TextBox 45">
            <a:extLst>
              <a:ext uri="{FF2B5EF4-FFF2-40B4-BE49-F238E27FC236}">
                <a16:creationId xmlns:a16="http://schemas.microsoft.com/office/drawing/2014/main" id="{CE102B65-7183-4D03-839A-015F33FFAE50}"/>
              </a:ext>
            </a:extLst>
          </p:cNvPr>
          <p:cNvSpPr txBox="1"/>
          <p:nvPr/>
        </p:nvSpPr>
        <p:spPr>
          <a:xfrm rot="16200000">
            <a:off x="2782248" y="4109925"/>
            <a:ext cx="1140633" cy="369332"/>
          </a:xfrm>
          <a:prstGeom prst="rect">
            <a:avLst/>
          </a:prstGeom>
          <a:noFill/>
        </p:spPr>
        <p:txBody>
          <a:bodyPr wrap="none" rtlCol="0">
            <a:spAutoFit/>
          </a:bodyPr>
          <a:lstStyle/>
          <a:p>
            <a:r>
              <a:rPr lang="en-US"/>
              <a:t>Depth (m)</a:t>
            </a:r>
          </a:p>
        </p:txBody>
      </p:sp>
      <p:sp>
        <p:nvSpPr>
          <p:cNvPr id="48" name="TextBox 47">
            <a:extLst>
              <a:ext uri="{FF2B5EF4-FFF2-40B4-BE49-F238E27FC236}">
                <a16:creationId xmlns:a16="http://schemas.microsoft.com/office/drawing/2014/main" id="{378C6724-8591-431B-8ACB-24B8900C1629}"/>
              </a:ext>
            </a:extLst>
          </p:cNvPr>
          <p:cNvSpPr txBox="1"/>
          <p:nvPr/>
        </p:nvSpPr>
        <p:spPr>
          <a:xfrm>
            <a:off x="6441458" y="5857787"/>
            <a:ext cx="1813317" cy="369332"/>
          </a:xfrm>
          <a:prstGeom prst="rect">
            <a:avLst/>
          </a:prstGeom>
          <a:noFill/>
        </p:spPr>
        <p:txBody>
          <a:bodyPr wrap="none" rtlCol="0">
            <a:spAutoFit/>
          </a:bodyPr>
          <a:lstStyle/>
          <a:p>
            <a:r>
              <a:rPr lang="en-US">
                <a:solidFill>
                  <a:srgbClr val="0070C0"/>
                </a:solidFill>
              </a:rPr>
              <a:t>Previous to 1980</a:t>
            </a:r>
          </a:p>
        </p:txBody>
      </p:sp>
      <p:sp>
        <p:nvSpPr>
          <p:cNvPr id="50" name="Rectangle 49">
            <a:extLst>
              <a:ext uri="{FF2B5EF4-FFF2-40B4-BE49-F238E27FC236}">
                <a16:creationId xmlns:a16="http://schemas.microsoft.com/office/drawing/2014/main" id="{22454BB3-E98F-4F68-9D34-7BE3B3D9BE2B}"/>
              </a:ext>
            </a:extLst>
          </p:cNvPr>
          <p:cNvSpPr/>
          <p:nvPr/>
        </p:nvSpPr>
        <p:spPr>
          <a:xfrm>
            <a:off x="5998" y="-18002"/>
            <a:ext cx="12191999" cy="467824"/>
          </a:xfrm>
          <a:prstGeom prst="rect">
            <a:avLst/>
          </a:prstGeom>
          <a:gradFill flip="none" rotWithShape="1">
            <a:gsLst>
              <a:gs pos="35000">
                <a:srgbClr val="808080"/>
              </a:gs>
              <a:gs pos="12000">
                <a:srgbClr val="006666"/>
              </a:gs>
              <a:gs pos="51000">
                <a:schemeClr val="tx1">
                  <a:lumMod val="95000"/>
                  <a:lumOff val="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Background and motivation </a:t>
            </a:r>
            <a:r>
              <a:rPr lang="en-US" sz="2000"/>
              <a:t>– Data and methods – Results – Conclussions – Future work </a:t>
            </a:r>
          </a:p>
        </p:txBody>
      </p:sp>
    </p:spTree>
    <p:extLst>
      <p:ext uri="{BB962C8B-B14F-4D97-AF65-F5344CB8AC3E}">
        <p14:creationId xmlns:p14="http://schemas.microsoft.com/office/powerpoint/2010/main" val="369524369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Chart, bar chart&#10;&#10;Description automatically generated">
            <a:extLst>
              <a:ext uri="{FF2B5EF4-FFF2-40B4-BE49-F238E27FC236}">
                <a16:creationId xmlns:a16="http://schemas.microsoft.com/office/drawing/2014/main" id="{A83E58E5-031A-4090-A991-B27CE07068F1}"/>
              </a:ext>
            </a:extLst>
          </p:cNvPr>
          <p:cNvPicPr>
            <a:picLocks noChangeAspect="1"/>
          </p:cNvPicPr>
          <p:nvPr/>
        </p:nvPicPr>
        <p:blipFill rotWithShape="1">
          <a:blip r:embed="rId2">
            <a:extLst>
              <a:ext uri="{28A0092B-C50C-407E-A947-70E740481C1C}">
                <a14:useLocalDpi xmlns:a14="http://schemas.microsoft.com/office/drawing/2010/main" val="0"/>
              </a:ext>
            </a:extLst>
          </a:blip>
          <a:srcRect t="2564" r="8377" b="4975"/>
          <a:stretch/>
        </p:blipFill>
        <p:spPr>
          <a:xfrm>
            <a:off x="7195457" y="587929"/>
            <a:ext cx="4942115" cy="2991785"/>
          </a:xfrm>
          <a:prstGeom prst="rect">
            <a:avLst/>
          </a:prstGeom>
        </p:spPr>
      </p:pic>
      <p:cxnSp>
        <p:nvCxnSpPr>
          <p:cNvPr id="26" name="Straight Connector 25">
            <a:extLst>
              <a:ext uri="{FF2B5EF4-FFF2-40B4-BE49-F238E27FC236}">
                <a16:creationId xmlns:a16="http://schemas.microsoft.com/office/drawing/2014/main" id="{775C3C8E-37FE-4BD7-BBBC-EFE26037A975}"/>
              </a:ext>
            </a:extLst>
          </p:cNvPr>
          <p:cNvCxnSpPr>
            <a:cxnSpLocks/>
          </p:cNvCxnSpPr>
          <p:nvPr/>
        </p:nvCxnSpPr>
        <p:spPr>
          <a:xfrm>
            <a:off x="7732766" y="2602596"/>
            <a:ext cx="440480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30A5EFA-8C66-4023-A563-DD1C0079FAFC}"/>
              </a:ext>
            </a:extLst>
          </p:cNvPr>
          <p:cNvSpPr txBox="1"/>
          <p:nvPr/>
        </p:nvSpPr>
        <p:spPr>
          <a:xfrm>
            <a:off x="250371" y="449822"/>
            <a:ext cx="7180684" cy="646331"/>
          </a:xfrm>
          <a:prstGeom prst="rect">
            <a:avLst/>
          </a:prstGeom>
          <a:noFill/>
        </p:spPr>
        <p:txBody>
          <a:bodyPr wrap="none" rtlCol="0">
            <a:spAutoFit/>
          </a:bodyPr>
          <a:lstStyle/>
          <a:p>
            <a:r>
              <a:rPr lang="en-US" sz="3600"/>
              <a:t>SCVs may contribute to the overflows</a:t>
            </a:r>
          </a:p>
        </p:txBody>
      </p:sp>
      <p:sp>
        <p:nvSpPr>
          <p:cNvPr id="18" name="TextBox 17">
            <a:extLst>
              <a:ext uri="{FF2B5EF4-FFF2-40B4-BE49-F238E27FC236}">
                <a16:creationId xmlns:a16="http://schemas.microsoft.com/office/drawing/2014/main" id="{52BB80BA-A77B-46EA-B519-0C65AE2C7842}"/>
              </a:ext>
            </a:extLst>
          </p:cNvPr>
          <p:cNvSpPr txBox="1"/>
          <p:nvPr/>
        </p:nvSpPr>
        <p:spPr>
          <a:xfrm>
            <a:off x="544285" y="1412413"/>
            <a:ext cx="2964017" cy="646331"/>
          </a:xfrm>
          <a:prstGeom prst="rect">
            <a:avLst/>
          </a:prstGeom>
          <a:noFill/>
        </p:spPr>
        <p:txBody>
          <a:bodyPr wrap="none" rtlCol="0">
            <a:spAutoFit/>
          </a:bodyPr>
          <a:lstStyle/>
          <a:p>
            <a:r>
              <a:rPr lang="en-US"/>
              <a:t>Core water  </a:t>
            </a:r>
            <a:r>
              <a:rPr lang="en-US" sz="1800" b="1"/>
              <a:t>σ</a:t>
            </a:r>
            <a:r>
              <a:rPr lang="el-GR" sz="1800" b="1" baseline="-25000"/>
              <a:t>ϴ</a:t>
            </a:r>
            <a:r>
              <a:rPr lang="es-ES" sz="1800" b="1" baseline="-25000"/>
              <a:t> </a:t>
            </a:r>
            <a:r>
              <a:rPr lang="es-ES" sz="1800" b="1"/>
              <a:t>&gt; 28.05 kg/m</a:t>
            </a:r>
            <a:r>
              <a:rPr lang="es-ES" sz="1800" b="1" baseline="30000"/>
              <a:t>3 </a:t>
            </a:r>
            <a:endParaRPr lang="en-US" sz="1800" b="1"/>
          </a:p>
          <a:p>
            <a:endParaRPr lang="en-US"/>
          </a:p>
        </p:txBody>
      </p:sp>
      <p:pic>
        <p:nvPicPr>
          <p:cNvPr id="9" name="Picture 8" descr="Chart, scatter chart&#10;&#10;Description automatically generated">
            <a:extLst>
              <a:ext uri="{FF2B5EF4-FFF2-40B4-BE49-F238E27FC236}">
                <a16:creationId xmlns:a16="http://schemas.microsoft.com/office/drawing/2014/main" id="{C11B72E5-5273-47EC-8876-05D292556A2D}"/>
              </a:ext>
            </a:extLst>
          </p:cNvPr>
          <p:cNvPicPr>
            <a:picLocks noChangeAspect="1"/>
          </p:cNvPicPr>
          <p:nvPr/>
        </p:nvPicPr>
        <p:blipFill rotWithShape="1">
          <a:blip r:embed="rId3">
            <a:extLst>
              <a:ext uri="{28A0092B-C50C-407E-A947-70E740481C1C}">
                <a14:useLocalDpi xmlns:a14="http://schemas.microsoft.com/office/drawing/2010/main" val="0"/>
              </a:ext>
            </a:extLst>
          </a:blip>
          <a:srcRect t="3382" r="843" b="30242"/>
          <a:stretch/>
        </p:blipFill>
        <p:spPr>
          <a:xfrm>
            <a:off x="8110047" y="3624888"/>
            <a:ext cx="4081953" cy="3233112"/>
          </a:xfrm>
          <a:prstGeom prst="rect">
            <a:avLst/>
          </a:prstGeom>
        </p:spPr>
      </p:pic>
      <p:sp>
        <p:nvSpPr>
          <p:cNvPr id="10" name="TextBox 9">
            <a:extLst>
              <a:ext uri="{FF2B5EF4-FFF2-40B4-BE49-F238E27FC236}">
                <a16:creationId xmlns:a16="http://schemas.microsoft.com/office/drawing/2014/main" id="{46366B6C-C6AB-4090-9060-0B1D64A52C45}"/>
              </a:ext>
            </a:extLst>
          </p:cNvPr>
          <p:cNvSpPr txBox="1"/>
          <p:nvPr/>
        </p:nvSpPr>
        <p:spPr>
          <a:xfrm>
            <a:off x="6769746" y="6564620"/>
            <a:ext cx="1926040" cy="338554"/>
          </a:xfrm>
          <a:prstGeom prst="rect">
            <a:avLst/>
          </a:prstGeom>
          <a:noFill/>
        </p:spPr>
        <p:txBody>
          <a:bodyPr wrap="none" rtlCol="0">
            <a:spAutoFit/>
          </a:bodyPr>
          <a:lstStyle/>
          <a:p>
            <a:r>
              <a:rPr lang="en-US" sz="1600"/>
              <a:t>Semper et al., (2020)</a:t>
            </a:r>
          </a:p>
        </p:txBody>
      </p:sp>
      <p:sp>
        <p:nvSpPr>
          <p:cNvPr id="11" name="TextBox 10">
            <a:extLst>
              <a:ext uri="{FF2B5EF4-FFF2-40B4-BE49-F238E27FC236}">
                <a16:creationId xmlns:a16="http://schemas.microsoft.com/office/drawing/2014/main" id="{56459C39-E8A3-4879-8854-DBE16DAEA0F6}"/>
              </a:ext>
            </a:extLst>
          </p:cNvPr>
          <p:cNvSpPr txBox="1"/>
          <p:nvPr/>
        </p:nvSpPr>
        <p:spPr>
          <a:xfrm>
            <a:off x="996044" y="1966411"/>
            <a:ext cx="2616486" cy="646331"/>
          </a:xfrm>
          <a:prstGeom prst="rect">
            <a:avLst/>
          </a:prstGeom>
          <a:noFill/>
        </p:spPr>
        <p:txBody>
          <a:bodyPr wrap="none" rtlCol="0">
            <a:spAutoFit/>
          </a:bodyPr>
          <a:lstStyle/>
          <a:p>
            <a:pPr marL="285750" indent="-285750">
              <a:buFont typeface="Arial" panose="020B0604020202020204" pitchFamily="34" charset="0"/>
              <a:buChar char="•"/>
            </a:pPr>
            <a:r>
              <a:rPr lang="en-US"/>
              <a:t>North Icelandic Jet</a:t>
            </a:r>
          </a:p>
          <a:p>
            <a:pPr marL="285750" indent="-285750">
              <a:buFont typeface="Arial" panose="020B0604020202020204" pitchFamily="34" charset="0"/>
              <a:buChar char="•"/>
            </a:pPr>
            <a:r>
              <a:rPr lang="en-US"/>
              <a:t>Iceland Faroe Slope Jet</a:t>
            </a:r>
          </a:p>
        </p:txBody>
      </p:sp>
      <p:sp>
        <p:nvSpPr>
          <p:cNvPr id="13" name="Rectangle 12">
            <a:extLst>
              <a:ext uri="{FF2B5EF4-FFF2-40B4-BE49-F238E27FC236}">
                <a16:creationId xmlns:a16="http://schemas.microsoft.com/office/drawing/2014/main" id="{8166BF46-EE41-47AF-8815-E1E6761F860A}"/>
              </a:ext>
            </a:extLst>
          </p:cNvPr>
          <p:cNvSpPr/>
          <p:nvPr/>
        </p:nvSpPr>
        <p:spPr>
          <a:xfrm>
            <a:off x="5998" y="-18002"/>
            <a:ext cx="12191999" cy="467824"/>
          </a:xfrm>
          <a:prstGeom prst="rect">
            <a:avLst/>
          </a:prstGeom>
          <a:gradFill flip="none" rotWithShape="1">
            <a:gsLst>
              <a:gs pos="69000">
                <a:srgbClr val="808080"/>
              </a:gs>
              <a:gs pos="58000">
                <a:srgbClr val="006666"/>
              </a:gs>
              <a:gs pos="100000">
                <a:schemeClr val="tx1">
                  <a:lumMod val="95000"/>
                  <a:lumOff val="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Background and motivation – Data and methods – </a:t>
            </a:r>
            <a:r>
              <a:rPr lang="en-US" sz="2000" b="1"/>
              <a:t>Results</a:t>
            </a:r>
            <a:r>
              <a:rPr lang="en-US" sz="2000"/>
              <a:t> – Conclussions – Future work </a:t>
            </a:r>
          </a:p>
        </p:txBody>
      </p:sp>
      <p:sp>
        <p:nvSpPr>
          <p:cNvPr id="14" name="TextBox 13">
            <a:extLst>
              <a:ext uri="{FF2B5EF4-FFF2-40B4-BE49-F238E27FC236}">
                <a16:creationId xmlns:a16="http://schemas.microsoft.com/office/drawing/2014/main" id="{FE94222C-D161-419D-9261-BB4F9790286D}"/>
              </a:ext>
            </a:extLst>
          </p:cNvPr>
          <p:cNvSpPr txBox="1"/>
          <p:nvPr/>
        </p:nvSpPr>
        <p:spPr>
          <a:xfrm>
            <a:off x="337129" y="3429000"/>
            <a:ext cx="3144772" cy="1754326"/>
          </a:xfrm>
          <a:prstGeom prst="rect">
            <a:avLst/>
          </a:prstGeom>
          <a:noFill/>
        </p:spPr>
        <p:txBody>
          <a:bodyPr wrap="none" rtlCol="0">
            <a:spAutoFit/>
          </a:bodyPr>
          <a:lstStyle/>
          <a:p>
            <a:r>
              <a:rPr lang="en-US" b="1"/>
              <a:t>How much do they contribute?</a:t>
            </a:r>
          </a:p>
          <a:p>
            <a:endParaRPr lang="en-US" b="1"/>
          </a:p>
          <a:p>
            <a:endParaRPr lang="en-US" b="1"/>
          </a:p>
          <a:p>
            <a:r>
              <a:rPr lang="en-US" b="1"/>
              <a:t>1 SCV </a:t>
            </a:r>
            <a:r>
              <a:rPr lang="en-US" b="1">
                <a:sym typeface="Wingdings" panose="05000000000000000000" pitchFamily="2" charset="2"/>
              </a:rPr>
              <a:t> 0.002 Sv</a:t>
            </a:r>
          </a:p>
          <a:p>
            <a:endParaRPr lang="en-US" b="1">
              <a:sym typeface="Wingdings" panose="05000000000000000000" pitchFamily="2" charset="2"/>
            </a:endParaRPr>
          </a:p>
          <a:p>
            <a:r>
              <a:rPr lang="en-US" b="1">
                <a:sym typeface="Wingdings" panose="05000000000000000000" pitchFamily="2" charset="2"/>
              </a:rPr>
              <a:t>20 SCVs 0.04 Sv</a:t>
            </a:r>
          </a:p>
        </p:txBody>
      </p:sp>
      <p:pic>
        <p:nvPicPr>
          <p:cNvPr id="15" name="Picture 14" descr="Chart&#10;&#10;Description automatically generated">
            <a:extLst>
              <a:ext uri="{FF2B5EF4-FFF2-40B4-BE49-F238E27FC236}">
                <a16:creationId xmlns:a16="http://schemas.microsoft.com/office/drawing/2014/main" id="{65E22BB5-7B18-4CC9-92A5-A7BF49F1BE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4033" y="3483001"/>
            <a:ext cx="3415713" cy="3374999"/>
          </a:xfrm>
          <a:prstGeom prst="rect">
            <a:avLst/>
          </a:prstGeom>
        </p:spPr>
      </p:pic>
    </p:spTree>
    <p:extLst>
      <p:ext uri="{BB962C8B-B14F-4D97-AF65-F5344CB8AC3E}">
        <p14:creationId xmlns:p14="http://schemas.microsoft.com/office/powerpoint/2010/main" val="156138007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2231D1F-0D86-43CC-B39D-119A9D57A162}"/>
              </a:ext>
            </a:extLst>
          </p:cNvPr>
          <p:cNvSpPr/>
          <p:nvPr/>
        </p:nvSpPr>
        <p:spPr>
          <a:xfrm>
            <a:off x="4212771" y="622152"/>
            <a:ext cx="5105400" cy="12719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05684DD-C833-4685-AD74-FE38F7EA27C2}"/>
              </a:ext>
            </a:extLst>
          </p:cNvPr>
          <p:cNvSpPr/>
          <p:nvPr/>
        </p:nvSpPr>
        <p:spPr>
          <a:xfrm>
            <a:off x="7085071" y="176629"/>
            <a:ext cx="5105400" cy="12719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4D1C6D1-F213-442F-AFA3-BCCA6ECA505F}"/>
              </a:ext>
            </a:extLst>
          </p:cNvPr>
          <p:cNvSpPr/>
          <p:nvPr/>
        </p:nvSpPr>
        <p:spPr>
          <a:xfrm>
            <a:off x="9221729" y="1419178"/>
            <a:ext cx="315686" cy="37011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75EE679-E62D-4C8A-BA16-D428051ED9E3}"/>
              </a:ext>
            </a:extLst>
          </p:cNvPr>
          <p:cNvSpPr/>
          <p:nvPr/>
        </p:nvSpPr>
        <p:spPr>
          <a:xfrm>
            <a:off x="10239543" y="1393604"/>
            <a:ext cx="315686" cy="37011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890ECC0-FBA9-433A-8103-B2A81EBAA41F}"/>
              </a:ext>
            </a:extLst>
          </p:cNvPr>
          <p:cNvSpPr/>
          <p:nvPr/>
        </p:nvSpPr>
        <p:spPr>
          <a:xfrm>
            <a:off x="5998" y="-18002"/>
            <a:ext cx="12191999" cy="467824"/>
          </a:xfrm>
          <a:prstGeom prst="rect">
            <a:avLst/>
          </a:prstGeom>
          <a:gradFill flip="none" rotWithShape="1">
            <a:gsLst>
              <a:gs pos="79000">
                <a:srgbClr val="808080"/>
              </a:gs>
              <a:gs pos="74000">
                <a:srgbClr val="006666"/>
              </a:gs>
              <a:gs pos="100000">
                <a:schemeClr val="tx1">
                  <a:lumMod val="95000"/>
                  <a:lumOff val="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Background and motivation – Data and methods – Results – </a:t>
            </a:r>
            <a:r>
              <a:rPr lang="en-US" sz="2000" b="1"/>
              <a:t>Conclussions </a:t>
            </a:r>
            <a:r>
              <a:rPr lang="en-US" sz="2000"/>
              <a:t>– Future work </a:t>
            </a:r>
          </a:p>
        </p:txBody>
      </p:sp>
      <p:sp>
        <p:nvSpPr>
          <p:cNvPr id="8" name="TextBox 7">
            <a:extLst>
              <a:ext uri="{FF2B5EF4-FFF2-40B4-BE49-F238E27FC236}">
                <a16:creationId xmlns:a16="http://schemas.microsoft.com/office/drawing/2014/main" id="{F43F607B-74DC-42BE-A8C3-FF7BB1E56EC9}"/>
              </a:ext>
            </a:extLst>
          </p:cNvPr>
          <p:cNvSpPr txBox="1"/>
          <p:nvPr/>
        </p:nvSpPr>
        <p:spPr>
          <a:xfrm>
            <a:off x="565672" y="957904"/>
            <a:ext cx="11354185" cy="1569660"/>
          </a:xfrm>
          <a:prstGeom prst="rect">
            <a:avLst/>
          </a:prstGeom>
          <a:noFill/>
        </p:spPr>
        <p:txBody>
          <a:bodyPr wrap="square" rtlCol="0">
            <a:spAutoFit/>
          </a:bodyPr>
          <a:lstStyle/>
          <a:p>
            <a:pPr marL="342900" indent="-342900" algn="just">
              <a:buFont typeface="Arial" panose="020B0604020202020204" pitchFamily="34" charset="0"/>
              <a:buChar char="•"/>
            </a:pPr>
            <a:r>
              <a:rPr lang="en-US" sz="2400"/>
              <a:t>A new method to identify deep weakly-stratified layers in the ocean has been developed.</a:t>
            </a:r>
          </a:p>
          <a:p>
            <a:pPr algn="just"/>
            <a:endParaRPr lang="en-US" sz="2400"/>
          </a:p>
          <a:p>
            <a:pPr algn="just"/>
            <a:endParaRPr lang="en-US" sz="2400"/>
          </a:p>
        </p:txBody>
      </p:sp>
    </p:spTree>
    <p:extLst>
      <p:ext uri="{BB962C8B-B14F-4D97-AF65-F5344CB8AC3E}">
        <p14:creationId xmlns:p14="http://schemas.microsoft.com/office/powerpoint/2010/main" val="182125347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2231D1F-0D86-43CC-B39D-119A9D57A162}"/>
              </a:ext>
            </a:extLst>
          </p:cNvPr>
          <p:cNvSpPr/>
          <p:nvPr/>
        </p:nvSpPr>
        <p:spPr>
          <a:xfrm>
            <a:off x="4212771" y="622152"/>
            <a:ext cx="5105400" cy="12719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05684DD-C833-4685-AD74-FE38F7EA27C2}"/>
              </a:ext>
            </a:extLst>
          </p:cNvPr>
          <p:cNvSpPr/>
          <p:nvPr/>
        </p:nvSpPr>
        <p:spPr>
          <a:xfrm>
            <a:off x="7085071" y="176629"/>
            <a:ext cx="5105400" cy="12719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4D1C6D1-F213-442F-AFA3-BCCA6ECA505F}"/>
              </a:ext>
            </a:extLst>
          </p:cNvPr>
          <p:cNvSpPr/>
          <p:nvPr/>
        </p:nvSpPr>
        <p:spPr>
          <a:xfrm>
            <a:off x="9221729" y="1419178"/>
            <a:ext cx="315686" cy="37011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75EE679-E62D-4C8A-BA16-D428051ED9E3}"/>
              </a:ext>
            </a:extLst>
          </p:cNvPr>
          <p:cNvSpPr/>
          <p:nvPr/>
        </p:nvSpPr>
        <p:spPr>
          <a:xfrm>
            <a:off x="10239543" y="1393604"/>
            <a:ext cx="315686" cy="37011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890ECC0-FBA9-433A-8103-B2A81EBAA41F}"/>
              </a:ext>
            </a:extLst>
          </p:cNvPr>
          <p:cNvSpPr/>
          <p:nvPr/>
        </p:nvSpPr>
        <p:spPr>
          <a:xfrm>
            <a:off x="5998" y="-18002"/>
            <a:ext cx="12191999" cy="467824"/>
          </a:xfrm>
          <a:prstGeom prst="rect">
            <a:avLst/>
          </a:prstGeom>
          <a:gradFill flip="none" rotWithShape="1">
            <a:gsLst>
              <a:gs pos="79000">
                <a:srgbClr val="808080"/>
              </a:gs>
              <a:gs pos="74000">
                <a:srgbClr val="006666"/>
              </a:gs>
              <a:gs pos="100000">
                <a:schemeClr val="tx1">
                  <a:lumMod val="95000"/>
                  <a:lumOff val="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Background and motivation – Data and methods – Results – </a:t>
            </a:r>
            <a:r>
              <a:rPr lang="en-US" sz="2000" b="1"/>
              <a:t>Conclussions </a:t>
            </a:r>
            <a:r>
              <a:rPr lang="en-US" sz="2000"/>
              <a:t>– Future work </a:t>
            </a:r>
          </a:p>
        </p:txBody>
      </p:sp>
      <p:sp>
        <p:nvSpPr>
          <p:cNvPr id="8" name="TextBox 7">
            <a:extLst>
              <a:ext uri="{FF2B5EF4-FFF2-40B4-BE49-F238E27FC236}">
                <a16:creationId xmlns:a16="http://schemas.microsoft.com/office/drawing/2014/main" id="{8C8B7981-9E9E-429E-A002-F8BA0AF648C3}"/>
              </a:ext>
            </a:extLst>
          </p:cNvPr>
          <p:cNvSpPr txBox="1"/>
          <p:nvPr/>
        </p:nvSpPr>
        <p:spPr>
          <a:xfrm>
            <a:off x="565672" y="957904"/>
            <a:ext cx="11354185" cy="2677656"/>
          </a:xfrm>
          <a:prstGeom prst="rect">
            <a:avLst/>
          </a:prstGeom>
          <a:noFill/>
        </p:spPr>
        <p:txBody>
          <a:bodyPr wrap="square" rtlCol="0">
            <a:spAutoFit/>
          </a:bodyPr>
          <a:lstStyle/>
          <a:p>
            <a:pPr marL="342900" indent="-342900" algn="just">
              <a:buFont typeface="Arial" panose="020B0604020202020204" pitchFamily="34" charset="0"/>
              <a:buChar char="•"/>
            </a:pPr>
            <a:r>
              <a:rPr lang="en-US" sz="2400"/>
              <a:t>A new method to identify deep weakly-stratified layers in the ocean has been developed.</a:t>
            </a:r>
          </a:p>
          <a:p>
            <a:pPr algn="just"/>
            <a:endParaRPr lang="en-US" sz="2400"/>
          </a:p>
          <a:p>
            <a:pPr marL="342900" indent="-342900" algn="just">
              <a:buFont typeface="Arial" panose="020B0604020202020204" pitchFamily="34" charset="0"/>
              <a:buChar char="•"/>
            </a:pPr>
            <a:r>
              <a:rPr lang="en-US" sz="2400"/>
              <a:t>My hypothesis is that deep surface mixed layers formed during strong wintertime convection in the Greenland Sea could be the origin of interior weakly-stratified layers forming the core of SCVs.</a:t>
            </a:r>
          </a:p>
          <a:p>
            <a:pPr algn="just"/>
            <a:endParaRPr lang="en-US" sz="2400"/>
          </a:p>
        </p:txBody>
      </p:sp>
    </p:spTree>
    <p:extLst>
      <p:ext uri="{BB962C8B-B14F-4D97-AF65-F5344CB8AC3E}">
        <p14:creationId xmlns:p14="http://schemas.microsoft.com/office/powerpoint/2010/main" val="384237393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2231D1F-0D86-43CC-B39D-119A9D57A162}"/>
              </a:ext>
            </a:extLst>
          </p:cNvPr>
          <p:cNvSpPr/>
          <p:nvPr/>
        </p:nvSpPr>
        <p:spPr>
          <a:xfrm>
            <a:off x="4212771" y="622152"/>
            <a:ext cx="5105400" cy="12719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05684DD-C833-4685-AD74-FE38F7EA27C2}"/>
              </a:ext>
            </a:extLst>
          </p:cNvPr>
          <p:cNvSpPr/>
          <p:nvPr/>
        </p:nvSpPr>
        <p:spPr>
          <a:xfrm>
            <a:off x="7085071" y="176629"/>
            <a:ext cx="5105400" cy="12719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4D1C6D1-F213-442F-AFA3-BCCA6ECA505F}"/>
              </a:ext>
            </a:extLst>
          </p:cNvPr>
          <p:cNvSpPr/>
          <p:nvPr/>
        </p:nvSpPr>
        <p:spPr>
          <a:xfrm>
            <a:off x="9221729" y="1419178"/>
            <a:ext cx="315686" cy="37011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75EE679-E62D-4C8A-BA16-D428051ED9E3}"/>
              </a:ext>
            </a:extLst>
          </p:cNvPr>
          <p:cNvSpPr/>
          <p:nvPr/>
        </p:nvSpPr>
        <p:spPr>
          <a:xfrm>
            <a:off x="10239543" y="1393604"/>
            <a:ext cx="315686" cy="37011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890ECC0-FBA9-433A-8103-B2A81EBAA41F}"/>
              </a:ext>
            </a:extLst>
          </p:cNvPr>
          <p:cNvSpPr/>
          <p:nvPr/>
        </p:nvSpPr>
        <p:spPr>
          <a:xfrm>
            <a:off x="5998" y="-18002"/>
            <a:ext cx="12191999" cy="467824"/>
          </a:xfrm>
          <a:prstGeom prst="rect">
            <a:avLst/>
          </a:prstGeom>
          <a:gradFill flip="none" rotWithShape="1">
            <a:gsLst>
              <a:gs pos="79000">
                <a:srgbClr val="808080"/>
              </a:gs>
              <a:gs pos="74000">
                <a:srgbClr val="006666"/>
              </a:gs>
              <a:gs pos="100000">
                <a:schemeClr val="tx1">
                  <a:lumMod val="95000"/>
                  <a:lumOff val="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Background and motivation – Data and methods – Results – </a:t>
            </a:r>
            <a:r>
              <a:rPr lang="en-US" sz="2000" b="1"/>
              <a:t>Conclussions </a:t>
            </a:r>
            <a:r>
              <a:rPr lang="en-US" sz="2000"/>
              <a:t>– Future work </a:t>
            </a:r>
          </a:p>
        </p:txBody>
      </p:sp>
      <p:sp>
        <p:nvSpPr>
          <p:cNvPr id="8" name="TextBox 7">
            <a:extLst>
              <a:ext uri="{FF2B5EF4-FFF2-40B4-BE49-F238E27FC236}">
                <a16:creationId xmlns:a16="http://schemas.microsoft.com/office/drawing/2014/main" id="{89157911-2EAE-40D0-B6E8-C8C39EBD89DA}"/>
              </a:ext>
            </a:extLst>
          </p:cNvPr>
          <p:cNvSpPr txBox="1"/>
          <p:nvPr/>
        </p:nvSpPr>
        <p:spPr>
          <a:xfrm>
            <a:off x="565672" y="957904"/>
            <a:ext cx="11354185" cy="3785652"/>
          </a:xfrm>
          <a:prstGeom prst="rect">
            <a:avLst/>
          </a:prstGeom>
          <a:noFill/>
        </p:spPr>
        <p:txBody>
          <a:bodyPr wrap="square" rtlCol="0">
            <a:spAutoFit/>
          </a:bodyPr>
          <a:lstStyle/>
          <a:p>
            <a:pPr marL="342900" indent="-342900" algn="just">
              <a:buFont typeface="Arial" panose="020B0604020202020204" pitchFamily="34" charset="0"/>
              <a:buChar char="•"/>
            </a:pPr>
            <a:r>
              <a:rPr lang="en-US" sz="2400"/>
              <a:t>A new method to identify deep weakly-stratified layers in the ocean has been developed.</a:t>
            </a:r>
          </a:p>
          <a:p>
            <a:pPr algn="just"/>
            <a:endParaRPr lang="en-US" sz="2400"/>
          </a:p>
          <a:p>
            <a:pPr marL="342900" indent="-342900" algn="just">
              <a:buFont typeface="Arial" panose="020B0604020202020204" pitchFamily="34" charset="0"/>
              <a:buChar char="•"/>
            </a:pPr>
            <a:r>
              <a:rPr lang="en-US" sz="2400"/>
              <a:t>My hypothesis is that deep surface mixed layers formed during strong wintertime convection in the Greenland Sea could be the origin of interior weakly-stratified layers forming the core of SCVs.</a:t>
            </a:r>
          </a:p>
          <a:p>
            <a:pPr algn="just"/>
            <a:endParaRPr lang="en-US" sz="2400"/>
          </a:p>
          <a:p>
            <a:pPr marL="342900" indent="-342900" algn="just">
              <a:buFont typeface="Arial" panose="020B0604020202020204" pitchFamily="34" charset="0"/>
              <a:buChar char="•"/>
            </a:pPr>
            <a:r>
              <a:rPr lang="en-US" sz="2400"/>
              <a:t>SCVs have been poorly sampled due to their horizontal scales and vertical structure suggesting that the number of SCVs in the Greenland Sea has been underestimated.</a:t>
            </a:r>
          </a:p>
          <a:p>
            <a:pPr algn="just"/>
            <a:endParaRPr lang="en-US" sz="2400"/>
          </a:p>
        </p:txBody>
      </p:sp>
    </p:spTree>
    <p:extLst>
      <p:ext uri="{BB962C8B-B14F-4D97-AF65-F5344CB8AC3E}">
        <p14:creationId xmlns:p14="http://schemas.microsoft.com/office/powerpoint/2010/main" val="50860646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2231D1F-0D86-43CC-B39D-119A9D57A162}"/>
              </a:ext>
            </a:extLst>
          </p:cNvPr>
          <p:cNvSpPr/>
          <p:nvPr/>
        </p:nvSpPr>
        <p:spPr>
          <a:xfrm>
            <a:off x="4212771" y="622152"/>
            <a:ext cx="5105400" cy="12719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05684DD-C833-4685-AD74-FE38F7EA27C2}"/>
              </a:ext>
            </a:extLst>
          </p:cNvPr>
          <p:cNvSpPr/>
          <p:nvPr/>
        </p:nvSpPr>
        <p:spPr>
          <a:xfrm>
            <a:off x="7085071" y="176629"/>
            <a:ext cx="5105400" cy="12719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4D1C6D1-F213-442F-AFA3-BCCA6ECA505F}"/>
              </a:ext>
            </a:extLst>
          </p:cNvPr>
          <p:cNvSpPr/>
          <p:nvPr/>
        </p:nvSpPr>
        <p:spPr>
          <a:xfrm>
            <a:off x="9221729" y="1419178"/>
            <a:ext cx="315686" cy="37011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75EE679-E62D-4C8A-BA16-D428051ED9E3}"/>
              </a:ext>
            </a:extLst>
          </p:cNvPr>
          <p:cNvSpPr/>
          <p:nvPr/>
        </p:nvSpPr>
        <p:spPr>
          <a:xfrm>
            <a:off x="10239543" y="1393604"/>
            <a:ext cx="315686" cy="37011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4975F48-E55E-4C7B-9A22-9A040714A8B9}"/>
              </a:ext>
            </a:extLst>
          </p:cNvPr>
          <p:cNvSpPr txBox="1"/>
          <p:nvPr/>
        </p:nvSpPr>
        <p:spPr>
          <a:xfrm>
            <a:off x="565672" y="957904"/>
            <a:ext cx="11354185" cy="4524315"/>
          </a:xfrm>
          <a:prstGeom prst="rect">
            <a:avLst/>
          </a:prstGeom>
          <a:noFill/>
        </p:spPr>
        <p:txBody>
          <a:bodyPr wrap="square" rtlCol="0">
            <a:spAutoFit/>
          </a:bodyPr>
          <a:lstStyle/>
          <a:p>
            <a:pPr marL="342900" indent="-342900" algn="just">
              <a:buFont typeface="Arial" panose="020B0604020202020204" pitchFamily="34" charset="0"/>
              <a:buChar char="•"/>
            </a:pPr>
            <a:r>
              <a:rPr lang="en-US" sz="2400"/>
              <a:t>A new method to identify deep weakly-stratified layers in the ocean has been developed.</a:t>
            </a:r>
          </a:p>
          <a:p>
            <a:pPr algn="just"/>
            <a:endParaRPr lang="en-US" sz="2400"/>
          </a:p>
          <a:p>
            <a:pPr marL="342900" indent="-342900" algn="just">
              <a:buFont typeface="Arial" panose="020B0604020202020204" pitchFamily="34" charset="0"/>
              <a:buChar char="•"/>
            </a:pPr>
            <a:r>
              <a:rPr lang="en-US" sz="2400"/>
              <a:t>My hypothesis is that deep surface mixed layers formed during strong wintertime convection in the Greenland Sea could be the origin of interior weakly-stratified layers forming the core of SCVs.</a:t>
            </a:r>
          </a:p>
          <a:p>
            <a:pPr algn="just"/>
            <a:endParaRPr lang="en-US" sz="2400"/>
          </a:p>
          <a:p>
            <a:pPr marL="342900" indent="-342900" algn="just">
              <a:buFont typeface="Arial" panose="020B0604020202020204" pitchFamily="34" charset="0"/>
              <a:buChar char="•"/>
            </a:pPr>
            <a:r>
              <a:rPr lang="en-US" sz="2400"/>
              <a:t>SCVs have been poorly sampled due to their horizontal scales and vertical structure suggesting that the number of SCVs in the Greenland Sea has been underestimated.</a:t>
            </a:r>
          </a:p>
          <a:p>
            <a:pPr algn="just"/>
            <a:endParaRPr lang="en-US" sz="2400"/>
          </a:p>
          <a:p>
            <a:pPr marL="342900" indent="-342900" algn="just">
              <a:buFont typeface="Arial" panose="020B0604020202020204" pitchFamily="34" charset="0"/>
              <a:buChar char="•"/>
            </a:pPr>
            <a:r>
              <a:rPr lang="en-US" sz="2400"/>
              <a:t>  Even though the core water of the SCVs is dense enough to contribute to the overflows, they may have a very limited impact on the overturning in the Nordic Seas.</a:t>
            </a:r>
          </a:p>
        </p:txBody>
      </p:sp>
      <p:sp>
        <p:nvSpPr>
          <p:cNvPr id="9" name="Rectangle 8">
            <a:extLst>
              <a:ext uri="{FF2B5EF4-FFF2-40B4-BE49-F238E27FC236}">
                <a16:creationId xmlns:a16="http://schemas.microsoft.com/office/drawing/2014/main" id="{9890ECC0-FBA9-433A-8103-B2A81EBAA41F}"/>
              </a:ext>
            </a:extLst>
          </p:cNvPr>
          <p:cNvSpPr/>
          <p:nvPr/>
        </p:nvSpPr>
        <p:spPr>
          <a:xfrm>
            <a:off x="5998" y="-18002"/>
            <a:ext cx="12191999" cy="467824"/>
          </a:xfrm>
          <a:prstGeom prst="rect">
            <a:avLst/>
          </a:prstGeom>
          <a:gradFill flip="none" rotWithShape="1">
            <a:gsLst>
              <a:gs pos="79000">
                <a:srgbClr val="808080"/>
              </a:gs>
              <a:gs pos="74000">
                <a:srgbClr val="006666"/>
              </a:gs>
              <a:gs pos="100000">
                <a:schemeClr val="tx1">
                  <a:lumMod val="95000"/>
                  <a:lumOff val="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Background and motivation – Data and methods – Results – </a:t>
            </a:r>
            <a:r>
              <a:rPr lang="en-US" sz="2000" b="1"/>
              <a:t>Conclussions </a:t>
            </a:r>
            <a:r>
              <a:rPr lang="en-US" sz="2000"/>
              <a:t>– Future work </a:t>
            </a:r>
          </a:p>
        </p:txBody>
      </p:sp>
    </p:spTree>
    <p:extLst>
      <p:ext uri="{BB962C8B-B14F-4D97-AF65-F5344CB8AC3E}">
        <p14:creationId xmlns:p14="http://schemas.microsoft.com/office/powerpoint/2010/main" val="340205325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05684DD-C833-4685-AD74-FE38F7EA27C2}"/>
              </a:ext>
            </a:extLst>
          </p:cNvPr>
          <p:cNvSpPr/>
          <p:nvPr/>
        </p:nvSpPr>
        <p:spPr>
          <a:xfrm>
            <a:off x="7085071" y="176629"/>
            <a:ext cx="5105400" cy="12719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724324E-80BE-462B-B82A-9A6E4DDB0731}"/>
              </a:ext>
            </a:extLst>
          </p:cNvPr>
          <p:cNvSpPr txBox="1"/>
          <p:nvPr/>
        </p:nvSpPr>
        <p:spPr>
          <a:xfrm>
            <a:off x="968829" y="1979284"/>
            <a:ext cx="10467417" cy="2492990"/>
          </a:xfrm>
          <a:prstGeom prst="rect">
            <a:avLst/>
          </a:prstGeom>
          <a:noFill/>
        </p:spPr>
        <p:txBody>
          <a:bodyPr wrap="none" rtlCol="0">
            <a:spAutoFit/>
          </a:bodyPr>
          <a:lstStyle/>
          <a:p>
            <a:pPr marL="342900" indent="-342900">
              <a:buFont typeface="+mj-lt"/>
              <a:buAutoNum type="arabicPeriod"/>
            </a:pPr>
            <a:r>
              <a:rPr lang="en-US" b="1"/>
              <a:t>Apply remote sensing techniques.</a:t>
            </a:r>
          </a:p>
          <a:p>
            <a:pPr marL="342900" indent="-342900">
              <a:buFont typeface="+mj-lt"/>
              <a:buAutoNum type="arabicPeriod"/>
            </a:pPr>
            <a:endParaRPr lang="en-US" b="1"/>
          </a:p>
          <a:p>
            <a:pPr marL="342900" indent="-342900">
              <a:buFont typeface="+mj-lt"/>
              <a:buAutoNum type="arabicPeriod"/>
            </a:pPr>
            <a:r>
              <a:rPr lang="en-US" b="1"/>
              <a:t>Further investigate SCVs evolution.</a:t>
            </a:r>
          </a:p>
          <a:p>
            <a:pPr marL="342900" indent="-342900">
              <a:buFont typeface="+mj-lt"/>
              <a:buAutoNum type="arabicPeriod"/>
            </a:pPr>
            <a:endParaRPr lang="en-US" b="1"/>
          </a:p>
          <a:p>
            <a:pPr marL="342900" indent="-342900">
              <a:buFont typeface="+mj-lt"/>
              <a:buAutoNum type="arabicPeriod"/>
            </a:pPr>
            <a:r>
              <a:rPr lang="en-US" b="1"/>
              <a:t>Further investigation about the hypothesis that deep surface mixed layers lead to the formation of SCVs.</a:t>
            </a:r>
          </a:p>
          <a:p>
            <a:pPr marL="342900" indent="-342900">
              <a:buFont typeface="+mj-lt"/>
              <a:buAutoNum type="arabicPeriod"/>
            </a:pPr>
            <a:endParaRPr lang="en-US" sz="1600"/>
          </a:p>
          <a:p>
            <a:pPr marL="342900" indent="-342900">
              <a:buFont typeface="+mj-lt"/>
              <a:buAutoNum type="arabicPeriod"/>
            </a:pPr>
            <a:r>
              <a:rPr lang="en-US" b="1"/>
              <a:t>Write a peer-reviewed paper about this work.</a:t>
            </a:r>
          </a:p>
          <a:p>
            <a:pPr marL="342900" indent="-342900">
              <a:buFont typeface="+mj-lt"/>
              <a:buAutoNum type="arabicPeriod"/>
            </a:pPr>
            <a:endParaRPr lang="en-US" sz="1600"/>
          </a:p>
          <a:p>
            <a:endParaRPr lang="en-US" sz="1600"/>
          </a:p>
        </p:txBody>
      </p:sp>
      <p:sp>
        <p:nvSpPr>
          <p:cNvPr id="4" name="TextBox 3">
            <a:extLst>
              <a:ext uri="{FF2B5EF4-FFF2-40B4-BE49-F238E27FC236}">
                <a16:creationId xmlns:a16="http://schemas.microsoft.com/office/drawing/2014/main" id="{8E4436CD-D1ED-4BB0-BCFD-7169AFB8B183}"/>
              </a:ext>
            </a:extLst>
          </p:cNvPr>
          <p:cNvSpPr txBox="1"/>
          <p:nvPr/>
        </p:nvSpPr>
        <p:spPr>
          <a:xfrm>
            <a:off x="968829" y="697324"/>
            <a:ext cx="10907485" cy="707886"/>
          </a:xfrm>
          <a:prstGeom prst="rect">
            <a:avLst/>
          </a:prstGeom>
          <a:noFill/>
        </p:spPr>
        <p:txBody>
          <a:bodyPr wrap="square" rtlCol="0">
            <a:spAutoFit/>
          </a:bodyPr>
          <a:lstStyle/>
          <a:p>
            <a:r>
              <a:rPr lang="en-US" sz="2000"/>
              <a:t>The project </a:t>
            </a:r>
            <a:r>
              <a:rPr lang="en-US" sz="2000" b="1" i="1"/>
              <a:t>“Convective sub-mesoscale coherent vortices in the Greenland Sea” </a:t>
            </a:r>
            <a:r>
              <a:rPr lang="en-US" sz="2000"/>
              <a:t>has been funded with a Fast Track Initiative. </a:t>
            </a:r>
          </a:p>
        </p:txBody>
      </p:sp>
      <p:sp>
        <p:nvSpPr>
          <p:cNvPr id="8" name="Rectangle 7">
            <a:extLst>
              <a:ext uri="{FF2B5EF4-FFF2-40B4-BE49-F238E27FC236}">
                <a16:creationId xmlns:a16="http://schemas.microsoft.com/office/drawing/2014/main" id="{BB03B1EE-52FB-4F74-8B72-D65C02781E4B}"/>
              </a:ext>
            </a:extLst>
          </p:cNvPr>
          <p:cNvSpPr/>
          <p:nvPr/>
        </p:nvSpPr>
        <p:spPr>
          <a:xfrm>
            <a:off x="5998" y="-18002"/>
            <a:ext cx="12191999" cy="467824"/>
          </a:xfrm>
          <a:prstGeom prst="rect">
            <a:avLst/>
          </a:prstGeom>
          <a:gradFill flip="none" rotWithShape="1">
            <a:gsLst>
              <a:gs pos="100000">
                <a:srgbClr val="006666"/>
              </a:gs>
              <a:gs pos="100000">
                <a:schemeClr val="tx1">
                  <a:lumMod val="95000"/>
                  <a:lumOff val="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Background and motivation – Data and methods – Results – Conclussions – </a:t>
            </a:r>
            <a:r>
              <a:rPr lang="en-US" sz="2000" b="1"/>
              <a:t>Future work </a:t>
            </a:r>
          </a:p>
        </p:txBody>
      </p:sp>
    </p:spTree>
    <p:extLst>
      <p:ext uri="{BB962C8B-B14F-4D97-AF65-F5344CB8AC3E}">
        <p14:creationId xmlns:p14="http://schemas.microsoft.com/office/powerpoint/2010/main" val="143742063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05684DD-C833-4685-AD74-FE38F7EA27C2}"/>
              </a:ext>
            </a:extLst>
          </p:cNvPr>
          <p:cNvSpPr/>
          <p:nvPr/>
        </p:nvSpPr>
        <p:spPr>
          <a:xfrm>
            <a:off x="7085071" y="176629"/>
            <a:ext cx="5105400" cy="12719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1BD2A5C-BBD6-4B9B-86DF-C5E4C2ED235D}"/>
              </a:ext>
            </a:extLst>
          </p:cNvPr>
          <p:cNvSpPr/>
          <p:nvPr/>
        </p:nvSpPr>
        <p:spPr>
          <a:xfrm>
            <a:off x="1529" y="-21336"/>
            <a:ext cx="12191999" cy="6879336"/>
          </a:xfrm>
          <a:prstGeom prst="rect">
            <a:avLst/>
          </a:prstGeom>
          <a:solidFill>
            <a:srgbClr val="006666">
              <a:alpha val="95000"/>
            </a:srgbClr>
          </a:solidFill>
          <a:ln>
            <a:solidFill>
              <a:srgbClr val="006666">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t>Takk for meg!</a:t>
            </a:r>
          </a:p>
          <a:p>
            <a:pPr algn="ctr"/>
            <a:endParaRPr lang="en-US" sz="6600" b="1"/>
          </a:p>
        </p:txBody>
      </p:sp>
    </p:spTree>
    <p:extLst>
      <p:ext uri="{BB962C8B-B14F-4D97-AF65-F5344CB8AC3E}">
        <p14:creationId xmlns:p14="http://schemas.microsoft.com/office/powerpoint/2010/main" val="365530793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05684DD-C833-4685-AD74-FE38F7EA27C2}"/>
              </a:ext>
            </a:extLst>
          </p:cNvPr>
          <p:cNvSpPr/>
          <p:nvPr/>
        </p:nvSpPr>
        <p:spPr>
          <a:xfrm>
            <a:off x="7085071" y="176629"/>
            <a:ext cx="5105400" cy="12719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1BD2A5C-BBD6-4B9B-86DF-C5E4C2ED235D}"/>
              </a:ext>
            </a:extLst>
          </p:cNvPr>
          <p:cNvSpPr/>
          <p:nvPr/>
        </p:nvSpPr>
        <p:spPr>
          <a:xfrm>
            <a:off x="1529" y="-21336"/>
            <a:ext cx="12191999" cy="6879336"/>
          </a:xfrm>
          <a:prstGeom prst="rect">
            <a:avLst/>
          </a:prstGeom>
          <a:solidFill>
            <a:srgbClr val="006666">
              <a:alpha val="95000"/>
            </a:srgbClr>
          </a:solidFill>
          <a:ln>
            <a:solidFill>
              <a:srgbClr val="006666">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a:p>
        </p:txBody>
      </p:sp>
    </p:spTree>
    <p:extLst>
      <p:ext uri="{BB962C8B-B14F-4D97-AF65-F5344CB8AC3E}">
        <p14:creationId xmlns:p14="http://schemas.microsoft.com/office/powerpoint/2010/main" val="78009711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Chart&#10;&#10;Description automatically generated">
            <a:extLst>
              <a:ext uri="{FF2B5EF4-FFF2-40B4-BE49-F238E27FC236}">
                <a16:creationId xmlns:a16="http://schemas.microsoft.com/office/drawing/2014/main" id="{F07EB02F-0527-4EF9-917A-85C23A9A6195}"/>
              </a:ext>
            </a:extLst>
          </p:cNvPr>
          <p:cNvPicPr>
            <a:picLocks noChangeAspect="1"/>
          </p:cNvPicPr>
          <p:nvPr/>
        </p:nvPicPr>
        <p:blipFill rotWithShape="1">
          <a:blip r:embed="rId2">
            <a:extLst>
              <a:ext uri="{28A0092B-C50C-407E-A947-70E740481C1C}">
                <a14:useLocalDpi xmlns:a14="http://schemas.microsoft.com/office/drawing/2010/main" val="0"/>
              </a:ext>
            </a:extLst>
          </a:blip>
          <a:srcRect l="15646" t="6350" r="33345" b="7436"/>
          <a:stretch/>
        </p:blipFill>
        <p:spPr>
          <a:xfrm>
            <a:off x="7067251" y="402197"/>
            <a:ext cx="5187041" cy="6575295"/>
          </a:xfrm>
          <a:prstGeom prst="rect">
            <a:avLst/>
          </a:prstGeom>
        </p:spPr>
      </p:pic>
      <p:sp>
        <p:nvSpPr>
          <p:cNvPr id="9" name="Rectangle 8">
            <a:extLst>
              <a:ext uri="{FF2B5EF4-FFF2-40B4-BE49-F238E27FC236}">
                <a16:creationId xmlns:a16="http://schemas.microsoft.com/office/drawing/2014/main" id="{F6996B51-81FF-498D-90D8-B995486D8CFE}"/>
              </a:ext>
            </a:extLst>
          </p:cNvPr>
          <p:cNvSpPr/>
          <p:nvPr/>
        </p:nvSpPr>
        <p:spPr>
          <a:xfrm>
            <a:off x="5998" y="-18002"/>
            <a:ext cx="12191999" cy="467824"/>
          </a:xfrm>
          <a:prstGeom prst="rect">
            <a:avLst/>
          </a:prstGeom>
          <a:gradFill flip="none" rotWithShape="1">
            <a:gsLst>
              <a:gs pos="51000">
                <a:srgbClr val="808080"/>
              </a:gs>
              <a:gs pos="47000">
                <a:srgbClr val="006666"/>
              </a:gs>
              <a:gs pos="82000">
                <a:schemeClr val="tx1">
                  <a:lumMod val="95000"/>
                  <a:lumOff val="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Background and motivation – </a:t>
            </a:r>
            <a:r>
              <a:rPr lang="en-US" sz="2000" b="1"/>
              <a:t>Data and methods </a:t>
            </a:r>
            <a:r>
              <a:rPr lang="en-US" sz="2000"/>
              <a:t>– Results – Discussion and outlook – Future work </a:t>
            </a:r>
          </a:p>
        </p:txBody>
      </p:sp>
      <p:sp>
        <p:nvSpPr>
          <p:cNvPr id="6" name="TextBox 5">
            <a:extLst>
              <a:ext uri="{FF2B5EF4-FFF2-40B4-BE49-F238E27FC236}">
                <a16:creationId xmlns:a16="http://schemas.microsoft.com/office/drawing/2014/main" id="{E10D6CC7-DB27-4141-8A37-C18FA3D21C5E}"/>
              </a:ext>
            </a:extLst>
          </p:cNvPr>
          <p:cNvSpPr txBox="1"/>
          <p:nvPr/>
        </p:nvSpPr>
        <p:spPr>
          <a:xfrm>
            <a:off x="204408" y="449822"/>
            <a:ext cx="6973447" cy="646331"/>
          </a:xfrm>
          <a:prstGeom prst="rect">
            <a:avLst/>
          </a:prstGeom>
          <a:noFill/>
        </p:spPr>
        <p:txBody>
          <a:bodyPr wrap="none" rtlCol="0">
            <a:spAutoFit/>
          </a:bodyPr>
          <a:lstStyle/>
          <a:p>
            <a:r>
              <a:rPr lang="en-US" sz="3600"/>
              <a:t>Novel weakly-stratified layer routine</a:t>
            </a:r>
          </a:p>
        </p:txBody>
      </p:sp>
      <p:sp>
        <p:nvSpPr>
          <p:cNvPr id="8" name="TextBox 7">
            <a:extLst>
              <a:ext uri="{FF2B5EF4-FFF2-40B4-BE49-F238E27FC236}">
                <a16:creationId xmlns:a16="http://schemas.microsoft.com/office/drawing/2014/main" id="{4A7AEB74-9614-4A80-AFDD-8E7B784171A6}"/>
              </a:ext>
            </a:extLst>
          </p:cNvPr>
          <p:cNvSpPr txBox="1"/>
          <p:nvPr/>
        </p:nvSpPr>
        <p:spPr>
          <a:xfrm>
            <a:off x="500193" y="1447800"/>
            <a:ext cx="6738191" cy="3139321"/>
          </a:xfrm>
          <a:prstGeom prst="rect">
            <a:avLst/>
          </a:prstGeom>
          <a:noFill/>
        </p:spPr>
        <p:txBody>
          <a:bodyPr wrap="none" rtlCol="0">
            <a:spAutoFit/>
          </a:bodyPr>
          <a:lstStyle/>
          <a:p>
            <a:pPr marL="285750" indent="-285750">
              <a:buFont typeface="Arial" panose="020B0604020202020204" pitchFamily="34" charset="0"/>
              <a:buChar char="•"/>
            </a:pPr>
            <a:r>
              <a:rPr lang="en-US"/>
              <a:t>Weakly-stratified layers = nearly homogeneous regions of a profile</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The σ</a:t>
            </a:r>
            <a:r>
              <a:rPr lang="el-GR" baseline="-25000"/>
              <a:t>ϴ</a:t>
            </a:r>
            <a:r>
              <a:rPr lang="es-ES" baseline="-25000"/>
              <a:t>  </a:t>
            </a:r>
            <a:r>
              <a:rPr lang="es-ES"/>
              <a:t>is discre</a:t>
            </a:r>
            <a:r>
              <a:rPr lang="en-US"/>
              <a:t>tized and the number of observations on each bin</a:t>
            </a:r>
          </a:p>
          <a:p>
            <a:r>
              <a:rPr lang="en-US"/>
              <a:t>     are counted </a:t>
            </a:r>
            <a:r>
              <a:rPr lang="en-US" b="1">
                <a:sym typeface="Wingdings" panose="05000000000000000000" pitchFamily="2" charset="2"/>
              </a:rPr>
              <a:t>  </a:t>
            </a:r>
            <a:r>
              <a:rPr lang="en-US" b="1"/>
              <a:t> σ</a:t>
            </a:r>
            <a:r>
              <a:rPr lang="el-GR" b="1" baseline="-25000"/>
              <a:t>ϴ</a:t>
            </a:r>
            <a:r>
              <a:rPr lang="es-ES" b="1" baseline="-25000"/>
              <a:t>   </a:t>
            </a:r>
            <a:r>
              <a:rPr lang="en-US" b="1">
                <a:sym typeface="Wingdings" panose="05000000000000000000" pitchFamily="2" charset="2"/>
              </a:rPr>
              <a:t>HISTOGRAM</a:t>
            </a:r>
          </a:p>
          <a:p>
            <a:endParaRPr lang="en-US">
              <a:sym typeface="Wingdings" panose="05000000000000000000" pitchFamily="2" charset="2"/>
            </a:endParaRPr>
          </a:p>
          <a:p>
            <a:pPr marL="285750" indent="-285750">
              <a:buFont typeface="Arial" panose="020B0604020202020204" pitchFamily="34" charset="0"/>
              <a:buChar char="•"/>
            </a:pPr>
            <a:r>
              <a:rPr lang="en-US">
                <a:sym typeface="Wingdings" panose="05000000000000000000" pitchFamily="2" charset="2"/>
              </a:rPr>
              <a:t>Identification of a local maxima      that satisifies the </a:t>
            </a:r>
          </a:p>
          <a:p>
            <a:r>
              <a:rPr lang="en-US">
                <a:sym typeface="Wingdings" panose="05000000000000000000" pitchFamily="2" charset="2"/>
              </a:rPr>
              <a:t>      minimum thickness requirement</a:t>
            </a:r>
          </a:p>
          <a:p>
            <a:pPr marL="285750" indent="-285750">
              <a:buFont typeface="Arial" panose="020B0604020202020204" pitchFamily="34" charset="0"/>
              <a:buChar char="•"/>
            </a:pPr>
            <a:endParaRPr lang="en-US">
              <a:sym typeface="Wingdings" panose="05000000000000000000" pitchFamily="2" charset="2"/>
            </a:endParaRPr>
          </a:p>
          <a:p>
            <a:pPr marL="742950" lvl="1" indent="-285750">
              <a:buFont typeface="Arial" panose="020B0604020202020204" pitchFamily="34" charset="0"/>
              <a:buChar char="•"/>
            </a:pPr>
            <a:r>
              <a:rPr lang="en-US">
                <a:sym typeface="Wingdings" panose="05000000000000000000" pitchFamily="2" charset="2"/>
              </a:rPr>
              <a:t>Recalculates</a:t>
            </a:r>
            <a:r>
              <a:rPr lang="en-US" b="1">
                <a:sym typeface="Wingdings" panose="05000000000000000000" pitchFamily="2" charset="2"/>
              </a:rPr>
              <a:t> </a:t>
            </a:r>
            <a:r>
              <a:rPr lang="en-US" b="1"/>
              <a:t> σ</a:t>
            </a:r>
            <a:r>
              <a:rPr lang="el-GR" b="1" baseline="-25000"/>
              <a:t>ϴ</a:t>
            </a:r>
            <a:r>
              <a:rPr lang="es-ES" b="1" baseline="-25000"/>
              <a:t>  </a:t>
            </a:r>
            <a:r>
              <a:rPr lang="en-US">
                <a:sym typeface="Wingdings" panose="05000000000000000000" pitchFamily="2" charset="2"/>
              </a:rPr>
              <a:t>using as pressure reference </a:t>
            </a:r>
          </a:p>
          <a:p>
            <a:endParaRPr lang="en-US">
              <a:sym typeface="Wingdings" panose="05000000000000000000" pitchFamily="2" charset="2"/>
            </a:endParaRPr>
          </a:p>
          <a:p>
            <a:pPr marL="285750" indent="-285750">
              <a:buFont typeface="Arial" panose="020B0604020202020204" pitchFamily="34" charset="0"/>
              <a:buChar char="•"/>
            </a:pPr>
            <a:endParaRPr lang="en-US">
              <a:sym typeface="Wingdings" panose="05000000000000000000" pitchFamily="2" charset="2"/>
            </a:endParaRPr>
          </a:p>
        </p:txBody>
      </p:sp>
      <p:sp>
        <p:nvSpPr>
          <p:cNvPr id="2" name="Star: 5 Points 1">
            <a:extLst>
              <a:ext uri="{FF2B5EF4-FFF2-40B4-BE49-F238E27FC236}">
                <a16:creationId xmlns:a16="http://schemas.microsoft.com/office/drawing/2014/main" id="{E1252EA9-EC45-4622-BC2D-E8AE6450609C}"/>
              </a:ext>
            </a:extLst>
          </p:cNvPr>
          <p:cNvSpPr/>
          <p:nvPr/>
        </p:nvSpPr>
        <p:spPr>
          <a:xfrm>
            <a:off x="8448675" y="4714874"/>
            <a:ext cx="190500" cy="276225"/>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F8E3558-968C-4056-9808-453BF4059389}"/>
              </a:ext>
            </a:extLst>
          </p:cNvPr>
          <p:cNvSpPr/>
          <p:nvPr/>
        </p:nvSpPr>
        <p:spPr>
          <a:xfrm>
            <a:off x="8382000" y="2362200"/>
            <a:ext cx="266700" cy="809625"/>
          </a:xfrm>
          <a:prstGeom prst="rect">
            <a:avLst/>
          </a:prstGeom>
          <a:solidFill>
            <a:schemeClr val="accent2">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72C10A71-FEFB-4DBA-93E5-9AECAE4B8B4F}"/>
              </a:ext>
            </a:extLst>
          </p:cNvPr>
          <p:cNvSpPr/>
          <p:nvPr/>
        </p:nvSpPr>
        <p:spPr>
          <a:xfrm>
            <a:off x="8448675" y="2649049"/>
            <a:ext cx="161925" cy="14287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EB18225-0878-4E02-818B-401E8F048E15}"/>
              </a:ext>
            </a:extLst>
          </p:cNvPr>
          <p:cNvSpPr/>
          <p:nvPr/>
        </p:nvSpPr>
        <p:spPr>
          <a:xfrm>
            <a:off x="5495925" y="3763474"/>
            <a:ext cx="161925" cy="14287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tar: 5 Points 10">
            <a:extLst>
              <a:ext uri="{FF2B5EF4-FFF2-40B4-BE49-F238E27FC236}">
                <a16:creationId xmlns:a16="http://schemas.microsoft.com/office/drawing/2014/main" id="{05A0ED50-94EE-413D-8586-DFF03FCF488F}"/>
              </a:ext>
            </a:extLst>
          </p:cNvPr>
          <p:cNvSpPr/>
          <p:nvPr/>
        </p:nvSpPr>
        <p:spPr>
          <a:xfrm>
            <a:off x="3840713" y="2879347"/>
            <a:ext cx="190500" cy="276225"/>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icture containing diagram&#10;&#10;Description automatically generated">
            <a:extLst>
              <a:ext uri="{FF2B5EF4-FFF2-40B4-BE49-F238E27FC236}">
                <a16:creationId xmlns:a16="http://schemas.microsoft.com/office/drawing/2014/main" id="{31254EC7-6CE1-4A3D-BE1E-8BAAD915711E}"/>
              </a:ext>
            </a:extLst>
          </p:cNvPr>
          <p:cNvPicPr>
            <a:picLocks noChangeAspect="1"/>
          </p:cNvPicPr>
          <p:nvPr/>
        </p:nvPicPr>
        <p:blipFill rotWithShape="1">
          <a:blip r:embed="rId3">
            <a:extLst>
              <a:ext uri="{28A0092B-C50C-407E-A947-70E740481C1C}">
                <a14:useLocalDpi xmlns:a14="http://schemas.microsoft.com/office/drawing/2010/main" val="0"/>
              </a:ext>
            </a:extLst>
          </a:blip>
          <a:srcRect l="18693" t="27627" r="13182" b="14659"/>
          <a:stretch/>
        </p:blipFill>
        <p:spPr>
          <a:xfrm>
            <a:off x="119743" y="4038600"/>
            <a:ext cx="5939258" cy="2830286"/>
          </a:xfrm>
          <a:prstGeom prst="rect">
            <a:avLst/>
          </a:prstGeom>
        </p:spPr>
      </p:pic>
      <p:sp>
        <p:nvSpPr>
          <p:cNvPr id="14" name="TextBox 13">
            <a:extLst>
              <a:ext uri="{FF2B5EF4-FFF2-40B4-BE49-F238E27FC236}">
                <a16:creationId xmlns:a16="http://schemas.microsoft.com/office/drawing/2014/main" id="{9FD70724-4EA5-461F-A46B-A7B879755D32}"/>
              </a:ext>
            </a:extLst>
          </p:cNvPr>
          <p:cNvSpPr txBox="1"/>
          <p:nvPr/>
        </p:nvSpPr>
        <p:spPr>
          <a:xfrm>
            <a:off x="1934889" y="4038600"/>
            <a:ext cx="1154483" cy="369332"/>
          </a:xfrm>
          <a:prstGeom prst="rect">
            <a:avLst/>
          </a:prstGeom>
          <a:noFill/>
        </p:spPr>
        <p:txBody>
          <a:bodyPr wrap="none" rtlCol="0">
            <a:spAutoFit/>
          </a:bodyPr>
          <a:lstStyle/>
          <a:p>
            <a:r>
              <a:rPr lang="en-US" b="1">
                <a:solidFill>
                  <a:srgbClr val="00B050"/>
                </a:solidFill>
              </a:rPr>
              <a:t>Bin width </a:t>
            </a:r>
          </a:p>
        </p:txBody>
      </p:sp>
    </p:spTree>
    <p:extLst>
      <p:ext uri="{BB962C8B-B14F-4D97-AF65-F5344CB8AC3E}">
        <p14:creationId xmlns:p14="http://schemas.microsoft.com/office/powerpoint/2010/main" val="48370826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Chart&#10;&#10;Description automatically generated">
            <a:extLst>
              <a:ext uri="{FF2B5EF4-FFF2-40B4-BE49-F238E27FC236}">
                <a16:creationId xmlns:a16="http://schemas.microsoft.com/office/drawing/2014/main" id="{432B022C-4499-40D5-A48E-62FCA9F87ADB}"/>
              </a:ext>
            </a:extLst>
          </p:cNvPr>
          <p:cNvPicPr>
            <a:picLocks noChangeAspect="1"/>
          </p:cNvPicPr>
          <p:nvPr/>
        </p:nvPicPr>
        <p:blipFill rotWithShape="1">
          <a:blip r:embed="rId2">
            <a:extLst>
              <a:ext uri="{28A0092B-C50C-407E-A947-70E740481C1C}">
                <a14:useLocalDpi xmlns:a14="http://schemas.microsoft.com/office/drawing/2010/main" val="0"/>
              </a:ext>
            </a:extLst>
          </a:blip>
          <a:srcRect l="15505" t="6734" r="34479" b="8912"/>
          <a:stretch/>
        </p:blipFill>
        <p:spPr>
          <a:xfrm>
            <a:off x="7120020" y="478397"/>
            <a:ext cx="4991397" cy="6408177"/>
          </a:xfrm>
          <a:prstGeom prst="rect">
            <a:avLst/>
          </a:prstGeom>
        </p:spPr>
      </p:pic>
      <p:sp>
        <p:nvSpPr>
          <p:cNvPr id="9" name="Rectangle 8">
            <a:extLst>
              <a:ext uri="{FF2B5EF4-FFF2-40B4-BE49-F238E27FC236}">
                <a16:creationId xmlns:a16="http://schemas.microsoft.com/office/drawing/2014/main" id="{F6996B51-81FF-498D-90D8-B995486D8CFE}"/>
              </a:ext>
            </a:extLst>
          </p:cNvPr>
          <p:cNvSpPr/>
          <p:nvPr/>
        </p:nvSpPr>
        <p:spPr>
          <a:xfrm>
            <a:off x="5998" y="-18002"/>
            <a:ext cx="12191999" cy="467824"/>
          </a:xfrm>
          <a:prstGeom prst="rect">
            <a:avLst/>
          </a:prstGeom>
          <a:gradFill flip="none" rotWithShape="1">
            <a:gsLst>
              <a:gs pos="51000">
                <a:srgbClr val="808080"/>
              </a:gs>
              <a:gs pos="47000">
                <a:srgbClr val="006666"/>
              </a:gs>
              <a:gs pos="82000">
                <a:schemeClr val="tx1">
                  <a:lumMod val="95000"/>
                  <a:lumOff val="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Background and motivation – </a:t>
            </a:r>
            <a:r>
              <a:rPr lang="en-US" sz="2000" b="1"/>
              <a:t>Data and methods </a:t>
            </a:r>
            <a:r>
              <a:rPr lang="en-US" sz="2000"/>
              <a:t>– Results – Discussion and outlook – Future work </a:t>
            </a:r>
          </a:p>
        </p:txBody>
      </p:sp>
      <p:sp>
        <p:nvSpPr>
          <p:cNvPr id="6" name="TextBox 5">
            <a:extLst>
              <a:ext uri="{FF2B5EF4-FFF2-40B4-BE49-F238E27FC236}">
                <a16:creationId xmlns:a16="http://schemas.microsoft.com/office/drawing/2014/main" id="{E10D6CC7-DB27-4141-8A37-C18FA3D21C5E}"/>
              </a:ext>
            </a:extLst>
          </p:cNvPr>
          <p:cNvSpPr txBox="1"/>
          <p:nvPr/>
        </p:nvSpPr>
        <p:spPr>
          <a:xfrm>
            <a:off x="204408" y="449822"/>
            <a:ext cx="6973447" cy="646331"/>
          </a:xfrm>
          <a:prstGeom prst="rect">
            <a:avLst/>
          </a:prstGeom>
          <a:noFill/>
        </p:spPr>
        <p:txBody>
          <a:bodyPr wrap="none" rtlCol="0">
            <a:spAutoFit/>
          </a:bodyPr>
          <a:lstStyle/>
          <a:p>
            <a:r>
              <a:rPr lang="en-US" sz="3600"/>
              <a:t>Novel weakly-stratified layer routine</a:t>
            </a:r>
          </a:p>
        </p:txBody>
      </p:sp>
      <p:sp>
        <p:nvSpPr>
          <p:cNvPr id="8" name="TextBox 7">
            <a:extLst>
              <a:ext uri="{FF2B5EF4-FFF2-40B4-BE49-F238E27FC236}">
                <a16:creationId xmlns:a16="http://schemas.microsoft.com/office/drawing/2014/main" id="{4A7AEB74-9614-4A80-AFDD-8E7B784171A6}"/>
              </a:ext>
            </a:extLst>
          </p:cNvPr>
          <p:cNvSpPr txBox="1"/>
          <p:nvPr/>
        </p:nvSpPr>
        <p:spPr>
          <a:xfrm>
            <a:off x="500193" y="1447800"/>
            <a:ext cx="6738191" cy="4524315"/>
          </a:xfrm>
          <a:prstGeom prst="rect">
            <a:avLst/>
          </a:prstGeom>
          <a:noFill/>
        </p:spPr>
        <p:txBody>
          <a:bodyPr wrap="none" rtlCol="0">
            <a:spAutoFit/>
          </a:bodyPr>
          <a:lstStyle/>
          <a:p>
            <a:pPr marL="285750" indent="-285750">
              <a:buFont typeface="Arial" panose="020B0604020202020204" pitchFamily="34" charset="0"/>
              <a:buChar char="•"/>
            </a:pPr>
            <a:r>
              <a:rPr lang="en-US"/>
              <a:t>Weakly-stratified layers = nearly homogeneous regions of a profile</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The σ</a:t>
            </a:r>
            <a:r>
              <a:rPr lang="el-GR" baseline="-25000"/>
              <a:t>ϴ</a:t>
            </a:r>
            <a:r>
              <a:rPr lang="es-ES" baseline="-25000"/>
              <a:t>  </a:t>
            </a:r>
            <a:r>
              <a:rPr lang="es-ES"/>
              <a:t>is discre</a:t>
            </a:r>
            <a:r>
              <a:rPr lang="en-US"/>
              <a:t>tized and the number of observations on each bin</a:t>
            </a:r>
          </a:p>
          <a:p>
            <a:r>
              <a:rPr lang="en-US"/>
              <a:t>     are counted </a:t>
            </a:r>
            <a:r>
              <a:rPr lang="en-US" b="1">
                <a:sym typeface="Wingdings" panose="05000000000000000000" pitchFamily="2" charset="2"/>
              </a:rPr>
              <a:t>  </a:t>
            </a:r>
            <a:r>
              <a:rPr lang="en-US" b="1"/>
              <a:t> σ</a:t>
            </a:r>
            <a:r>
              <a:rPr lang="el-GR" b="1" baseline="-25000"/>
              <a:t>ϴ</a:t>
            </a:r>
            <a:r>
              <a:rPr lang="es-ES" b="1" baseline="-25000"/>
              <a:t>   </a:t>
            </a:r>
            <a:r>
              <a:rPr lang="en-US" b="1">
                <a:sym typeface="Wingdings" panose="05000000000000000000" pitchFamily="2" charset="2"/>
              </a:rPr>
              <a:t>HISTOGRAM</a:t>
            </a:r>
          </a:p>
          <a:p>
            <a:endParaRPr lang="en-US">
              <a:sym typeface="Wingdings" panose="05000000000000000000" pitchFamily="2" charset="2"/>
            </a:endParaRPr>
          </a:p>
          <a:p>
            <a:pPr marL="285750" indent="-285750">
              <a:buFont typeface="Arial" panose="020B0604020202020204" pitchFamily="34" charset="0"/>
              <a:buChar char="•"/>
            </a:pPr>
            <a:r>
              <a:rPr lang="en-US">
                <a:sym typeface="Wingdings" panose="05000000000000000000" pitchFamily="2" charset="2"/>
              </a:rPr>
              <a:t>Identification of a local maxima      that satisifies the </a:t>
            </a:r>
          </a:p>
          <a:p>
            <a:r>
              <a:rPr lang="en-US">
                <a:sym typeface="Wingdings" panose="05000000000000000000" pitchFamily="2" charset="2"/>
              </a:rPr>
              <a:t>      minimum thickness requirement</a:t>
            </a:r>
          </a:p>
          <a:p>
            <a:pPr marL="285750" indent="-285750">
              <a:buFont typeface="Arial" panose="020B0604020202020204" pitchFamily="34" charset="0"/>
              <a:buChar char="•"/>
            </a:pPr>
            <a:endParaRPr lang="en-US">
              <a:sym typeface="Wingdings" panose="05000000000000000000" pitchFamily="2" charset="2"/>
            </a:endParaRPr>
          </a:p>
          <a:p>
            <a:pPr marL="742950" lvl="1" indent="-285750">
              <a:buFont typeface="Arial" panose="020B0604020202020204" pitchFamily="34" charset="0"/>
              <a:buChar char="•"/>
            </a:pPr>
            <a:r>
              <a:rPr lang="en-US">
                <a:sym typeface="Wingdings" panose="05000000000000000000" pitchFamily="2" charset="2"/>
              </a:rPr>
              <a:t>Recalculates</a:t>
            </a:r>
            <a:r>
              <a:rPr lang="en-US" b="1">
                <a:sym typeface="Wingdings" panose="05000000000000000000" pitchFamily="2" charset="2"/>
              </a:rPr>
              <a:t> </a:t>
            </a:r>
            <a:r>
              <a:rPr lang="en-US" b="1"/>
              <a:t> σ</a:t>
            </a:r>
            <a:r>
              <a:rPr lang="el-GR" b="1" baseline="-25000"/>
              <a:t>ϴ</a:t>
            </a:r>
            <a:r>
              <a:rPr lang="es-ES" b="1" baseline="-25000"/>
              <a:t>  </a:t>
            </a:r>
            <a:r>
              <a:rPr lang="en-US">
                <a:sym typeface="Wingdings" panose="05000000000000000000" pitchFamily="2" charset="2"/>
              </a:rPr>
              <a:t>using as pressure reference </a:t>
            </a:r>
          </a:p>
          <a:p>
            <a:pPr marL="742950" lvl="1" indent="-285750">
              <a:buFont typeface="Arial" panose="020B0604020202020204" pitchFamily="34" charset="0"/>
              <a:buChar char="•"/>
            </a:pPr>
            <a:endParaRPr lang="en-US">
              <a:sym typeface="Wingdings" panose="05000000000000000000" pitchFamily="2" charset="2"/>
            </a:endParaRPr>
          </a:p>
          <a:p>
            <a:pPr marL="742950" lvl="1" indent="-285750">
              <a:buFont typeface="Arial" panose="020B0604020202020204" pitchFamily="34" charset="0"/>
              <a:buChar char="•"/>
            </a:pPr>
            <a:r>
              <a:rPr lang="en-US">
                <a:sym typeface="Wingdings" panose="05000000000000000000" pitchFamily="2" charset="2"/>
              </a:rPr>
              <a:t>Reconstructs the histogram</a:t>
            </a:r>
          </a:p>
          <a:p>
            <a:pPr marL="742950" lvl="1" indent="-285750">
              <a:buFont typeface="Arial" panose="020B0604020202020204" pitchFamily="34" charset="0"/>
              <a:buChar char="•"/>
            </a:pPr>
            <a:endParaRPr lang="en-US">
              <a:sym typeface="Wingdings" panose="05000000000000000000" pitchFamily="2" charset="2"/>
            </a:endParaRPr>
          </a:p>
          <a:p>
            <a:pPr marL="742950" lvl="1" indent="-285750">
              <a:buFont typeface="Arial" panose="020B0604020202020204" pitchFamily="34" charset="0"/>
              <a:buChar char="•"/>
            </a:pPr>
            <a:r>
              <a:rPr lang="en-US">
                <a:sym typeface="Wingdings" panose="05000000000000000000" pitchFamily="2" charset="2"/>
              </a:rPr>
              <a:t>Neighbouring bin addition </a:t>
            </a:r>
          </a:p>
          <a:p>
            <a:pPr lvl="1"/>
            <a:endParaRPr lang="en-US">
              <a:sym typeface="Wingdings" panose="05000000000000000000" pitchFamily="2" charset="2"/>
            </a:endParaRPr>
          </a:p>
          <a:p>
            <a:pPr marL="285750" indent="-285750">
              <a:buFont typeface="Arial" panose="020B0604020202020204" pitchFamily="34" charset="0"/>
              <a:buChar char="•"/>
            </a:pPr>
            <a:endParaRPr lang="en-US">
              <a:sym typeface="Wingdings" panose="05000000000000000000" pitchFamily="2" charset="2"/>
            </a:endParaRPr>
          </a:p>
          <a:p>
            <a:pPr marL="285750" indent="-285750">
              <a:buFont typeface="Arial" panose="020B0604020202020204" pitchFamily="34" charset="0"/>
              <a:buChar char="•"/>
            </a:pPr>
            <a:endParaRPr lang="en-US">
              <a:sym typeface="Wingdings" panose="05000000000000000000" pitchFamily="2" charset="2"/>
            </a:endParaRPr>
          </a:p>
        </p:txBody>
      </p:sp>
      <p:sp>
        <p:nvSpPr>
          <p:cNvPr id="10" name="Oval 9">
            <a:extLst>
              <a:ext uri="{FF2B5EF4-FFF2-40B4-BE49-F238E27FC236}">
                <a16:creationId xmlns:a16="http://schemas.microsoft.com/office/drawing/2014/main" id="{0EB18225-0878-4E02-818B-401E8F048E15}"/>
              </a:ext>
            </a:extLst>
          </p:cNvPr>
          <p:cNvSpPr/>
          <p:nvPr/>
        </p:nvSpPr>
        <p:spPr>
          <a:xfrm>
            <a:off x="5495925" y="3763474"/>
            <a:ext cx="161925" cy="14287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tar: 5 Points 10">
            <a:extLst>
              <a:ext uri="{FF2B5EF4-FFF2-40B4-BE49-F238E27FC236}">
                <a16:creationId xmlns:a16="http://schemas.microsoft.com/office/drawing/2014/main" id="{05A0ED50-94EE-413D-8586-DFF03FCF488F}"/>
              </a:ext>
            </a:extLst>
          </p:cNvPr>
          <p:cNvSpPr/>
          <p:nvPr/>
        </p:nvSpPr>
        <p:spPr>
          <a:xfrm>
            <a:off x="3840713" y="2879347"/>
            <a:ext cx="190500" cy="276225"/>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89303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C4977F6-A89B-4B13-A2A5-3C8BABBB80C6}"/>
              </a:ext>
            </a:extLst>
          </p:cNvPr>
          <p:cNvCxnSpPr>
            <a:cxnSpLocks/>
          </p:cNvCxnSpPr>
          <p:nvPr/>
        </p:nvCxnSpPr>
        <p:spPr>
          <a:xfrm>
            <a:off x="4448175" y="1285875"/>
            <a:ext cx="0" cy="54768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980AE56-7A8F-41EA-A66B-3DCBB7AF5456}"/>
              </a:ext>
            </a:extLst>
          </p:cNvPr>
          <p:cNvCxnSpPr>
            <a:cxnSpLocks/>
          </p:cNvCxnSpPr>
          <p:nvPr/>
        </p:nvCxnSpPr>
        <p:spPr>
          <a:xfrm>
            <a:off x="4448175" y="1285875"/>
            <a:ext cx="271462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6A9A337-60B1-4ACA-833D-E634EFC0D9EA}"/>
              </a:ext>
            </a:extLst>
          </p:cNvPr>
          <p:cNvSpPr txBox="1"/>
          <p:nvPr/>
        </p:nvSpPr>
        <p:spPr>
          <a:xfrm>
            <a:off x="3657600" y="2447925"/>
            <a:ext cx="652743" cy="369332"/>
          </a:xfrm>
          <a:prstGeom prst="rect">
            <a:avLst/>
          </a:prstGeom>
          <a:noFill/>
        </p:spPr>
        <p:txBody>
          <a:bodyPr wrap="none" rtlCol="0">
            <a:spAutoFit/>
          </a:bodyPr>
          <a:lstStyle/>
          <a:p>
            <a:r>
              <a:rPr lang="en-US"/>
              <a:t>1000</a:t>
            </a:r>
          </a:p>
        </p:txBody>
      </p:sp>
      <p:sp>
        <p:nvSpPr>
          <p:cNvPr id="14" name="TextBox 13">
            <a:extLst>
              <a:ext uri="{FF2B5EF4-FFF2-40B4-BE49-F238E27FC236}">
                <a16:creationId xmlns:a16="http://schemas.microsoft.com/office/drawing/2014/main" id="{FA84DAF3-2F54-4B78-8BFF-0D945BBCB7E9}"/>
              </a:ext>
            </a:extLst>
          </p:cNvPr>
          <p:cNvSpPr txBox="1"/>
          <p:nvPr/>
        </p:nvSpPr>
        <p:spPr>
          <a:xfrm>
            <a:off x="3657600" y="3838575"/>
            <a:ext cx="652743" cy="369332"/>
          </a:xfrm>
          <a:prstGeom prst="rect">
            <a:avLst/>
          </a:prstGeom>
          <a:noFill/>
        </p:spPr>
        <p:txBody>
          <a:bodyPr wrap="square" rtlCol="0">
            <a:spAutoFit/>
          </a:bodyPr>
          <a:lstStyle/>
          <a:p>
            <a:r>
              <a:rPr lang="en-US"/>
              <a:t>2000</a:t>
            </a:r>
          </a:p>
        </p:txBody>
      </p:sp>
      <p:sp>
        <p:nvSpPr>
          <p:cNvPr id="15" name="TextBox 14">
            <a:extLst>
              <a:ext uri="{FF2B5EF4-FFF2-40B4-BE49-F238E27FC236}">
                <a16:creationId xmlns:a16="http://schemas.microsoft.com/office/drawing/2014/main" id="{A3841B5B-BFC0-4CD2-BC4A-988F5F53118B}"/>
              </a:ext>
            </a:extLst>
          </p:cNvPr>
          <p:cNvSpPr txBox="1"/>
          <p:nvPr/>
        </p:nvSpPr>
        <p:spPr>
          <a:xfrm>
            <a:off x="3657599" y="5280541"/>
            <a:ext cx="652743" cy="369332"/>
          </a:xfrm>
          <a:prstGeom prst="rect">
            <a:avLst/>
          </a:prstGeom>
          <a:noFill/>
        </p:spPr>
        <p:txBody>
          <a:bodyPr wrap="none" rtlCol="0">
            <a:spAutoFit/>
          </a:bodyPr>
          <a:lstStyle/>
          <a:p>
            <a:r>
              <a:rPr lang="en-US"/>
              <a:t>3000</a:t>
            </a:r>
          </a:p>
        </p:txBody>
      </p:sp>
      <p:cxnSp>
        <p:nvCxnSpPr>
          <p:cNvPr id="19" name="Straight Connector 18">
            <a:extLst>
              <a:ext uri="{FF2B5EF4-FFF2-40B4-BE49-F238E27FC236}">
                <a16:creationId xmlns:a16="http://schemas.microsoft.com/office/drawing/2014/main" id="{4854BB11-A331-49A6-A921-B2BE79509043}"/>
              </a:ext>
            </a:extLst>
          </p:cNvPr>
          <p:cNvCxnSpPr>
            <a:cxnSpLocks/>
          </p:cNvCxnSpPr>
          <p:nvPr/>
        </p:nvCxnSpPr>
        <p:spPr>
          <a:xfrm>
            <a:off x="5143500" y="1285875"/>
            <a:ext cx="0" cy="487680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CE1BDFB-597F-4F2B-AF4D-B39B5E4C0EF4}"/>
              </a:ext>
            </a:extLst>
          </p:cNvPr>
          <p:cNvCxnSpPr>
            <a:cxnSpLocks/>
          </p:cNvCxnSpPr>
          <p:nvPr/>
        </p:nvCxnSpPr>
        <p:spPr>
          <a:xfrm>
            <a:off x="5010150" y="3800476"/>
            <a:ext cx="795337" cy="407431"/>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3C53BBB-9CA7-45E5-9566-AE5AA5E6FF11}"/>
              </a:ext>
            </a:extLst>
          </p:cNvPr>
          <p:cNvCxnSpPr>
            <a:cxnSpLocks/>
          </p:cNvCxnSpPr>
          <p:nvPr/>
        </p:nvCxnSpPr>
        <p:spPr>
          <a:xfrm>
            <a:off x="5915025" y="6372225"/>
            <a:ext cx="0" cy="485775"/>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ED9AE78-5859-4B86-B958-300146379149}"/>
              </a:ext>
            </a:extLst>
          </p:cNvPr>
          <p:cNvCxnSpPr>
            <a:cxnSpLocks/>
          </p:cNvCxnSpPr>
          <p:nvPr/>
        </p:nvCxnSpPr>
        <p:spPr>
          <a:xfrm>
            <a:off x="5010150" y="1285875"/>
            <a:ext cx="0" cy="2514601"/>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0EFA023-A578-4820-A639-9B6166762E43}"/>
              </a:ext>
            </a:extLst>
          </p:cNvPr>
          <p:cNvCxnSpPr>
            <a:cxnSpLocks/>
          </p:cNvCxnSpPr>
          <p:nvPr/>
        </p:nvCxnSpPr>
        <p:spPr>
          <a:xfrm>
            <a:off x="5143500" y="6143625"/>
            <a:ext cx="771525" cy="22860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A2ABCB01-FE77-43EE-8EBC-05FBD73B00F2}"/>
              </a:ext>
            </a:extLst>
          </p:cNvPr>
          <p:cNvCxnSpPr>
            <a:cxnSpLocks/>
          </p:cNvCxnSpPr>
          <p:nvPr/>
        </p:nvCxnSpPr>
        <p:spPr>
          <a:xfrm>
            <a:off x="5805487" y="4207907"/>
            <a:ext cx="0" cy="2650093"/>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B099ADEF-3CE4-4B44-B4C5-D198B7CDC8BB}"/>
              </a:ext>
            </a:extLst>
          </p:cNvPr>
          <p:cNvSpPr txBox="1"/>
          <p:nvPr/>
        </p:nvSpPr>
        <p:spPr>
          <a:xfrm>
            <a:off x="5529262" y="907018"/>
            <a:ext cx="888385" cy="369332"/>
          </a:xfrm>
          <a:prstGeom prst="rect">
            <a:avLst/>
          </a:prstGeom>
          <a:noFill/>
        </p:spPr>
        <p:txBody>
          <a:bodyPr wrap="none" rtlCol="0">
            <a:spAutoFit/>
          </a:bodyPr>
          <a:lstStyle/>
          <a:p>
            <a:r>
              <a:rPr lang="en-US"/>
              <a:t>Density</a:t>
            </a:r>
          </a:p>
        </p:txBody>
      </p:sp>
      <p:sp>
        <p:nvSpPr>
          <p:cNvPr id="46" name="TextBox 45">
            <a:extLst>
              <a:ext uri="{FF2B5EF4-FFF2-40B4-BE49-F238E27FC236}">
                <a16:creationId xmlns:a16="http://schemas.microsoft.com/office/drawing/2014/main" id="{CE102B65-7183-4D03-839A-015F33FFAE50}"/>
              </a:ext>
            </a:extLst>
          </p:cNvPr>
          <p:cNvSpPr txBox="1"/>
          <p:nvPr/>
        </p:nvSpPr>
        <p:spPr>
          <a:xfrm rot="16200000">
            <a:off x="2782248" y="4109925"/>
            <a:ext cx="1140633" cy="369332"/>
          </a:xfrm>
          <a:prstGeom prst="rect">
            <a:avLst/>
          </a:prstGeom>
          <a:noFill/>
        </p:spPr>
        <p:txBody>
          <a:bodyPr wrap="none" rtlCol="0">
            <a:spAutoFit/>
          </a:bodyPr>
          <a:lstStyle/>
          <a:p>
            <a:r>
              <a:rPr lang="en-US"/>
              <a:t>Depth (m)</a:t>
            </a:r>
          </a:p>
        </p:txBody>
      </p:sp>
      <p:sp>
        <p:nvSpPr>
          <p:cNvPr id="48" name="TextBox 47">
            <a:extLst>
              <a:ext uri="{FF2B5EF4-FFF2-40B4-BE49-F238E27FC236}">
                <a16:creationId xmlns:a16="http://schemas.microsoft.com/office/drawing/2014/main" id="{378C6724-8591-431B-8ACB-24B8900C1629}"/>
              </a:ext>
            </a:extLst>
          </p:cNvPr>
          <p:cNvSpPr txBox="1"/>
          <p:nvPr/>
        </p:nvSpPr>
        <p:spPr>
          <a:xfrm>
            <a:off x="6441458" y="6002893"/>
            <a:ext cx="1813317" cy="369332"/>
          </a:xfrm>
          <a:prstGeom prst="rect">
            <a:avLst/>
          </a:prstGeom>
          <a:noFill/>
        </p:spPr>
        <p:txBody>
          <a:bodyPr wrap="none" rtlCol="0">
            <a:spAutoFit/>
          </a:bodyPr>
          <a:lstStyle/>
          <a:p>
            <a:r>
              <a:rPr lang="en-US">
                <a:solidFill>
                  <a:srgbClr val="0070C0"/>
                </a:solidFill>
              </a:rPr>
              <a:t>Previous to 1980</a:t>
            </a:r>
          </a:p>
        </p:txBody>
      </p:sp>
      <p:sp>
        <p:nvSpPr>
          <p:cNvPr id="49" name="TextBox 48">
            <a:extLst>
              <a:ext uri="{FF2B5EF4-FFF2-40B4-BE49-F238E27FC236}">
                <a16:creationId xmlns:a16="http://schemas.microsoft.com/office/drawing/2014/main" id="{80BE00F5-F824-4686-A756-84D34DE02E11}"/>
              </a:ext>
            </a:extLst>
          </p:cNvPr>
          <p:cNvSpPr txBox="1"/>
          <p:nvPr/>
        </p:nvSpPr>
        <p:spPr>
          <a:xfrm>
            <a:off x="6458884" y="3615810"/>
            <a:ext cx="1179234" cy="369332"/>
          </a:xfrm>
          <a:prstGeom prst="rect">
            <a:avLst/>
          </a:prstGeom>
          <a:noFill/>
        </p:spPr>
        <p:txBody>
          <a:bodyPr wrap="none" rtlCol="0">
            <a:spAutoFit/>
          </a:bodyPr>
          <a:lstStyle/>
          <a:p>
            <a:r>
              <a:rPr lang="en-US">
                <a:solidFill>
                  <a:schemeClr val="accent2">
                    <a:lumMod val="75000"/>
                  </a:schemeClr>
                </a:solidFill>
              </a:rPr>
              <a:t>After 1980</a:t>
            </a:r>
          </a:p>
        </p:txBody>
      </p:sp>
      <p:sp>
        <p:nvSpPr>
          <p:cNvPr id="21" name="Rectangle 20">
            <a:extLst>
              <a:ext uri="{FF2B5EF4-FFF2-40B4-BE49-F238E27FC236}">
                <a16:creationId xmlns:a16="http://schemas.microsoft.com/office/drawing/2014/main" id="{6E2DE47A-4B38-4404-A8DF-5F2138E1048A}"/>
              </a:ext>
            </a:extLst>
          </p:cNvPr>
          <p:cNvSpPr/>
          <p:nvPr/>
        </p:nvSpPr>
        <p:spPr>
          <a:xfrm>
            <a:off x="5998" y="-18002"/>
            <a:ext cx="12191999" cy="467824"/>
          </a:xfrm>
          <a:prstGeom prst="rect">
            <a:avLst/>
          </a:prstGeom>
          <a:gradFill flip="none" rotWithShape="1">
            <a:gsLst>
              <a:gs pos="35000">
                <a:srgbClr val="808080"/>
              </a:gs>
              <a:gs pos="12000">
                <a:srgbClr val="006666"/>
              </a:gs>
              <a:gs pos="51000">
                <a:schemeClr val="tx1">
                  <a:lumMod val="95000"/>
                  <a:lumOff val="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Background and motivation </a:t>
            </a:r>
            <a:r>
              <a:rPr lang="en-US" sz="2000"/>
              <a:t>– Data and methods – Results – Conclussions – Future work </a:t>
            </a:r>
          </a:p>
        </p:txBody>
      </p:sp>
      <p:sp>
        <p:nvSpPr>
          <p:cNvPr id="22" name="TextBox 21">
            <a:extLst>
              <a:ext uri="{FF2B5EF4-FFF2-40B4-BE49-F238E27FC236}">
                <a16:creationId xmlns:a16="http://schemas.microsoft.com/office/drawing/2014/main" id="{E4FD28EB-5B89-4D60-9533-498309C05914}"/>
              </a:ext>
            </a:extLst>
          </p:cNvPr>
          <p:cNvSpPr txBox="1"/>
          <p:nvPr/>
        </p:nvSpPr>
        <p:spPr>
          <a:xfrm>
            <a:off x="183121" y="360017"/>
            <a:ext cx="6293069" cy="646331"/>
          </a:xfrm>
          <a:prstGeom prst="rect">
            <a:avLst/>
          </a:prstGeom>
          <a:noFill/>
        </p:spPr>
        <p:txBody>
          <a:bodyPr wrap="none" rtlCol="0">
            <a:spAutoFit/>
          </a:bodyPr>
          <a:lstStyle/>
          <a:p>
            <a:r>
              <a:rPr lang="en-US" sz="3600"/>
              <a:t>Convection in the Greenland Sea</a:t>
            </a:r>
          </a:p>
        </p:txBody>
      </p:sp>
    </p:spTree>
    <p:extLst>
      <p:ext uri="{BB962C8B-B14F-4D97-AF65-F5344CB8AC3E}">
        <p14:creationId xmlns:p14="http://schemas.microsoft.com/office/powerpoint/2010/main" val="94667688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Chart&#10;&#10;Description automatically generated">
            <a:extLst>
              <a:ext uri="{FF2B5EF4-FFF2-40B4-BE49-F238E27FC236}">
                <a16:creationId xmlns:a16="http://schemas.microsoft.com/office/drawing/2014/main" id="{432B022C-4499-40D5-A48E-62FCA9F87ADB}"/>
              </a:ext>
            </a:extLst>
          </p:cNvPr>
          <p:cNvPicPr>
            <a:picLocks noChangeAspect="1"/>
          </p:cNvPicPr>
          <p:nvPr/>
        </p:nvPicPr>
        <p:blipFill rotWithShape="1">
          <a:blip r:embed="rId2">
            <a:extLst>
              <a:ext uri="{28A0092B-C50C-407E-A947-70E740481C1C}">
                <a14:useLocalDpi xmlns:a14="http://schemas.microsoft.com/office/drawing/2010/main" val="0"/>
              </a:ext>
            </a:extLst>
          </a:blip>
          <a:srcRect l="15505" t="6734" r="34479" b="8912"/>
          <a:stretch/>
        </p:blipFill>
        <p:spPr>
          <a:xfrm>
            <a:off x="7120020" y="478397"/>
            <a:ext cx="4991397" cy="6408177"/>
          </a:xfrm>
          <a:prstGeom prst="rect">
            <a:avLst/>
          </a:prstGeom>
        </p:spPr>
      </p:pic>
      <p:sp>
        <p:nvSpPr>
          <p:cNvPr id="9" name="Rectangle 8">
            <a:extLst>
              <a:ext uri="{FF2B5EF4-FFF2-40B4-BE49-F238E27FC236}">
                <a16:creationId xmlns:a16="http://schemas.microsoft.com/office/drawing/2014/main" id="{F6996B51-81FF-498D-90D8-B995486D8CFE}"/>
              </a:ext>
            </a:extLst>
          </p:cNvPr>
          <p:cNvSpPr/>
          <p:nvPr/>
        </p:nvSpPr>
        <p:spPr>
          <a:xfrm>
            <a:off x="5998" y="-18002"/>
            <a:ext cx="12191999" cy="467824"/>
          </a:xfrm>
          <a:prstGeom prst="rect">
            <a:avLst/>
          </a:prstGeom>
          <a:gradFill flip="none" rotWithShape="1">
            <a:gsLst>
              <a:gs pos="51000">
                <a:srgbClr val="808080"/>
              </a:gs>
              <a:gs pos="47000">
                <a:srgbClr val="006666"/>
              </a:gs>
              <a:gs pos="82000">
                <a:schemeClr val="tx1">
                  <a:lumMod val="95000"/>
                  <a:lumOff val="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Background and motivation – </a:t>
            </a:r>
            <a:r>
              <a:rPr lang="en-US" sz="2000" b="1"/>
              <a:t>Data and methods </a:t>
            </a:r>
            <a:r>
              <a:rPr lang="en-US" sz="2000"/>
              <a:t>– Results – Discussion and outlook – Future work </a:t>
            </a:r>
          </a:p>
        </p:txBody>
      </p:sp>
      <p:sp>
        <p:nvSpPr>
          <p:cNvPr id="6" name="TextBox 5">
            <a:extLst>
              <a:ext uri="{FF2B5EF4-FFF2-40B4-BE49-F238E27FC236}">
                <a16:creationId xmlns:a16="http://schemas.microsoft.com/office/drawing/2014/main" id="{E10D6CC7-DB27-4141-8A37-C18FA3D21C5E}"/>
              </a:ext>
            </a:extLst>
          </p:cNvPr>
          <p:cNvSpPr txBox="1"/>
          <p:nvPr/>
        </p:nvSpPr>
        <p:spPr>
          <a:xfrm>
            <a:off x="204408" y="449822"/>
            <a:ext cx="6973447" cy="646331"/>
          </a:xfrm>
          <a:prstGeom prst="rect">
            <a:avLst/>
          </a:prstGeom>
          <a:noFill/>
        </p:spPr>
        <p:txBody>
          <a:bodyPr wrap="none" rtlCol="0">
            <a:spAutoFit/>
          </a:bodyPr>
          <a:lstStyle/>
          <a:p>
            <a:r>
              <a:rPr lang="en-US" sz="3600"/>
              <a:t>Novel weakly-stratified layer routine</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A7AEB74-9614-4A80-AFDD-8E7B784171A6}"/>
                  </a:ext>
                </a:extLst>
              </p:cNvPr>
              <p:cNvSpPr txBox="1"/>
              <p:nvPr/>
            </p:nvSpPr>
            <p:spPr>
              <a:xfrm>
                <a:off x="-174721" y="1240811"/>
                <a:ext cx="5746188" cy="1356462"/>
              </a:xfrm>
              <a:prstGeom prst="rect">
                <a:avLst/>
              </a:prstGeom>
              <a:noFill/>
            </p:spPr>
            <p:txBody>
              <a:bodyPr wrap="none" rtlCol="0">
                <a:spAutoFit/>
              </a:bodyPr>
              <a:lstStyle/>
              <a:p>
                <a:pPr lvl="1"/>
                <a:r>
                  <a:rPr lang="en-US">
                    <a:sym typeface="Wingdings" panose="05000000000000000000" pitchFamily="2" charset="2"/>
                  </a:rPr>
                  <a:t>Neighbouring bin addition based on slope criterion (</a:t>
                </a:r>
                <a:r>
                  <a:rPr lang="el-GR">
                    <a:sym typeface="Wingdings" panose="05000000000000000000" pitchFamily="2" charset="2"/>
                  </a:rPr>
                  <a:t>α</a:t>
                </a:r>
                <a:r>
                  <a:rPr lang="es-ES">
                    <a:sym typeface="Wingdings" panose="05000000000000000000" pitchFamily="2" charset="2"/>
                  </a:rPr>
                  <a:t>)</a:t>
                </a:r>
              </a:p>
              <a:p>
                <a:pPr lvl="1"/>
                <a:endParaRPr lang="es-ES">
                  <a:sym typeface="Wingdings" panose="05000000000000000000" pitchFamily="2" charset="2"/>
                </a:endParaRPr>
              </a:p>
              <a:p>
                <a:pPr lvl="1"/>
                <a:r>
                  <a:rPr lang="es-ES">
                    <a:sym typeface="Wingdings" panose="05000000000000000000" pitchFamily="2" charset="2"/>
                  </a:rPr>
                  <a:t>			</a:t>
                </a:r>
                <a:r>
                  <a:rPr lang="el-GR">
                    <a:sym typeface="Wingdings" panose="05000000000000000000" pitchFamily="2" charset="2"/>
                  </a:rPr>
                  <a:t> α</a:t>
                </a:r>
                <a:r>
                  <a:rPr lang="es-ES">
                    <a:sym typeface="Wingdings" panose="05000000000000000000" pitchFamily="2" charset="2"/>
                  </a:rPr>
                  <a:t> = </a:t>
                </a:r>
                <a14:m>
                  <m:oMath xmlns:m="http://schemas.openxmlformats.org/officeDocument/2006/math">
                    <m:f>
                      <m:fPr>
                        <m:ctrlPr>
                          <a:rPr lang="en-GB" i="1" smtClean="0">
                            <a:latin typeface="Cambria Math" panose="02040503050406030204" pitchFamily="18" charset="0"/>
                            <a:sym typeface="Wingdings" panose="05000000000000000000" pitchFamily="2" charset="2"/>
                          </a:rPr>
                        </m:ctrlPr>
                      </m:fPr>
                      <m:num>
                        <m:r>
                          <m:rPr>
                            <m:nor/>
                          </m:rPr>
                          <a:rPr lang="el-GR">
                            <a:sym typeface="Wingdings" panose="05000000000000000000" pitchFamily="2" charset="2"/>
                          </a:rPr>
                          <m:t>Δ</m:t>
                        </m:r>
                        <m:r>
                          <m:rPr>
                            <m:nor/>
                          </m:rPr>
                          <a:rPr lang="en-US"/>
                          <m:t>σ</m:t>
                        </m:r>
                        <m:r>
                          <m:rPr>
                            <m:nor/>
                          </m:rPr>
                          <a:rPr lang="el-GR" baseline="-25000"/>
                          <m:t>ϴ</m:t>
                        </m:r>
                      </m:num>
                      <m:den>
                        <m:r>
                          <m:rPr>
                            <m:nor/>
                          </m:rPr>
                          <a:rPr lang="es-ES"/>
                          <m:t>thickness</m:t>
                        </m:r>
                      </m:den>
                    </m:f>
                  </m:oMath>
                </a14:m>
                <a:endParaRPr lang="en-US">
                  <a:sym typeface="Wingdings" panose="05000000000000000000" pitchFamily="2" charset="2"/>
                </a:endParaRPr>
              </a:p>
              <a:p>
                <a:pPr marL="285750" indent="-285750">
                  <a:buFont typeface="Arial" panose="020B0604020202020204" pitchFamily="34" charset="0"/>
                  <a:buChar char="•"/>
                </a:pPr>
                <a:endParaRPr lang="en-US">
                  <a:sym typeface="Wingdings" panose="05000000000000000000" pitchFamily="2" charset="2"/>
                </a:endParaRPr>
              </a:p>
            </p:txBody>
          </p:sp>
        </mc:Choice>
        <mc:Fallback xmlns="">
          <p:sp>
            <p:nvSpPr>
              <p:cNvPr id="8" name="TextBox 7">
                <a:extLst>
                  <a:ext uri="{FF2B5EF4-FFF2-40B4-BE49-F238E27FC236}">
                    <a16:creationId xmlns:a16="http://schemas.microsoft.com/office/drawing/2014/main" id="{4A7AEB74-9614-4A80-AFDD-8E7B784171A6}"/>
                  </a:ext>
                </a:extLst>
              </p:cNvPr>
              <p:cNvSpPr txBox="1">
                <a:spLocks noRot="1" noChangeAspect="1" noMove="1" noResize="1" noEditPoints="1" noAdjustHandles="1" noChangeArrowheads="1" noChangeShapeType="1" noTextEdit="1"/>
              </p:cNvSpPr>
              <p:nvPr/>
            </p:nvSpPr>
            <p:spPr>
              <a:xfrm>
                <a:off x="-174721" y="1240811"/>
                <a:ext cx="5746188" cy="1356462"/>
              </a:xfrm>
              <a:prstGeom prst="rect">
                <a:avLst/>
              </a:prstGeom>
              <a:blipFill>
                <a:blip r:embed="rId3"/>
                <a:stretch>
                  <a:fillRect t="-2703" r="-106"/>
                </a:stretch>
              </a:blipFill>
            </p:spPr>
            <p:txBody>
              <a:bodyPr/>
              <a:lstStyle/>
              <a:p>
                <a:r>
                  <a:rPr lang="en-US">
                    <a:noFill/>
                  </a:rPr>
                  <a:t> </a:t>
                </a:r>
              </a:p>
            </p:txBody>
          </p:sp>
        </mc:Fallback>
      </mc:AlternateContent>
      <p:cxnSp>
        <p:nvCxnSpPr>
          <p:cNvPr id="3" name="Straight Connector 2">
            <a:extLst>
              <a:ext uri="{FF2B5EF4-FFF2-40B4-BE49-F238E27FC236}">
                <a16:creationId xmlns:a16="http://schemas.microsoft.com/office/drawing/2014/main" id="{9604D399-FF0A-46CF-B08D-1657C6D93D8B}"/>
              </a:ext>
            </a:extLst>
          </p:cNvPr>
          <p:cNvCxnSpPr>
            <a:cxnSpLocks/>
          </p:cNvCxnSpPr>
          <p:nvPr/>
        </p:nvCxnSpPr>
        <p:spPr>
          <a:xfrm>
            <a:off x="8501742" y="2514600"/>
            <a:ext cx="76201" cy="1230086"/>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DC96A8A-7085-4F52-AC68-3FB37655BE63}"/>
              </a:ext>
            </a:extLst>
          </p:cNvPr>
          <p:cNvCxnSpPr>
            <a:cxnSpLocks/>
          </p:cNvCxnSpPr>
          <p:nvPr/>
        </p:nvCxnSpPr>
        <p:spPr>
          <a:xfrm>
            <a:off x="8577943" y="2688771"/>
            <a:ext cx="87086" cy="740229"/>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CD491A2-6105-49C4-96C0-CA5B7C2DB3E0}"/>
              </a:ext>
            </a:extLst>
          </p:cNvPr>
          <p:cNvSpPr txBox="1"/>
          <p:nvPr/>
        </p:nvSpPr>
        <p:spPr>
          <a:xfrm>
            <a:off x="751114" y="2775857"/>
            <a:ext cx="6255751" cy="1231106"/>
          </a:xfrm>
          <a:prstGeom prst="rect">
            <a:avLst/>
          </a:prstGeom>
          <a:noFill/>
        </p:spPr>
        <p:txBody>
          <a:bodyPr wrap="none" rtlCol="0">
            <a:spAutoFit/>
          </a:bodyPr>
          <a:lstStyle/>
          <a:p>
            <a:r>
              <a:rPr lang="en-US"/>
              <a:t>If   </a:t>
            </a:r>
            <a:r>
              <a:rPr lang="el-GR">
                <a:sym typeface="Wingdings" panose="05000000000000000000" pitchFamily="2" charset="2"/>
              </a:rPr>
              <a:t> </a:t>
            </a:r>
            <a:r>
              <a:rPr lang="el-GR" sz="2000" b="1">
                <a:solidFill>
                  <a:srgbClr val="00B050"/>
                </a:solidFill>
                <a:sym typeface="Wingdings" panose="05000000000000000000" pitchFamily="2" charset="2"/>
              </a:rPr>
              <a:t>α</a:t>
            </a:r>
            <a:r>
              <a:rPr lang="es-ES" sz="2000" b="1">
                <a:solidFill>
                  <a:srgbClr val="00B050"/>
                </a:solidFill>
                <a:sym typeface="Wingdings" panose="05000000000000000000" pitchFamily="2" charset="2"/>
              </a:rPr>
              <a:t>  </a:t>
            </a:r>
            <a:r>
              <a:rPr lang="el-GR" b="1">
                <a:sym typeface="Wingdings" panose="05000000000000000000" pitchFamily="2" charset="2"/>
              </a:rPr>
              <a:t>≤</a:t>
            </a:r>
            <a:r>
              <a:rPr lang="el-GR">
                <a:sym typeface="Wingdings" panose="05000000000000000000" pitchFamily="2" charset="2"/>
              </a:rPr>
              <a:t> </a:t>
            </a:r>
            <a:r>
              <a:rPr lang="es-ES">
                <a:sym typeface="Wingdings" panose="05000000000000000000" pitchFamily="2" charset="2"/>
              </a:rPr>
              <a:t> </a:t>
            </a:r>
            <a:r>
              <a:rPr lang="el-GR" b="1">
                <a:solidFill>
                  <a:srgbClr val="FF0000"/>
                </a:solidFill>
                <a:sym typeface="Wingdings" panose="05000000000000000000" pitchFamily="2" charset="2"/>
              </a:rPr>
              <a:t>α</a:t>
            </a:r>
            <a:r>
              <a:rPr lang="es-ES" b="1">
                <a:solidFill>
                  <a:srgbClr val="FF0000"/>
                </a:solidFill>
                <a:sym typeface="Wingdings" panose="05000000000000000000" pitchFamily="2" charset="2"/>
              </a:rPr>
              <a:t> </a:t>
            </a:r>
            <a:r>
              <a:rPr lang="es-ES">
                <a:sym typeface="Wingdings" panose="05000000000000000000" pitchFamily="2" charset="2"/>
              </a:rPr>
              <a:t>the bin is added. </a:t>
            </a:r>
          </a:p>
          <a:p>
            <a:endParaRPr lang="es-ES">
              <a:sym typeface="Wingdings" panose="05000000000000000000" pitchFamily="2" charset="2"/>
            </a:endParaRPr>
          </a:p>
          <a:p>
            <a:r>
              <a:rPr lang="es-ES">
                <a:sym typeface="Wingdings" panose="05000000000000000000" pitchFamily="2" charset="2"/>
              </a:rPr>
              <a:t>If the new bin added does not satisfy this condition the iteration </a:t>
            </a:r>
          </a:p>
          <a:p>
            <a:pPr algn="ctr"/>
            <a:r>
              <a:rPr lang="es-ES" b="1">
                <a:solidFill>
                  <a:srgbClr val="FF0000"/>
                </a:solidFill>
                <a:sym typeface="Wingdings" panose="05000000000000000000" pitchFamily="2" charset="2"/>
              </a:rPr>
              <a:t>STOPS  </a:t>
            </a:r>
            <a:r>
              <a:rPr lang="en-US" b="1">
                <a:solidFill>
                  <a:srgbClr val="FF0000"/>
                </a:solidFill>
              </a:rPr>
              <a:t>  </a:t>
            </a:r>
          </a:p>
        </p:txBody>
      </p:sp>
    </p:spTree>
    <p:extLst>
      <p:ext uri="{BB962C8B-B14F-4D97-AF65-F5344CB8AC3E}">
        <p14:creationId xmlns:p14="http://schemas.microsoft.com/office/powerpoint/2010/main" val="176290758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Chart&#10;&#10;Description automatically generated">
            <a:extLst>
              <a:ext uri="{FF2B5EF4-FFF2-40B4-BE49-F238E27FC236}">
                <a16:creationId xmlns:a16="http://schemas.microsoft.com/office/drawing/2014/main" id="{432B022C-4499-40D5-A48E-62FCA9F87ADB}"/>
              </a:ext>
            </a:extLst>
          </p:cNvPr>
          <p:cNvPicPr>
            <a:picLocks noChangeAspect="1"/>
          </p:cNvPicPr>
          <p:nvPr/>
        </p:nvPicPr>
        <p:blipFill rotWithShape="1">
          <a:blip r:embed="rId2">
            <a:extLst>
              <a:ext uri="{28A0092B-C50C-407E-A947-70E740481C1C}">
                <a14:useLocalDpi xmlns:a14="http://schemas.microsoft.com/office/drawing/2010/main" val="0"/>
              </a:ext>
            </a:extLst>
          </a:blip>
          <a:srcRect l="15505" t="6734" r="34479" b="8912"/>
          <a:stretch/>
        </p:blipFill>
        <p:spPr>
          <a:xfrm>
            <a:off x="7120020" y="478397"/>
            <a:ext cx="4991397" cy="6408177"/>
          </a:xfrm>
          <a:prstGeom prst="rect">
            <a:avLst/>
          </a:prstGeom>
        </p:spPr>
      </p:pic>
      <p:sp>
        <p:nvSpPr>
          <p:cNvPr id="9" name="Rectangle 8">
            <a:extLst>
              <a:ext uri="{FF2B5EF4-FFF2-40B4-BE49-F238E27FC236}">
                <a16:creationId xmlns:a16="http://schemas.microsoft.com/office/drawing/2014/main" id="{F6996B51-81FF-498D-90D8-B995486D8CFE}"/>
              </a:ext>
            </a:extLst>
          </p:cNvPr>
          <p:cNvSpPr/>
          <p:nvPr/>
        </p:nvSpPr>
        <p:spPr>
          <a:xfrm>
            <a:off x="5998" y="-18002"/>
            <a:ext cx="12191999" cy="467824"/>
          </a:xfrm>
          <a:prstGeom prst="rect">
            <a:avLst/>
          </a:prstGeom>
          <a:gradFill flip="none" rotWithShape="1">
            <a:gsLst>
              <a:gs pos="51000">
                <a:srgbClr val="808080"/>
              </a:gs>
              <a:gs pos="47000">
                <a:srgbClr val="006666"/>
              </a:gs>
              <a:gs pos="82000">
                <a:schemeClr val="tx1">
                  <a:lumMod val="95000"/>
                  <a:lumOff val="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Background and motivation – </a:t>
            </a:r>
            <a:r>
              <a:rPr lang="en-US" sz="2000" b="1"/>
              <a:t>Data and methods </a:t>
            </a:r>
            <a:r>
              <a:rPr lang="en-US" sz="2000"/>
              <a:t>– Results – Discussion and outlook – Future work </a:t>
            </a:r>
          </a:p>
        </p:txBody>
      </p:sp>
      <p:sp>
        <p:nvSpPr>
          <p:cNvPr id="6" name="TextBox 5">
            <a:extLst>
              <a:ext uri="{FF2B5EF4-FFF2-40B4-BE49-F238E27FC236}">
                <a16:creationId xmlns:a16="http://schemas.microsoft.com/office/drawing/2014/main" id="{E10D6CC7-DB27-4141-8A37-C18FA3D21C5E}"/>
              </a:ext>
            </a:extLst>
          </p:cNvPr>
          <p:cNvSpPr txBox="1"/>
          <p:nvPr/>
        </p:nvSpPr>
        <p:spPr>
          <a:xfrm>
            <a:off x="204408" y="449822"/>
            <a:ext cx="6973447" cy="646331"/>
          </a:xfrm>
          <a:prstGeom prst="rect">
            <a:avLst/>
          </a:prstGeom>
          <a:noFill/>
        </p:spPr>
        <p:txBody>
          <a:bodyPr wrap="none" rtlCol="0">
            <a:spAutoFit/>
          </a:bodyPr>
          <a:lstStyle/>
          <a:p>
            <a:r>
              <a:rPr lang="en-US" sz="3600"/>
              <a:t>Novel weakly-stratified layer routine</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A7AEB74-9614-4A80-AFDD-8E7B784171A6}"/>
                  </a:ext>
                </a:extLst>
              </p:cNvPr>
              <p:cNvSpPr txBox="1"/>
              <p:nvPr/>
            </p:nvSpPr>
            <p:spPr>
              <a:xfrm>
                <a:off x="-174721" y="1240811"/>
                <a:ext cx="5746188" cy="1356462"/>
              </a:xfrm>
              <a:prstGeom prst="rect">
                <a:avLst/>
              </a:prstGeom>
              <a:noFill/>
            </p:spPr>
            <p:txBody>
              <a:bodyPr wrap="none" rtlCol="0">
                <a:spAutoFit/>
              </a:bodyPr>
              <a:lstStyle/>
              <a:p>
                <a:pPr lvl="1"/>
                <a:r>
                  <a:rPr lang="en-US">
                    <a:sym typeface="Wingdings" panose="05000000000000000000" pitchFamily="2" charset="2"/>
                  </a:rPr>
                  <a:t>Neighbouring bin addition based on slope criterion (</a:t>
                </a:r>
                <a:r>
                  <a:rPr lang="el-GR">
                    <a:sym typeface="Wingdings" panose="05000000000000000000" pitchFamily="2" charset="2"/>
                  </a:rPr>
                  <a:t>α</a:t>
                </a:r>
                <a:r>
                  <a:rPr lang="es-ES">
                    <a:sym typeface="Wingdings" panose="05000000000000000000" pitchFamily="2" charset="2"/>
                  </a:rPr>
                  <a:t>)</a:t>
                </a:r>
              </a:p>
              <a:p>
                <a:pPr lvl="1"/>
                <a:endParaRPr lang="es-ES">
                  <a:sym typeface="Wingdings" panose="05000000000000000000" pitchFamily="2" charset="2"/>
                </a:endParaRPr>
              </a:p>
              <a:p>
                <a:pPr lvl="1"/>
                <a:r>
                  <a:rPr lang="es-ES">
                    <a:sym typeface="Wingdings" panose="05000000000000000000" pitchFamily="2" charset="2"/>
                  </a:rPr>
                  <a:t>			</a:t>
                </a:r>
                <a:r>
                  <a:rPr lang="el-GR">
                    <a:sym typeface="Wingdings" panose="05000000000000000000" pitchFamily="2" charset="2"/>
                  </a:rPr>
                  <a:t> α</a:t>
                </a:r>
                <a:r>
                  <a:rPr lang="es-ES">
                    <a:sym typeface="Wingdings" panose="05000000000000000000" pitchFamily="2" charset="2"/>
                  </a:rPr>
                  <a:t> = </a:t>
                </a:r>
                <a14:m>
                  <m:oMath xmlns:m="http://schemas.openxmlformats.org/officeDocument/2006/math">
                    <m:f>
                      <m:fPr>
                        <m:ctrlPr>
                          <a:rPr lang="en-GB" i="1" smtClean="0">
                            <a:latin typeface="Cambria Math" panose="02040503050406030204" pitchFamily="18" charset="0"/>
                            <a:sym typeface="Wingdings" panose="05000000000000000000" pitchFamily="2" charset="2"/>
                          </a:rPr>
                        </m:ctrlPr>
                      </m:fPr>
                      <m:num>
                        <m:r>
                          <m:rPr>
                            <m:nor/>
                          </m:rPr>
                          <a:rPr lang="el-GR">
                            <a:sym typeface="Wingdings" panose="05000000000000000000" pitchFamily="2" charset="2"/>
                          </a:rPr>
                          <m:t>Δ</m:t>
                        </m:r>
                        <m:r>
                          <m:rPr>
                            <m:nor/>
                          </m:rPr>
                          <a:rPr lang="en-US"/>
                          <m:t>σ</m:t>
                        </m:r>
                        <m:r>
                          <m:rPr>
                            <m:nor/>
                          </m:rPr>
                          <a:rPr lang="el-GR" baseline="-25000"/>
                          <m:t>ϴ</m:t>
                        </m:r>
                      </m:num>
                      <m:den>
                        <m:r>
                          <m:rPr>
                            <m:nor/>
                          </m:rPr>
                          <a:rPr lang="es-ES"/>
                          <m:t>thickness</m:t>
                        </m:r>
                      </m:den>
                    </m:f>
                  </m:oMath>
                </a14:m>
                <a:endParaRPr lang="en-US">
                  <a:sym typeface="Wingdings" panose="05000000000000000000" pitchFamily="2" charset="2"/>
                </a:endParaRPr>
              </a:p>
              <a:p>
                <a:pPr marL="285750" indent="-285750">
                  <a:buFont typeface="Arial" panose="020B0604020202020204" pitchFamily="34" charset="0"/>
                  <a:buChar char="•"/>
                </a:pPr>
                <a:endParaRPr lang="en-US">
                  <a:sym typeface="Wingdings" panose="05000000000000000000" pitchFamily="2" charset="2"/>
                </a:endParaRPr>
              </a:p>
            </p:txBody>
          </p:sp>
        </mc:Choice>
        <mc:Fallback xmlns="">
          <p:sp>
            <p:nvSpPr>
              <p:cNvPr id="8" name="TextBox 7">
                <a:extLst>
                  <a:ext uri="{FF2B5EF4-FFF2-40B4-BE49-F238E27FC236}">
                    <a16:creationId xmlns:a16="http://schemas.microsoft.com/office/drawing/2014/main" id="{4A7AEB74-9614-4A80-AFDD-8E7B784171A6}"/>
                  </a:ext>
                </a:extLst>
              </p:cNvPr>
              <p:cNvSpPr txBox="1">
                <a:spLocks noRot="1" noChangeAspect="1" noMove="1" noResize="1" noEditPoints="1" noAdjustHandles="1" noChangeArrowheads="1" noChangeShapeType="1" noTextEdit="1"/>
              </p:cNvSpPr>
              <p:nvPr/>
            </p:nvSpPr>
            <p:spPr>
              <a:xfrm>
                <a:off x="-174721" y="1240811"/>
                <a:ext cx="5746188" cy="1356462"/>
              </a:xfrm>
              <a:prstGeom prst="rect">
                <a:avLst/>
              </a:prstGeom>
              <a:blipFill>
                <a:blip r:embed="rId3"/>
                <a:stretch>
                  <a:fillRect t="-2703" r="-106"/>
                </a:stretch>
              </a:blipFill>
            </p:spPr>
            <p:txBody>
              <a:bodyPr/>
              <a:lstStyle/>
              <a:p>
                <a:r>
                  <a:rPr lang="en-US">
                    <a:noFill/>
                  </a:rPr>
                  <a:t> </a:t>
                </a:r>
              </a:p>
            </p:txBody>
          </p:sp>
        </mc:Fallback>
      </mc:AlternateContent>
      <p:cxnSp>
        <p:nvCxnSpPr>
          <p:cNvPr id="3" name="Straight Connector 2">
            <a:extLst>
              <a:ext uri="{FF2B5EF4-FFF2-40B4-BE49-F238E27FC236}">
                <a16:creationId xmlns:a16="http://schemas.microsoft.com/office/drawing/2014/main" id="{9604D399-FF0A-46CF-B08D-1657C6D93D8B}"/>
              </a:ext>
            </a:extLst>
          </p:cNvPr>
          <p:cNvCxnSpPr>
            <a:cxnSpLocks/>
          </p:cNvCxnSpPr>
          <p:nvPr/>
        </p:nvCxnSpPr>
        <p:spPr>
          <a:xfrm>
            <a:off x="8501742" y="2514600"/>
            <a:ext cx="76201" cy="1230086"/>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DC96A8A-7085-4F52-AC68-3FB37655BE63}"/>
              </a:ext>
            </a:extLst>
          </p:cNvPr>
          <p:cNvCxnSpPr>
            <a:cxnSpLocks/>
          </p:cNvCxnSpPr>
          <p:nvPr/>
        </p:nvCxnSpPr>
        <p:spPr>
          <a:xfrm>
            <a:off x="8577943" y="2775857"/>
            <a:ext cx="87086" cy="653143"/>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CD491A2-6105-49C4-96C0-CA5B7C2DB3E0}"/>
              </a:ext>
            </a:extLst>
          </p:cNvPr>
          <p:cNvSpPr txBox="1"/>
          <p:nvPr/>
        </p:nvSpPr>
        <p:spPr>
          <a:xfrm>
            <a:off x="751114" y="2775857"/>
            <a:ext cx="6255751" cy="1231106"/>
          </a:xfrm>
          <a:prstGeom prst="rect">
            <a:avLst/>
          </a:prstGeom>
          <a:noFill/>
        </p:spPr>
        <p:txBody>
          <a:bodyPr wrap="none" rtlCol="0">
            <a:spAutoFit/>
          </a:bodyPr>
          <a:lstStyle/>
          <a:p>
            <a:r>
              <a:rPr lang="en-US"/>
              <a:t>If   </a:t>
            </a:r>
            <a:r>
              <a:rPr lang="el-GR">
                <a:sym typeface="Wingdings" panose="05000000000000000000" pitchFamily="2" charset="2"/>
              </a:rPr>
              <a:t> </a:t>
            </a:r>
            <a:r>
              <a:rPr lang="el-GR" sz="2000" b="1">
                <a:solidFill>
                  <a:srgbClr val="00B050"/>
                </a:solidFill>
                <a:sym typeface="Wingdings" panose="05000000000000000000" pitchFamily="2" charset="2"/>
              </a:rPr>
              <a:t>α</a:t>
            </a:r>
            <a:r>
              <a:rPr lang="es-ES" sz="2000" b="1">
                <a:solidFill>
                  <a:srgbClr val="00B050"/>
                </a:solidFill>
                <a:sym typeface="Wingdings" panose="05000000000000000000" pitchFamily="2" charset="2"/>
              </a:rPr>
              <a:t>  </a:t>
            </a:r>
            <a:r>
              <a:rPr lang="el-GR" b="1">
                <a:sym typeface="Wingdings" panose="05000000000000000000" pitchFamily="2" charset="2"/>
              </a:rPr>
              <a:t>≤</a:t>
            </a:r>
            <a:r>
              <a:rPr lang="el-GR">
                <a:sym typeface="Wingdings" panose="05000000000000000000" pitchFamily="2" charset="2"/>
              </a:rPr>
              <a:t> </a:t>
            </a:r>
            <a:r>
              <a:rPr lang="es-ES">
                <a:sym typeface="Wingdings" panose="05000000000000000000" pitchFamily="2" charset="2"/>
              </a:rPr>
              <a:t> </a:t>
            </a:r>
            <a:r>
              <a:rPr lang="el-GR" b="1">
                <a:solidFill>
                  <a:srgbClr val="FF0000"/>
                </a:solidFill>
                <a:sym typeface="Wingdings" panose="05000000000000000000" pitchFamily="2" charset="2"/>
              </a:rPr>
              <a:t>α</a:t>
            </a:r>
            <a:r>
              <a:rPr lang="es-ES" b="1">
                <a:solidFill>
                  <a:srgbClr val="FF0000"/>
                </a:solidFill>
                <a:sym typeface="Wingdings" panose="05000000000000000000" pitchFamily="2" charset="2"/>
              </a:rPr>
              <a:t> </a:t>
            </a:r>
            <a:r>
              <a:rPr lang="es-ES">
                <a:sym typeface="Wingdings" panose="05000000000000000000" pitchFamily="2" charset="2"/>
              </a:rPr>
              <a:t>the bin is added. </a:t>
            </a:r>
          </a:p>
          <a:p>
            <a:endParaRPr lang="es-ES">
              <a:sym typeface="Wingdings" panose="05000000000000000000" pitchFamily="2" charset="2"/>
            </a:endParaRPr>
          </a:p>
          <a:p>
            <a:r>
              <a:rPr lang="es-ES">
                <a:sym typeface="Wingdings" panose="05000000000000000000" pitchFamily="2" charset="2"/>
              </a:rPr>
              <a:t>If the new bin added does not satisfy this condition the iteration </a:t>
            </a:r>
          </a:p>
          <a:p>
            <a:pPr algn="ctr"/>
            <a:r>
              <a:rPr lang="es-ES" b="1">
                <a:solidFill>
                  <a:srgbClr val="FF0000"/>
                </a:solidFill>
                <a:sym typeface="Wingdings" panose="05000000000000000000" pitchFamily="2" charset="2"/>
              </a:rPr>
              <a:t>STOPS  </a:t>
            </a:r>
            <a:r>
              <a:rPr lang="en-US" b="1">
                <a:solidFill>
                  <a:srgbClr val="FF0000"/>
                </a:solidFill>
              </a:rPr>
              <a:t>  </a:t>
            </a:r>
          </a:p>
        </p:txBody>
      </p:sp>
    </p:spTree>
    <p:extLst>
      <p:ext uri="{BB962C8B-B14F-4D97-AF65-F5344CB8AC3E}">
        <p14:creationId xmlns:p14="http://schemas.microsoft.com/office/powerpoint/2010/main" val="250199754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6996B51-81FF-498D-90D8-B995486D8CFE}"/>
              </a:ext>
            </a:extLst>
          </p:cNvPr>
          <p:cNvSpPr/>
          <p:nvPr/>
        </p:nvSpPr>
        <p:spPr>
          <a:xfrm>
            <a:off x="5998" y="-18002"/>
            <a:ext cx="12191999" cy="467824"/>
          </a:xfrm>
          <a:prstGeom prst="rect">
            <a:avLst/>
          </a:prstGeom>
          <a:gradFill flip="none" rotWithShape="1">
            <a:gsLst>
              <a:gs pos="51000">
                <a:srgbClr val="808080"/>
              </a:gs>
              <a:gs pos="47000">
                <a:srgbClr val="006666"/>
              </a:gs>
              <a:gs pos="82000">
                <a:schemeClr val="tx1">
                  <a:lumMod val="95000"/>
                  <a:lumOff val="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Background and motivation – </a:t>
            </a:r>
            <a:r>
              <a:rPr lang="en-US" sz="2000" b="1"/>
              <a:t>Data and methods </a:t>
            </a:r>
            <a:r>
              <a:rPr lang="en-US" sz="2000"/>
              <a:t>– Results – Discussion and outlook – Future work </a:t>
            </a:r>
          </a:p>
        </p:txBody>
      </p:sp>
      <p:pic>
        <p:nvPicPr>
          <p:cNvPr id="8" name="Picture 7" descr="Chart&#10;&#10;Description automatically generated">
            <a:extLst>
              <a:ext uri="{FF2B5EF4-FFF2-40B4-BE49-F238E27FC236}">
                <a16:creationId xmlns:a16="http://schemas.microsoft.com/office/drawing/2014/main" id="{0D216760-AE68-44C3-884D-3B94CD6B79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7521" y="2752336"/>
            <a:ext cx="7751841" cy="4105664"/>
          </a:xfrm>
          <a:prstGeom prst="rect">
            <a:avLst/>
          </a:prstGeom>
        </p:spPr>
      </p:pic>
      <p:sp>
        <p:nvSpPr>
          <p:cNvPr id="5" name="TextBox 4">
            <a:extLst>
              <a:ext uri="{FF2B5EF4-FFF2-40B4-BE49-F238E27FC236}">
                <a16:creationId xmlns:a16="http://schemas.microsoft.com/office/drawing/2014/main" id="{712D9BC7-CC28-451D-A899-F75D27EED015}"/>
              </a:ext>
            </a:extLst>
          </p:cNvPr>
          <p:cNvSpPr txBox="1"/>
          <p:nvPr/>
        </p:nvSpPr>
        <p:spPr>
          <a:xfrm>
            <a:off x="204408" y="449822"/>
            <a:ext cx="8985793" cy="646331"/>
          </a:xfrm>
          <a:prstGeom prst="rect">
            <a:avLst/>
          </a:prstGeom>
          <a:noFill/>
        </p:spPr>
        <p:txBody>
          <a:bodyPr wrap="none" rtlCol="0">
            <a:spAutoFit/>
          </a:bodyPr>
          <a:lstStyle/>
          <a:p>
            <a:r>
              <a:rPr lang="en-US" sz="3600"/>
              <a:t>Validation of the weakly-stratified layer routine</a:t>
            </a:r>
          </a:p>
        </p:txBody>
      </p:sp>
      <p:sp>
        <p:nvSpPr>
          <p:cNvPr id="2" name="TextBox 1">
            <a:extLst>
              <a:ext uri="{FF2B5EF4-FFF2-40B4-BE49-F238E27FC236}">
                <a16:creationId xmlns:a16="http://schemas.microsoft.com/office/drawing/2014/main" id="{B488F90F-BF41-4218-8363-44196FB238E9}"/>
              </a:ext>
            </a:extLst>
          </p:cNvPr>
          <p:cNvSpPr txBox="1"/>
          <p:nvPr/>
        </p:nvSpPr>
        <p:spPr>
          <a:xfrm>
            <a:off x="204409" y="1175177"/>
            <a:ext cx="4138991" cy="4154984"/>
          </a:xfrm>
          <a:prstGeom prst="rect">
            <a:avLst/>
          </a:prstGeom>
          <a:noFill/>
        </p:spPr>
        <p:txBody>
          <a:bodyPr wrap="square" rtlCol="0">
            <a:spAutoFit/>
          </a:bodyPr>
          <a:lstStyle/>
          <a:p>
            <a:pPr marL="285750" indent="-285750">
              <a:buFont typeface="Arial" panose="020B0604020202020204" pitchFamily="34" charset="0"/>
              <a:buChar char="•"/>
            </a:pPr>
            <a:r>
              <a:rPr lang="en-US" sz="2400"/>
              <a:t>Mixed-layer depths determined by Brakstad et al (2019)</a:t>
            </a:r>
          </a:p>
          <a:p>
            <a:pPr marL="285750" indent="-285750">
              <a:buFont typeface="Arial" panose="020B0604020202020204" pitchFamily="34" charset="0"/>
              <a:buChar char="•"/>
            </a:pPr>
            <a:endParaRPr lang="en-US" sz="2400"/>
          </a:p>
          <a:p>
            <a:pPr marL="285750" indent="-285750">
              <a:buFont typeface="Arial" panose="020B0604020202020204" pitchFamily="34" charset="0"/>
              <a:buChar char="•"/>
            </a:pPr>
            <a:r>
              <a:rPr lang="en-US" sz="2400"/>
              <a:t>Good agreement.</a:t>
            </a:r>
          </a:p>
          <a:p>
            <a:pPr marL="285750" indent="-285750">
              <a:buFont typeface="Arial" panose="020B0604020202020204" pitchFamily="34" charset="0"/>
              <a:buChar char="•"/>
            </a:pPr>
            <a:endParaRPr lang="en-US" sz="2400"/>
          </a:p>
          <a:p>
            <a:pPr marL="285750" indent="-285750">
              <a:buFont typeface="Arial" panose="020B0604020202020204" pitchFamily="34" charset="0"/>
              <a:buChar char="•"/>
            </a:pPr>
            <a:r>
              <a:rPr lang="en-US" sz="2400"/>
              <a:t>Differences explained by:</a:t>
            </a:r>
          </a:p>
          <a:p>
            <a:pPr marL="285750" indent="-285750">
              <a:buFont typeface="Arial" panose="020B0604020202020204" pitchFamily="34" charset="0"/>
              <a:buChar char="•"/>
            </a:pPr>
            <a:endParaRPr lang="en-US" sz="2400"/>
          </a:p>
          <a:p>
            <a:pPr marL="742950" lvl="1" indent="-285750">
              <a:buFont typeface="Arial" panose="020B0604020202020204" pitchFamily="34" charset="0"/>
              <a:buChar char="•"/>
            </a:pPr>
            <a:r>
              <a:rPr lang="en-US" sz="2400"/>
              <a:t>Density recalculation</a:t>
            </a:r>
          </a:p>
          <a:p>
            <a:pPr marL="742950" lvl="1" indent="-285750">
              <a:buFont typeface="Arial" panose="020B0604020202020204" pitchFamily="34" charset="0"/>
              <a:buChar char="•"/>
            </a:pPr>
            <a:r>
              <a:rPr lang="en-US" sz="2400"/>
              <a:t>Automatic detection of the layers.</a:t>
            </a:r>
          </a:p>
        </p:txBody>
      </p:sp>
    </p:spTree>
    <p:extLst>
      <p:ext uri="{BB962C8B-B14F-4D97-AF65-F5344CB8AC3E}">
        <p14:creationId xmlns:p14="http://schemas.microsoft.com/office/powerpoint/2010/main" val="68256889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hart&#10;&#10;Description automatically generated">
            <a:extLst>
              <a:ext uri="{FF2B5EF4-FFF2-40B4-BE49-F238E27FC236}">
                <a16:creationId xmlns:a16="http://schemas.microsoft.com/office/drawing/2014/main" id="{E9724B40-9196-4215-A254-9A97D196766A}"/>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3745623" y="2509018"/>
            <a:ext cx="3524486" cy="4348982"/>
          </a:xfrm>
          <a:prstGeom prst="rect">
            <a:avLst/>
          </a:prstGeom>
        </p:spPr>
      </p:pic>
      <p:sp>
        <p:nvSpPr>
          <p:cNvPr id="9" name="Rectangle 8">
            <a:extLst>
              <a:ext uri="{FF2B5EF4-FFF2-40B4-BE49-F238E27FC236}">
                <a16:creationId xmlns:a16="http://schemas.microsoft.com/office/drawing/2014/main" id="{F6996B51-81FF-498D-90D8-B995486D8CFE}"/>
              </a:ext>
            </a:extLst>
          </p:cNvPr>
          <p:cNvSpPr/>
          <p:nvPr/>
        </p:nvSpPr>
        <p:spPr>
          <a:xfrm>
            <a:off x="5998" y="-18002"/>
            <a:ext cx="12191999" cy="467824"/>
          </a:xfrm>
          <a:prstGeom prst="rect">
            <a:avLst/>
          </a:prstGeom>
          <a:gradFill flip="none" rotWithShape="1">
            <a:gsLst>
              <a:gs pos="51000">
                <a:srgbClr val="808080"/>
              </a:gs>
              <a:gs pos="47000">
                <a:srgbClr val="006666"/>
              </a:gs>
              <a:gs pos="82000">
                <a:schemeClr val="tx1">
                  <a:lumMod val="95000"/>
                  <a:lumOff val="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Background and motivation – </a:t>
            </a:r>
            <a:r>
              <a:rPr lang="en-US" sz="2000" b="1"/>
              <a:t>Data and methods </a:t>
            </a:r>
            <a:r>
              <a:rPr lang="en-US" sz="2000"/>
              <a:t>– Results – Discussion and outlook – Future work </a:t>
            </a:r>
          </a:p>
        </p:txBody>
      </p:sp>
      <p:pic>
        <p:nvPicPr>
          <p:cNvPr id="8" name="Picture 7" descr="Chart&#10;&#10;Description automatically generated">
            <a:extLst>
              <a:ext uri="{FF2B5EF4-FFF2-40B4-BE49-F238E27FC236}">
                <a16:creationId xmlns:a16="http://schemas.microsoft.com/office/drawing/2014/main" id="{0D216760-AE68-44C3-884D-3B94CD6B79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3528" y="449822"/>
            <a:ext cx="4944469" cy="2618775"/>
          </a:xfrm>
          <a:prstGeom prst="rect">
            <a:avLst/>
          </a:prstGeom>
        </p:spPr>
      </p:pic>
      <p:sp>
        <p:nvSpPr>
          <p:cNvPr id="2" name="TextBox 1">
            <a:extLst>
              <a:ext uri="{FF2B5EF4-FFF2-40B4-BE49-F238E27FC236}">
                <a16:creationId xmlns:a16="http://schemas.microsoft.com/office/drawing/2014/main" id="{B488F90F-BF41-4218-8363-44196FB238E9}"/>
              </a:ext>
            </a:extLst>
          </p:cNvPr>
          <p:cNvSpPr txBox="1"/>
          <p:nvPr/>
        </p:nvSpPr>
        <p:spPr>
          <a:xfrm>
            <a:off x="119222" y="449822"/>
            <a:ext cx="4138991" cy="1200329"/>
          </a:xfrm>
          <a:prstGeom prst="rect">
            <a:avLst/>
          </a:prstGeom>
          <a:noFill/>
        </p:spPr>
        <p:txBody>
          <a:bodyPr wrap="square" rtlCol="0">
            <a:spAutoFit/>
          </a:bodyPr>
          <a:lstStyle/>
          <a:p>
            <a:pPr marL="342900" indent="-342900">
              <a:buFont typeface="Arial" panose="020B0604020202020204" pitchFamily="34" charset="0"/>
              <a:buChar char="•"/>
            </a:pPr>
            <a:r>
              <a:rPr lang="en-US" sz="2400"/>
              <a:t>Differences explained by:</a:t>
            </a:r>
          </a:p>
          <a:p>
            <a:endParaRPr lang="en-US" sz="2400"/>
          </a:p>
          <a:p>
            <a:pPr marL="742950" lvl="1" indent="-285750">
              <a:buFont typeface="Arial" panose="020B0604020202020204" pitchFamily="34" charset="0"/>
              <a:buChar char="•"/>
            </a:pPr>
            <a:r>
              <a:rPr lang="en-US" sz="2400"/>
              <a:t>Density recalculation</a:t>
            </a:r>
          </a:p>
        </p:txBody>
      </p:sp>
      <p:pic>
        <p:nvPicPr>
          <p:cNvPr id="6" name="Picture 5" descr="Chart&#10;&#10;Description automatically generated">
            <a:extLst>
              <a:ext uri="{FF2B5EF4-FFF2-40B4-BE49-F238E27FC236}">
                <a16:creationId xmlns:a16="http://schemas.microsoft.com/office/drawing/2014/main" id="{40E36F36-0C76-4349-874F-58E1F133F7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222" y="2494350"/>
            <a:ext cx="3524486" cy="4363650"/>
          </a:xfrm>
          <a:prstGeom prst="rect">
            <a:avLst/>
          </a:prstGeom>
        </p:spPr>
      </p:pic>
    </p:spTree>
    <p:extLst>
      <p:ext uri="{BB962C8B-B14F-4D97-AF65-F5344CB8AC3E}">
        <p14:creationId xmlns:p14="http://schemas.microsoft.com/office/powerpoint/2010/main" val="263849044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1BD2A5C-BBD6-4B9B-86DF-C5E4C2ED235D}"/>
              </a:ext>
            </a:extLst>
          </p:cNvPr>
          <p:cNvSpPr/>
          <p:nvPr/>
        </p:nvSpPr>
        <p:spPr>
          <a:xfrm>
            <a:off x="5998" y="-18002"/>
            <a:ext cx="12191999" cy="467824"/>
          </a:xfrm>
          <a:prstGeom prst="rect">
            <a:avLst/>
          </a:prstGeom>
          <a:gradFill flip="none" rotWithShape="1">
            <a:gsLst>
              <a:gs pos="61000">
                <a:srgbClr val="808080"/>
              </a:gs>
              <a:gs pos="52000">
                <a:srgbClr val="006666"/>
              </a:gs>
              <a:gs pos="82000">
                <a:schemeClr val="tx1">
                  <a:lumMod val="95000"/>
                  <a:lumOff val="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Background and motivation – Data and methods – </a:t>
            </a:r>
            <a:r>
              <a:rPr lang="en-US" sz="2000" b="1"/>
              <a:t>Results</a:t>
            </a:r>
            <a:r>
              <a:rPr lang="en-US" sz="2000"/>
              <a:t> – Discussion and outlook – Future work </a:t>
            </a:r>
          </a:p>
        </p:txBody>
      </p:sp>
      <p:pic>
        <p:nvPicPr>
          <p:cNvPr id="3" name="Picture 2" descr="Chart, radar chart&#10;&#10;Description automatically generated">
            <a:extLst>
              <a:ext uri="{FF2B5EF4-FFF2-40B4-BE49-F238E27FC236}">
                <a16:creationId xmlns:a16="http://schemas.microsoft.com/office/drawing/2014/main" id="{EDC51BFD-23B0-4C6C-A8F3-C02C5831AB7C}"/>
              </a:ext>
            </a:extLst>
          </p:cNvPr>
          <p:cNvPicPr>
            <a:picLocks noChangeAspect="1"/>
          </p:cNvPicPr>
          <p:nvPr/>
        </p:nvPicPr>
        <p:blipFill rotWithShape="1">
          <a:blip r:embed="rId2">
            <a:extLst>
              <a:ext uri="{28A0092B-C50C-407E-A947-70E740481C1C}">
                <a14:useLocalDpi xmlns:a14="http://schemas.microsoft.com/office/drawing/2010/main" val="0"/>
              </a:ext>
            </a:extLst>
          </a:blip>
          <a:srcRect r="56743"/>
          <a:stretch/>
        </p:blipFill>
        <p:spPr>
          <a:xfrm>
            <a:off x="6248401" y="1720736"/>
            <a:ext cx="3182734" cy="5006655"/>
          </a:xfrm>
          <a:prstGeom prst="rect">
            <a:avLst/>
          </a:prstGeom>
        </p:spPr>
      </p:pic>
      <p:pic>
        <p:nvPicPr>
          <p:cNvPr id="5" name="Picture 4" descr="Chart&#10;&#10;Description automatically generated">
            <a:extLst>
              <a:ext uri="{FF2B5EF4-FFF2-40B4-BE49-F238E27FC236}">
                <a16:creationId xmlns:a16="http://schemas.microsoft.com/office/drawing/2014/main" id="{C2216726-3FE6-4A29-87E4-3FE69BFA84D5}"/>
              </a:ext>
            </a:extLst>
          </p:cNvPr>
          <p:cNvPicPr>
            <a:picLocks noChangeAspect="1"/>
          </p:cNvPicPr>
          <p:nvPr/>
        </p:nvPicPr>
        <p:blipFill rotWithShape="1">
          <a:blip r:embed="rId3">
            <a:extLst>
              <a:ext uri="{28A0092B-C50C-407E-A947-70E740481C1C}">
                <a14:useLocalDpi xmlns:a14="http://schemas.microsoft.com/office/drawing/2010/main" val="0"/>
              </a:ext>
            </a:extLst>
          </a:blip>
          <a:srcRect l="13925" t="1904" r="14455" b="11429"/>
          <a:stretch/>
        </p:blipFill>
        <p:spPr>
          <a:xfrm>
            <a:off x="96679" y="1807029"/>
            <a:ext cx="5999321" cy="4838447"/>
          </a:xfrm>
          <a:prstGeom prst="rect">
            <a:avLst/>
          </a:prstGeom>
        </p:spPr>
      </p:pic>
      <p:sp>
        <p:nvSpPr>
          <p:cNvPr id="8" name="TextBox 7">
            <a:extLst>
              <a:ext uri="{FF2B5EF4-FFF2-40B4-BE49-F238E27FC236}">
                <a16:creationId xmlns:a16="http://schemas.microsoft.com/office/drawing/2014/main" id="{5D3987BE-3807-4335-A888-B4155CF31BE1}"/>
              </a:ext>
            </a:extLst>
          </p:cNvPr>
          <p:cNvSpPr txBox="1"/>
          <p:nvPr/>
        </p:nvSpPr>
        <p:spPr>
          <a:xfrm>
            <a:off x="269723" y="383056"/>
            <a:ext cx="11288539" cy="584775"/>
          </a:xfrm>
          <a:prstGeom prst="rect">
            <a:avLst/>
          </a:prstGeom>
          <a:noFill/>
        </p:spPr>
        <p:txBody>
          <a:bodyPr wrap="none" rtlCol="0">
            <a:spAutoFit/>
          </a:bodyPr>
          <a:lstStyle/>
          <a:p>
            <a:r>
              <a:rPr lang="en-US" sz="3200"/>
              <a:t>SCVs may be formed as a result of deep SMLs in the Greenland Sea</a:t>
            </a:r>
          </a:p>
        </p:txBody>
      </p:sp>
      <p:pic>
        <p:nvPicPr>
          <p:cNvPr id="4" name="Picture 3">
            <a:extLst>
              <a:ext uri="{FF2B5EF4-FFF2-40B4-BE49-F238E27FC236}">
                <a16:creationId xmlns:a16="http://schemas.microsoft.com/office/drawing/2014/main" id="{B5E69656-8F2C-4E7F-9417-1FDB1BF0094E}"/>
              </a:ext>
            </a:extLst>
          </p:cNvPr>
          <p:cNvPicPr>
            <a:picLocks noChangeAspect="1"/>
          </p:cNvPicPr>
          <p:nvPr/>
        </p:nvPicPr>
        <p:blipFill rotWithShape="1">
          <a:blip r:embed="rId2">
            <a:extLst>
              <a:ext uri="{28A0092B-C50C-407E-A947-70E740481C1C}">
                <a14:useLocalDpi xmlns:a14="http://schemas.microsoft.com/office/drawing/2010/main" val="0"/>
              </a:ext>
            </a:extLst>
          </a:blip>
          <a:srcRect l="62009"/>
          <a:stretch/>
        </p:blipFill>
        <p:spPr>
          <a:xfrm>
            <a:off x="9390244" y="1719943"/>
            <a:ext cx="2801756" cy="5018334"/>
          </a:xfrm>
          <a:prstGeom prst="rect">
            <a:avLst/>
          </a:prstGeom>
        </p:spPr>
      </p:pic>
      <p:sp>
        <p:nvSpPr>
          <p:cNvPr id="9" name="TextBox 8">
            <a:extLst>
              <a:ext uri="{FF2B5EF4-FFF2-40B4-BE49-F238E27FC236}">
                <a16:creationId xmlns:a16="http://schemas.microsoft.com/office/drawing/2014/main" id="{051BE511-9963-4EF1-91C7-BDE9FF0E39C5}"/>
              </a:ext>
            </a:extLst>
          </p:cNvPr>
          <p:cNvSpPr txBox="1"/>
          <p:nvPr/>
        </p:nvSpPr>
        <p:spPr>
          <a:xfrm>
            <a:off x="269723" y="1173782"/>
            <a:ext cx="9248750" cy="369332"/>
          </a:xfrm>
          <a:prstGeom prst="rect">
            <a:avLst/>
          </a:prstGeom>
          <a:noFill/>
        </p:spPr>
        <p:txBody>
          <a:bodyPr wrap="none" rtlCol="0">
            <a:spAutoFit/>
          </a:bodyPr>
          <a:lstStyle/>
          <a:p>
            <a:r>
              <a:rPr lang="en-US"/>
              <a:t>Once formed they remain in the central Greenland Sea and some may remain trapped in the GFZ</a:t>
            </a:r>
          </a:p>
        </p:txBody>
      </p:sp>
      <p:sp>
        <p:nvSpPr>
          <p:cNvPr id="10" name="TextBox 9">
            <a:extLst>
              <a:ext uri="{FF2B5EF4-FFF2-40B4-BE49-F238E27FC236}">
                <a16:creationId xmlns:a16="http://schemas.microsoft.com/office/drawing/2014/main" id="{7390F0DC-064D-48B6-B802-F78691D68D13}"/>
              </a:ext>
            </a:extLst>
          </p:cNvPr>
          <p:cNvSpPr txBox="1"/>
          <p:nvPr/>
        </p:nvSpPr>
        <p:spPr>
          <a:xfrm>
            <a:off x="9390244" y="882222"/>
            <a:ext cx="2867580" cy="923330"/>
          </a:xfrm>
          <a:prstGeom prst="rect">
            <a:avLst/>
          </a:prstGeom>
          <a:noFill/>
        </p:spPr>
        <p:txBody>
          <a:bodyPr wrap="none" rtlCol="0">
            <a:spAutoFit/>
          </a:bodyPr>
          <a:lstStyle/>
          <a:p>
            <a:r>
              <a:rPr lang="en-US"/>
              <a:t>Low EKE (Olivier et al., 2008)</a:t>
            </a:r>
          </a:p>
          <a:p>
            <a:endParaRPr lang="en-US"/>
          </a:p>
          <a:p>
            <a:r>
              <a:rPr lang="en-US"/>
              <a:t>Topography (Dewar., 2002)</a:t>
            </a:r>
          </a:p>
        </p:txBody>
      </p:sp>
    </p:spTree>
    <p:extLst>
      <p:ext uri="{BB962C8B-B14F-4D97-AF65-F5344CB8AC3E}">
        <p14:creationId xmlns:p14="http://schemas.microsoft.com/office/powerpoint/2010/main" val="82013666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box and whisker chart&#10;&#10;Description automatically generated">
            <a:extLst>
              <a:ext uri="{FF2B5EF4-FFF2-40B4-BE49-F238E27FC236}">
                <a16:creationId xmlns:a16="http://schemas.microsoft.com/office/drawing/2014/main" id="{5931A0AB-60C9-4CDF-A8E0-AE05C8EEDA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12371" y="4310743"/>
            <a:ext cx="3821964" cy="2547257"/>
          </a:xfrm>
          <a:prstGeom prst="rect">
            <a:avLst/>
          </a:prstGeom>
        </p:spPr>
      </p:pic>
      <p:pic>
        <p:nvPicPr>
          <p:cNvPr id="5" name="Picture 4" descr="Chart, box and whisker chart&#10;&#10;Description automatically generated">
            <a:extLst>
              <a:ext uri="{FF2B5EF4-FFF2-40B4-BE49-F238E27FC236}">
                <a16:creationId xmlns:a16="http://schemas.microsoft.com/office/drawing/2014/main" id="{557D9ACD-CC08-4C06-A00E-1DB165A0B4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9056" y="1792191"/>
            <a:ext cx="3821964" cy="2547257"/>
          </a:xfrm>
          <a:prstGeom prst="rect">
            <a:avLst/>
          </a:prstGeom>
        </p:spPr>
      </p:pic>
      <p:pic>
        <p:nvPicPr>
          <p:cNvPr id="8" name="Picture 7" descr="Chart, box and whisker chart&#10;&#10;Description automatically generated">
            <a:extLst>
              <a:ext uri="{FF2B5EF4-FFF2-40B4-BE49-F238E27FC236}">
                <a16:creationId xmlns:a16="http://schemas.microsoft.com/office/drawing/2014/main" id="{78AF53C5-0CB8-4545-A363-67135686C56C}"/>
              </a:ext>
            </a:extLst>
          </p:cNvPr>
          <p:cNvPicPr>
            <a:picLocks noChangeAspect="1"/>
          </p:cNvPicPr>
          <p:nvPr/>
        </p:nvPicPr>
        <p:blipFill rotWithShape="1">
          <a:blip r:embed="rId2">
            <a:extLst>
              <a:ext uri="{28A0092B-C50C-407E-A947-70E740481C1C}">
                <a14:useLocalDpi xmlns:a14="http://schemas.microsoft.com/office/drawing/2010/main" val="0"/>
              </a:ext>
            </a:extLst>
          </a:blip>
          <a:srcRect t="3355"/>
          <a:stretch/>
        </p:blipFill>
        <p:spPr>
          <a:xfrm>
            <a:off x="7224554" y="3566833"/>
            <a:ext cx="5162180" cy="3325034"/>
          </a:xfrm>
          <a:prstGeom prst="rect">
            <a:avLst/>
          </a:prstGeom>
        </p:spPr>
      </p:pic>
      <p:pic>
        <p:nvPicPr>
          <p:cNvPr id="9" name="Picture 8" descr="Chart, box and whisker chart&#10;&#10;Description automatically generated">
            <a:extLst>
              <a:ext uri="{FF2B5EF4-FFF2-40B4-BE49-F238E27FC236}">
                <a16:creationId xmlns:a16="http://schemas.microsoft.com/office/drawing/2014/main" id="{72FD6842-1AA5-47E1-B6D1-3A7CA8D24522}"/>
              </a:ext>
            </a:extLst>
          </p:cNvPr>
          <p:cNvPicPr>
            <a:picLocks noChangeAspect="1"/>
          </p:cNvPicPr>
          <p:nvPr/>
        </p:nvPicPr>
        <p:blipFill rotWithShape="1">
          <a:blip r:embed="rId3">
            <a:extLst>
              <a:ext uri="{28A0092B-C50C-407E-A947-70E740481C1C}">
                <a14:useLocalDpi xmlns:a14="http://schemas.microsoft.com/office/drawing/2010/main" val="0"/>
              </a:ext>
            </a:extLst>
          </a:blip>
          <a:srcRect b="3355"/>
          <a:stretch/>
        </p:blipFill>
        <p:spPr>
          <a:xfrm>
            <a:off x="7216087" y="301068"/>
            <a:ext cx="5162180" cy="3325034"/>
          </a:xfrm>
          <a:prstGeom prst="rect">
            <a:avLst/>
          </a:prstGeom>
        </p:spPr>
      </p:pic>
      <p:sp>
        <p:nvSpPr>
          <p:cNvPr id="7" name="Rectangle 6">
            <a:extLst>
              <a:ext uri="{FF2B5EF4-FFF2-40B4-BE49-F238E27FC236}">
                <a16:creationId xmlns:a16="http://schemas.microsoft.com/office/drawing/2014/main" id="{11BD2A5C-BBD6-4B9B-86DF-C5E4C2ED235D}"/>
              </a:ext>
            </a:extLst>
          </p:cNvPr>
          <p:cNvSpPr/>
          <p:nvPr/>
        </p:nvSpPr>
        <p:spPr>
          <a:xfrm>
            <a:off x="5998" y="-18002"/>
            <a:ext cx="12191999" cy="467824"/>
          </a:xfrm>
          <a:prstGeom prst="rect">
            <a:avLst/>
          </a:prstGeom>
          <a:gradFill flip="none" rotWithShape="1">
            <a:gsLst>
              <a:gs pos="61000">
                <a:srgbClr val="808080"/>
              </a:gs>
              <a:gs pos="52000">
                <a:srgbClr val="006666"/>
              </a:gs>
              <a:gs pos="82000">
                <a:schemeClr val="tx1">
                  <a:lumMod val="95000"/>
                  <a:lumOff val="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Background and motivation – Data and methods – </a:t>
            </a:r>
            <a:r>
              <a:rPr lang="en-US" sz="2000" b="1"/>
              <a:t>Results</a:t>
            </a:r>
            <a:r>
              <a:rPr lang="en-US" sz="2000"/>
              <a:t> – Discussion and outlook – Future work </a:t>
            </a:r>
          </a:p>
        </p:txBody>
      </p:sp>
      <p:pic>
        <p:nvPicPr>
          <p:cNvPr id="11" name="Picture 10" descr="Diagram&#10;&#10;Description automatically generated">
            <a:extLst>
              <a:ext uri="{FF2B5EF4-FFF2-40B4-BE49-F238E27FC236}">
                <a16:creationId xmlns:a16="http://schemas.microsoft.com/office/drawing/2014/main" id="{2A12CB9A-6621-4DDD-A8A5-206A77AA8B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51" y="3310128"/>
            <a:ext cx="5657088" cy="3547872"/>
          </a:xfrm>
          <a:prstGeom prst="rect">
            <a:avLst/>
          </a:prstGeom>
        </p:spPr>
      </p:pic>
      <p:sp>
        <p:nvSpPr>
          <p:cNvPr id="10" name="TextBox 9">
            <a:extLst>
              <a:ext uri="{FF2B5EF4-FFF2-40B4-BE49-F238E27FC236}">
                <a16:creationId xmlns:a16="http://schemas.microsoft.com/office/drawing/2014/main" id="{3C05B3D7-C1C2-4787-ACF7-6E406FADD0A8}"/>
              </a:ext>
            </a:extLst>
          </p:cNvPr>
          <p:cNvSpPr txBox="1"/>
          <p:nvPr/>
        </p:nvSpPr>
        <p:spPr>
          <a:xfrm>
            <a:off x="250371" y="449822"/>
            <a:ext cx="4176271" cy="646331"/>
          </a:xfrm>
          <a:prstGeom prst="rect">
            <a:avLst/>
          </a:prstGeom>
          <a:noFill/>
        </p:spPr>
        <p:txBody>
          <a:bodyPr wrap="none" rtlCol="0">
            <a:spAutoFit/>
          </a:bodyPr>
          <a:lstStyle/>
          <a:p>
            <a:r>
              <a:rPr lang="en-US" sz="3600"/>
              <a:t>How do SCVs persist?</a:t>
            </a:r>
          </a:p>
        </p:txBody>
      </p:sp>
      <p:pic>
        <p:nvPicPr>
          <p:cNvPr id="13" name="Picture 12" descr="Diagram&#10;&#10;Description automatically generated">
            <a:extLst>
              <a:ext uri="{FF2B5EF4-FFF2-40B4-BE49-F238E27FC236}">
                <a16:creationId xmlns:a16="http://schemas.microsoft.com/office/drawing/2014/main" id="{9B9C4310-858D-4FFE-A728-E06429D0AE80}"/>
              </a:ext>
            </a:extLst>
          </p:cNvPr>
          <p:cNvPicPr>
            <a:picLocks noChangeAspect="1"/>
          </p:cNvPicPr>
          <p:nvPr/>
        </p:nvPicPr>
        <p:blipFill rotWithShape="1">
          <a:blip r:embed="rId5">
            <a:extLst>
              <a:ext uri="{28A0092B-C50C-407E-A947-70E740481C1C}">
                <a14:useLocalDpi xmlns:a14="http://schemas.microsoft.com/office/drawing/2010/main" val="0"/>
              </a:ext>
            </a:extLst>
          </a:blip>
          <a:srcRect l="892" t="-362" r="72864" b="14790"/>
          <a:stretch/>
        </p:blipFill>
        <p:spPr>
          <a:xfrm>
            <a:off x="7700" y="1100069"/>
            <a:ext cx="1791789" cy="2733452"/>
          </a:xfrm>
          <a:prstGeom prst="rect">
            <a:avLst/>
          </a:prstGeom>
        </p:spPr>
      </p:pic>
      <p:pic>
        <p:nvPicPr>
          <p:cNvPr id="15" name="Picture 14" descr="Diagram&#10;&#10;Description automatically generated">
            <a:extLst>
              <a:ext uri="{FF2B5EF4-FFF2-40B4-BE49-F238E27FC236}">
                <a16:creationId xmlns:a16="http://schemas.microsoft.com/office/drawing/2014/main" id="{2EC4C7E1-3AA9-427F-9357-85EA807FF109}"/>
              </a:ext>
            </a:extLst>
          </p:cNvPr>
          <p:cNvPicPr>
            <a:picLocks noChangeAspect="1"/>
          </p:cNvPicPr>
          <p:nvPr/>
        </p:nvPicPr>
        <p:blipFill rotWithShape="1">
          <a:blip r:embed="rId6">
            <a:extLst>
              <a:ext uri="{28A0092B-C50C-407E-A947-70E740481C1C}">
                <a14:useLocalDpi xmlns:a14="http://schemas.microsoft.com/office/drawing/2010/main" val="0"/>
              </a:ext>
            </a:extLst>
          </a:blip>
          <a:srcRect l="2856" t="64650" r="58429" b="5277"/>
          <a:stretch/>
        </p:blipFill>
        <p:spPr>
          <a:xfrm>
            <a:off x="1608989" y="1705578"/>
            <a:ext cx="2391512" cy="2108893"/>
          </a:xfrm>
          <a:prstGeom prst="rect">
            <a:avLst/>
          </a:prstGeom>
        </p:spPr>
      </p:pic>
      <p:cxnSp>
        <p:nvCxnSpPr>
          <p:cNvPr id="16" name="Straight Connector 15">
            <a:extLst>
              <a:ext uri="{FF2B5EF4-FFF2-40B4-BE49-F238E27FC236}">
                <a16:creationId xmlns:a16="http://schemas.microsoft.com/office/drawing/2014/main" id="{5C8C9138-223A-4C99-AFCD-E577D224B59F}"/>
              </a:ext>
            </a:extLst>
          </p:cNvPr>
          <p:cNvCxnSpPr/>
          <p:nvPr/>
        </p:nvCxnSpPr>
        <p:spPr>
          <a:xfrm>
            <a:off x="1760028" y="1693330"/>
            <a:ext cx="2021397"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3455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793D3A0-FE6A-4507-8177-CB883831660E}"/>
              </a:ext>
            </a:extLst>
          </p:cNvPr>
          <p:cNvSpPr txBox="1"/>
          <p:nvPr/>
        </p:nvSpPr>
        <p:spPr>
          <a:xfrm>
            <a:off x="240271" y="363760"/>
            <a:ext cx="6293069" cy="646331"/>
          </a:xfrm>
          <a:prstGeom prst="rect">
            <a:avLst/>
          </a:prstGeom>
          <a:noFill/>
        </p:spPr>
        <p:txBody>
          <a:bodyPr wrap="none" rtlCol="0">
            <a:spAutoFit/>
          </a:bodyPr>
          <a:lstStyle/>
          <a:p>
            <a:r>
              <a:rPr lang="en-US" sz="3600"/>
              <a:t>Convection in the Greenland Sea</a:t>
            </a:r>
          </a:p>
        </p:txBody>
      </p:sp>
      <p:sp>
        <p:nvSpPr>
          <p:cNvPr id="4" name="TextBox 3">
            <a:extLst>
              <a:ext uri="{FF2B5EF4-FFF2-40B4-BE49-F238E27FC236}">
                <a16:creationId xmlns:a16="http://schemas.microsoft.com/office/drawing/2014/main" id="{E29E3FBC-3FCC-4AA7-A5E5-10147350A945}"/>
              </a:ext>
            </a:extLst>
          </p:cNvPr>
          <p:cNvSpPr txBox="1"/>
          <p:nvPr/>
        </p:nvSpPr>
        <p:spPr>
          <a:xfrm>
            <a:off x="556181" y="1283610"/>
            <a:ext cx="3489738" cy="923330"/>
          </a:xfrm>
          <a:prstGeom prst="rect">
            <a:avLst/>
          </a:prstGeom>
          <a:noFill/>
        </p:spPr>
        <p:txBody>
          <a:bodyPr wrap="none" rtlCol="0">
            <a:spAutoFit/>
          </a:bodyPr>
          <a:lstStyle/>
          <a:p>
            <a:r>
              <a:rPr lang="en-US"/>
              <a:t>Convection takes place in 3 phases:</a:t>
            </a:r>
          </a:p>
          <a:p>
            <a:endParaRPr lang="en-US"/>
          </a:p>
          <a:p>
            <a:r>
              <a:rPr lang="en-US"/>
              <a:t>	1)Preconditioning</a:t>
            </a:r>
          </a:p>
        </p:txBody>
      </p:sp>
      <p:sp>
        <p:nvSpPr>
          <p:cNvPr id="11" name="Rectangle 10">
            <a:extLst>
              <a:ext uri="{FF2B5EF4-FFF2-40B4-BE49-F238E27FC236}">
                <a16:creationId xmlns:a16="http://schemas.microsoft.com/office/drawing/2014/main" id="{D1C4B97B-0983-4485-B2DC-21E397A25EF2}"/>
              </a:ext>
            </a:extLst>
          </p:cNvPr>
          <p:cNvSpPr/>
          <p:nvPr/>
        </p:nvSpPr>
        <p:spPr>
          <a:xfrm>
            <a:off x="5998" y="-18002"/>
            <a:ext cx="12191999" cy="467824"/>
          </a:xfrm>
          <a:prstGeom prst="rect">
            <a:avLst/>
          </a:prstGeom>
          <a:gradFill flip="none" rotWithShape="1">
            <a:gsLst>
              <a:gs pos="35000">
                <a:srgbClr val="808080"/>
              </a:gs>
              <a:gs pos="12000">
                <a:srgbClr val="006666"/>
              </a:gs>
              <a:gs pos="51000">
                <a:schemeClr val="tx1">
                  <a:lumMod val="95000"/>
                  <a:lumOff val="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Background and motivation </a:t>
            </a:r>
            <a:r>
              <a:rPr lang="en-US" sz="2000"/>
              <a:t>– Data and methods – Results – Conclussions – Future work </a:t>
            </a:r>
          </a:p>
        </p:txBody>
      </p:sp>
      <p:pic>
        <p:nvPicPr>
          <p:cNvPr id="9" name="Picture 8" descr="Diagram&#10;&#10;Description automatically generated">
            <a:extLst>
              <a:ext uri="{FF2B5EF4-FFF2-40B4-BE49-F238E27FC236}">
                <a16:creationId xmlns:a16="http://schemas.microsoft.com/office/drawing/2014/main" id="{7BC7EF22-5A31-461A-9BBB-639FBFED318A}"/>
              </a:ext>
            </a:extLst>
          </p:cNvPr>
          <p:cNvPicPr>
            <a:picLocks noChangeAspect="1"/>
          </p:cNvPicPr>
          <p:nvPr/>
        </p:nvPicPr>
        <p:blipFill rotWithShape="1">
          <a:blip r:embed="rId2">
            <a:extLst>
              <a:ext uri="{28A0092B-C50C-407E-A947-70E740481C1C}">
                <a14:useLocalDpi xmlns:a14="http://schemas.microsoft.com/office/drawing/2010/main" val="0"/>
              </a:ext>
            </a:extLst>
          </a:blip>
          <a:srcRect l="10893" t="12125" r="43850" b="54745"/>
          <a:stretch/>
        </p:blipFill>
        <p:spPr>
          <a:xfrm>
            <a:off x="8398112" y="473011"/>
            <a:ext cx="2372466" cy="2272101"/>
          </a:xfrm>
          <a:prstGeom prst="rect">
            <a:avLst/>
          </a:prstGeom>
        </p:spPr>
      </p:pic>
      <p:sp>
        <p:nvSpPr>
          <p:cNvPr id="8" name="TextBox 7">
            <a:extLst>
              <a:ext uri="{FF2B5EF4-FFF2-40B4-BE49-F238E27FC236}">
                <a16:creationId xmlns:a16="http://schemas.microsoft.com/office/drawing/2014/main" id="{4F3C8E95-B363-4849-9E8F-346A44E53FA1}"/>
              </a:ext>
            </a:extLst>
          </p:cNvPr>
          <p:cNvSpPr txBox="1"/>
          <p:nvPr/>
        </p:nvSpPr>
        <p:spPr>
          <a:xfrm>
            <a:off x="4360333" y="1552480"/>
            <a:ext cx="2707088" cy="923330"/>
          </a:xfrm>
          <a:prstGeom prst="rect">
            <a:avLst/>
          </a:prstGeom>
          <a:noFill/>
        </p:spPr>
        <p:txBody>
          <a:bodyPr wrap="none" rtlCol="0">
            <a:spAutoFit/>
          </a:bodyPr>
          <a:lstStyle/>
          <a:p>
            <a:r>
              <a:rPr lang="en-US"/>
              <a:t>Cylonic gyre circulation</a:t>
            </a:r>
          </a:p>
          <a:p>
            <a:endParaRPr lang="en-US"/>
          </a:p>
          <a:p>
            <a:r>
              <a:rPr lang="en-US"/>
              <a:t>Previous convective events</a:t>
            </a:r>
          </a:p>
        </p:txBody>
      </p:sp>
      <p:sp>
        <p:nvSpPr>
          <p:cNvPr id="10" name="Rectangle 9">
            <a:extLst>
              <a:ext uri="{FF2B5EF4-FFF2-40B4-BE49-F238E27FC236}">
                <a16:creationId xmlns:a16="http://schemas.microsoft.com/office/drawing/2014/main" id="{670629ED-570A-4EB1-B319-1E8570717F27}"/>
              </a:ext>
            </a:extLst>
          </p:cNvPr>
          <p:cNvSpPr/>
          <p:nvPr/>
        </p:nvSpPr>
        <p:spPr>
          <a:xfrm>
            <a:off x="4360332" y="1552480"/>
            <a:ext cx="2707087" cy="92333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D0901104-5872-44CF-9066-4CE2D6387A81}"/>
              </a:ext>
            </a:extLst>
          </p:cNvPr>
          <p:cNvCxnSpPr>
            <a:cxnSpLocks/>
            <a:endCxn id="10" idx="1"/>
          </p:cNvCxnSpPr>
          <p:nvPr/>
        </p:nvCxnSpPr>
        <p:spPr>
          <a:xfrm>
            <a:off x="3022600" y="2014145"/>
            <a:ext cx="133773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731490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9066</TotalTime>
  <Words>3583</Words>
  <Application>Microsoft Office PowerPoint</Application>
  <PresentationFormat>Widescreen</PresentationFormat>
  <Paragraphs>829</Paragraphs>
  <Slides>85</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85</vt:i4>
      </vt:variant>
    </vt:vector>
  </HeadingPairs>
  <TitlesOfParts>
    <vt:vector size="91" baseType="lpstr">
      <vt:lpstr>Arial</vt:lpstr>
      <vt:lpstr>Calibri</vt:lpstr>
      <vt:lpstr>Calibri Light</vt:lpstr>
      <vt:lpstr>Cambria Math</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Joan Mateu Horrach Pou</dc:creator>
  <cp:lastModifiedBy>Joan Mateu Horrach Pou</cp:lastModifiedBy>
  <cp:revision>19</cp:revision>
  <dcterms:created xsi:type="dcterms:W3CDTF">2021-12-08T09:25:08Z</dcterms:created>
  <dcterms:modified xsi:type="dcterms:W3CDTF">2022-03-24T12:21:11Z</dcterms:modified>
</cp:coreProperties>
</file>