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9"/>
  </p:notesMasterIdLst>
  <p:sldIdLst>
    <p:sldId id="256" r:id="rId2"/>
    <p:sldId id="264" r:id="rId3"/>
    <p:sldId id="259" r:id="rId4"/>
    <p:sldId id="262" r:id="rId5"/>
    <p:sldId id="263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4505"/>
    <a:srgbClr val="FFF6CF"/>
    <a:srgbClr val="FFD6AE"/>
    <a:srgbClr val="FFF4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9628"/>
  </p:normalViewPr>
  <p:slideViewPr>
    <p:cSldViewPr snapToGrid="0" snapToObjects="1">
      <p:cViewPr varScale="1">
        <p:scale>
          <a:sx n="99" d="100"/>
          <a:sy n="99" d="100"/>
        </p:scale>
        <p:origin x="10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434E4-FAB3-1649-9CBE-AC66B311582B}" type="datetimeFigureOut">
              <a:rPr lang="en-US" smtClean="0"/>
              <a:t>3/22/22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B037C-0B71-1741-BCF2-79D225A78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244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B4505"/>
                </a:solidFill>
              </a:rPr>
              <a:t>Why is it interesting?</a:t>
            </a:r>
          </a:p>
          <a:p>
            <a:r>
              <a:rPr lang="en-US" dirty="0" smtClean="0">
                <a:solidFill>
                  <a:srgbClr val="5B4505"/>
                </a:solidFill>
              </a:rPr>
              <a:t>Why is this a good study area for my thesis?</a:t>
            </a:r>
          </a:p>
          <a:p>
            <a:r>
              <a:rPr lang="en-US" dirty="0" smtClean="0">
                <a:solidFill>
                  <a:srgbClr val="5B4505"/>
                </a:solidFill>
              </a:rPr>
              <a:t>What do I hope to ascertain about the current?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B037C-0B71-1741-BCF2-79D225A7881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21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B4505"/>
                </a:solidFill>
              </a:rPr>
              <a:t>What have I done so far?</a:t>
            </a:r>
          </a:p>
          <a:p>
            <a:r>
              <a:rPr lang="en-US" dirty="0" smtClean="0">
                <a:solidFill>
                  <a:srgbClr val="5B4505"/>
                </a:solidFill>
              </a:rPr>
              <a:t>How much of this is set in stone?</a:t>
            </a:r>
          </a:p>
          <a:p>
            <a:r>
              <a:rPr lang="en-US" dirty="0" smtClean="0">
                <a:solidFill>
                  <a:srgbClr val="5B4505"/>
                </a:solidFill>
              </a:rPr>
              <a:t>How much can be tweaked later?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B037C-0B71-1741-BCF2-79D225A788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84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1008-8BBF-8345-9034-73959D66A121}" type="datetimeFigureOut">
              <a:rPr lang="en-US" smtClean="0"/>
              <a:t>3/22/22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C966-BABE-9E48-8DFD-E1048BA217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1008-8BBF-8345-9034-73959D66A121}" type="datetimeFigureOut">
              <a:rPr lang="en-US" smtClean="0"/>
              <a:t>3/22/22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C966-BABE-9E48-8DFD-E1048BA217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1008-8BBF-8345-9034-73959D66A121}" type="datetimeFigureOut">
              <a:rPr lang="en-US" smtClean="0"/>
              <a:t>3/22/22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C966-BABE-9E48-8DFD-E1048BA217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1008-8BBF-8345-9034-73959D66A121}" type="datetimeFigureOut">
              <a:rPr lang="en-US" smtClean="0"/>
              <a:t>3/22/22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C966-BABE-9E48-8DFD-E1048BA217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1008-8BBF-8345-9034-73959D66A121}" type="datetimeFigureOut">
              <a:rPr lang="en-US" smtClean="0"/>
              <a:t>3/22/22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C966-BABE-9E48-8DFD-E1048BA217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1008-8BBF-8345-9034-73959D66A121}" type="datetimeFigureOut">
              <a:rPr lang="en-US" smtClean="0"/>
              <a:t>3/22/22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C966-BABE-9E48-8DFD-E1048BA217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1008-8BBF-8345-9034-73959D66A121}" type="datetimeFigureOut">
              <a:rPr lang="en-US" smtClean="0"/>
              <a:t>3/22/22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C966-BABE-9E48-8DFD-E1048BA217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1008-8BBF-8345-9034-73959D66A121}" type="datetimeFigureOut">
              <a:rPr lang="en-US" smtClean="0"/>
              <a:t>3/22/22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C966-BABE-9E48-8DFD-E1048BA217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1008-8BBF-8345-9034-73959D66A121}" type="datetimeFigureOut">
              <a:rPr lang="en-US" smtClean="0"/>
              <a:t>3/22/22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C966-BABE-9E48-8DFD-E1048BA217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1008-8BBF-8345-9034-73959D66A121}" type="datetimeFigureOut">
              <a:rPr lang="en-US" smtClean="0"/>
              <a:t>3/22/22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C966-BABE-9E48-8DFD-E1048BA217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1008-8BBF-8345-9034-73959D66A121}" type="datetimeFigureOut">
              <a:rPr lang="en-US" smtClean="0"/>
              <a:t>3/22/22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C966-BABE-9E48-8DFD-E1048BA217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2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B1008-8BBF-8345-9034-73959D66A121}" type="datetimeFigureOut">
              <a:rPr lang="en-US" smtClean="0"/>
              <a:t>3/22/22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8C966-BABE-9E48-8DFD-E1048BA21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63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ocemod.2014.07.004" TargetMode="External"/><Relationship Id="rId4" Type="http://schemas.openxmlformats.org/officeDocument/2006/relationships/hyperlink" Target="https://doi.org/10.1175/JPO-D-19-0088.1" TargetMode="External"/><Relationship Id="rId5" Type="http://schemas.openxmlformats.org/officeDocument/2006/relationships/hyperlink" Target="https://doi.org/10.1038/ngeo1234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oi.org/10.1002/2016JC01254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5B4505"/>
                </a:solidFill>
                <a:ea typeface="Times" charset="0"/>
                <a:cs typeface="Times" charset="0"/>
              </a:rPr>
              <a:t>Idealized modelling of the circulation along the slope north of </a:t>
            </a:r>
            <a:r>
              <a:rPr lang="en-US" dirty="0" smtClean="0">
                <a:solidFill>
                  <a:srgbClr val="5B4505"/>
                </a:solidFill>
                <a:ea typeface="Times" charset="0"/>
                <a:cs typeface="Times" charset="0"/>
              </a:rPr>
              <a:t>Iceland</a:t>
            </a:r>
            <a:endParaRPr lang="en-US" dirty="0">
              <a:solidFill>
                <a:srgbClr val="5B4505"/>
              </a:solidFill>
              <a:ea typeface="Times" charset="0"/>
              <a:cs typeface="Times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331854"/>
            <a:ext cx="9144000" cy="1526146"/>
          </a:xfrm>
        </p:spPr>
        <p:txBody>
          <a:bodyPr/>
          <a:lstStyle/>
          <a:p>
            <a:r>
              <a:rPr lang="en-US" dirty="0" smtClean="0">
                <a:solidFill>
                  <a:srgbClr val="5B4505"/>
                </a:solidFill>
              </a:rPr>
              <a:t>Thorbjørn Østenby </a:t>
            </a:r>
            <a:r>
              <a:rPr lang="en-US" dirty="0" smtClean="0">
                <a:solidFill>
                  <a:srgbClr val="5B4505"/>
                </a:solidFill>
              </a:rPr>
              <a:t>Moe</a:t>
            </a:r>
          </a:p>
          <a:p>
            <a:r>
              <a:rPr lang="en-US" dirty="0" smtClean="0">
                <a:solidFill>
                  <a:srgbClr val="5B4505"/>
                </a:solidFill>
              </a:rPr>
              <a:t>Supervisors: </a:t>
            </a:r>
            <a:r>
              <a:rPr lang="en-US" dirty="0" err="1" smtClean="0">
                <a:solidFill>
                  <a:srgbClr val="5B4505"/>
                </a:solidFill>
              </a:rPr>
              <a:t>Kjersti</a:t>
            </a:r>
            <a:r>
              <a:rPr lang="en-US" dirty="0" smtClean="0">
                <a:solidFill>
                  <a:srgbClr val="5B4505"/>
                </a:solidFill>
              </a:rPr>
              <a:t> </a:t>
            </a:r>
            <a:r>
              <a:rPr lang="en-US" dirty="0" err="1" smtClean="0">
                <a:solidFill>
                  <a:srgbClr val="5B4505"/>
                </a:solidFill>
              </a:rPr>
              <a:t>Birkeland</a:t>
            </a:r>
            <a:r>
              <a:rPr lang="en-US" dirty="0" smtClean="0">
                <a:solidFill>
                  <a:srgbClr val="5B4505"/>
                </a:solidFill>
              </a:rPr>
              <a:t> </a:t>
            </a:r>
            <a:r>
              <a:rPr lang="en-US" dirty="0" err="1" smtClean="0">
                <a:solidFill>
                  <a:srgbClr val="5B4505"/>
                </a:solidFill>
              </a:rPr>
              <a:t>Daae</a:t>
            </a:r>
            <a:r>
              <a:rPr lang="en-US" dirty="0" smtClean="0">
                <a:solidFill>
                  <a:srgbClr val="5B4505"/>
                </a:solidFill>
              </a:rPr>
              <a:t>, </a:t>
            </a:r>
            <a:r>
              <a:rPr lang="en-US" dirty="0" err="1" smtClean="0">
                <a:solidFill>
                  <a:srgbClr val="5B4505"/>
                </a:solidFill>
              </a:rPr>
              <a:t>Kjetil</a:t>
            </a:r>
            <a:r>
              <a:rPr lang="en-US" dirty="0" smtClean="0">
                <a:solidFill>
                  <a:srgbClr val="5B4505"/>
                </a:solidFill>
              </a:rPr>
              <a:t> </a:t>
            </a:r>
            <a:r>
              <a:rPr lang="en-US" dirty="0" err="1" smtClean="0">
                <a:solidFill>
                  <a:srgbClr val="5B4505"/>
                </a:solidFill>
              </a:rPr>
              <a:t>Våge</a:t>
            </a:r>
            <a:r>
              <a:rPr lang="en-US" dirty="0" smtClean="0">
                <a:solidFill>
                  <a:srgbClr val="5B4505"/>
                </a:solidFill>
              </a:rPr>
              <a:t>, Stefanie Semper, </a:t>
            </a:r>
            <a:r>
              <a:rPr lang="en-US" dirty="0" err="1" smtClean="0">
                <a:solidFill>
                  <a:srgbClr val="5B4505"/>
                </a:solidFill>
              </a:rPr>
              <a:t>Vår</a:t>
            </a:r>
            <a:r>
              <a:rPr lang="en-US" dirty="0" smtClean="0">
                <a:solidFill>
                  <a:srgbClr val="5B4505"/>
                </a:solidFill>
              </a:rPr>
              <a:t> Iren </a:t>
            </a:r>
            <a:r>
              <a:rPr lang="en-US" dirty="0" err="1" smtClean="0">
                <a:solidFill>
                  <a:srgbClr val="5B4505"/>
                </a:solidFill>
              </a:rPr>
              <a:t>Hjorth</a:t>
            </a:r>
            <a:r>
              <a:rPr lang="en-US" dirty="0" smtClean="0">
                <a:solidFill>
                  <a:srgbClr val="5B4505"/>
                </a:solidFill>
              </a:rPr>
              <a:t> Dundas</a:t>
            </a:r>
            <a:endParaRPr lang="en-US" dirty="0" smtClean="0">
              <a:solidFill>
                <a:srgbClr val="5B4505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0" y="3838575"/>
            <a:ext cx="8996362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206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B4505"/>
                </a:solidFill>
              </a:rPr>
              <a:t>The North Icelandic Jet</a:t>
            </a:r>
            <a:endParaRPr lang="en-US" dirty="0">
              <a:solidFill>
                <a:srgbClr val="5B450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6684818" cy="483235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mtClean="0">
                        <a:solidFill>
                          <a:srgbClr val="5B4505"/>
                        </a:solidFill>
                      </a:rPr>
                      <m:t>Densest</m:t>
                    </m:r>
                    <m:r>
                      <a:rPr lang="nb-NO" b="0" i="1" smtClean="0">
                        <a:solidFill>
                          <a:srgbClr val="5B4505"/>
                        </a:solidFill>
                        <a:latin typeface="Cambria Math" charset="0"/>
                      </a:rPr>
                      <m:t> </m:t>
                    </m:r>
                    <m:r>
                      <a:rPr lang="en-US" i="1" smtClean="0">
                        <a:solidFill>
                          <a:srgbClr val="5B4505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~</m:t>
                    </m:r>
                  </m:oMath>
                </a14:m>
                <a:r>
                  <a:rPr lang="en-US" dirty="0" smtClean="0">
                    <a:solidFill>
                      <a:srgbClr val="5B4505"/>
                    </a:solidFill>
                  </a:rPr>
                  <a:t>1/3 of DSOW</a:t>
                </a:r>
              </a:p>
              <a:p>
                <a:r>
                  <a:rPr lang="en-US" dirty="0" smtClean="0">
                    <a:solidFill>
                      <a:srgbClr val="5B4505"/>
                    </a:solidFill>
                  </a:rPr>
                  <a:t>Two core structure</a:t>
                </a:r>
              </a:p>
              <a:p>
                <a:r>
                  <a:rPr lang="en-US" dirty="0" smtClean="0">
                    <a:solidFill>
                      <a:srgbClr val="5B4505"/>
                    </a:solidFill>
                  </a:rPr>
                  <a:t>Evolution</a:t>
                </a:r>
              </a:p>
              <a:p>
                <a:r>
                  <a:rPr lang="en-US" dirty="0" smtClean="0">
                    <a:solidFill>
                      <a:srgbClr val="5B4505"/>
                    </a:solidFill>
                  </a:rPr>
                  <a:t>Variability</a:t>
                </a:r>
              </a:p>
              <a:p>
                <a:endParaRPr lang="en-US" dirty="0">
                  <a:solidFill>
                    <a:srgbClr val="5B4505"/>
                  </a:solidFill>
                </a:endParaRPr>
              </a:p>
              <a:p>
                <a:r>
                  <a:rPr lang="en-US" dirty="0" smtClean="0">
                    <a:solidFill>
                      <a:srgbClr val="5B4505"/>
                    </a:solidFill>
                  </a:rPr>
                  <a:t>Uncertain formation mechanism(s)</a:t>
                </a:r>
              </a:p>
              <a:p>
                <a:r>
                  <a:rPr lang="en-US" dirty="0" smtClean="0">
                    <a:solidFill>
                      <a:srgbClr val="5B4505"/>
                    </a:solidFill>
                  </a:rPr>
                  <a:t>Key processes that must be present </a:t>
                </a:r>
              </a:p>
              <a:p>
                <a:endParaRPr lang="en-US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6684818" cy="4832351"/>
              </a:xfrm>
              <a:blipFill rotWithShape="0">
                <a:blip r:embed="rId3"/>
                <a:stretch>
                  <a:fillRect l="-1642" t="-2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004" y="1690688"/>
            <a:ext cx="3255794" cy="22717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004" y="4074516"/>
            <a:ext cx="3227381" cy="19027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693384" y="6089342"/>
            <a:ext cx="2036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5B4505"/>
                </a:solidFill>
              </a:rPr>
              <a:t>Semper </a:t>
            </a:r>
            <a:r>
              <a:rPr lang="en-US" dirty="0" smtClean="0">
                <a:solidFill>
                  <a:srgbClr val="5B4505"/>
                </a:solidFill>
              </a:rPr>
              <a:t>et al</a:t>
            </a:r>
            <a:r>
              <a:rPr lang="en-US" dirty="0">
                <a:solidFill>
                  <a:srgbClr val="5B4505"/>
                </a:solidFill>
              </a:rPr>
              <a:t>., 2019</a:t>
            </a:r>
          </a:p>
        </p:txBody>
      </p:sp>
      <p:sp>
        <p:nvSpPr>
          <p:cNvPr id="10" name="Rectangle 9"/>
          <p:cNvSpPr/>
          <p:nvPr/>
        </p:nvSpPr>
        <p:spPr>
          <a:xfrm flipV="1">
            <a:off x="852488" y="1496854"/>
            <a:ext cx="10515600" cy="4571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64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B4505"/>
                </a:solidFill>
              </a:rPr>
              <a:t>ROMS – Regional Ocean Modeling System</a:t>
            </a:r>
            <a:endParaRPr lang="en-US" dirty="0">
              <a:solidFill>
                <a:srgbClr val="5B450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32325"/>
          </a:xfrm>
        </p:spPr>
        <p:txBody>
          <a:bodyPr/>
          <a:lstStyle/>
          <a:p>
            <a:r>
              <a:rPr lang="en-US" dirty="0" smtClean="0">
                <a:solidFill>
                  <a:srgbClr val="5B4505"/>
                </a:solidFill>
              </a:rPr>
              <a:t>“ROMS</a:t>
            </a:r>
            <a:r>
              <a:rPr lang="en-US" dirty="0">
                <a:solidFill>
                  <a:srgbClr val="5B4505"/>
                </a:solidFill>
              </a:rPr>
              <a:t> is a free-surface, </a:t>
            </a:r>
            <a:r>
              <a:rPr lang="en-US" dirty="0" smtClean="0">
                <a:solidFill>
                  <a:srgbClr val="5B4505"/>
                </a:solidFill>
              </a:rPr>
              <a:t>terrain-following, primitive </a:t>
            </a:r>
            <a:r>
              <a:rPr lang="en-US" dirty="0">
                <a:solidFill>
                  <a:srgbClr val="5B4505"/>
                </a:solidFill>
              </a:rPr>
              <a:t>equations ocean </a:t>
            </a:r>
            <a:r>
              <a:rPr lang="en-US" dirty="0" smtClean="0">
                <a:solidFill>
                  <a:srgbClr val="5B4505"/>
                </a:solidFill>
              </a:rPr>
              <a:t>model”</a:t>
            </a:r>
          </a:p>
          <a:p>
            <a:r>
              <a:rPr lang="en-US" dirty="0" smtClean="0">
                <a:solidFill>
                  <a:srgbClr val="5B4505"/>
                </a:solidFill>
              </a:rPr>
              <a:t>Simplified modelling framework</a:t>
            </a:r>
          </a:p>
          <a:p>
            <a:r>
              <a:rPr lang="en-US" dirty="0" smtClean="0">
                <a:solidFill>
                  <a:srgbClr val="5B4505"/>
                </a:solidFill>
              </a:rPr>
              <a:t>Appropriate for less extensive projects</a:t>
            </a:r>
          </a:p>
          <a:p>
            <a:r>
              <a:rPr lang="en-US" dirty="0" err="1" smtClean="0">
                <a:solidFill>
                  <a:srgbClr val="5B4505"/>
                </a:solidFill>
              </a:rPr>
              <a:t>Daae</a:t>
            </a:r>
            <a:r>
              <a:rPr lang="en-US" dirty="0" smtClean="0">
                <a:solidFill>
                  <a:srgbClr val="5B4505"/>
                </a:solidFill>
              </a:rPr>
              <a:t> et al. 2017 &amp; </a:t>
            </a:r>
            <a:r>
              <a:rPr lang="en-US" dirty="0" err="1" smtClean="0">
                <a:solidFill>
                  <a:srgbClr val="5B4505"/>
                </a:solidFill>
              </a:rPr>
              <a:t>Hattermann</a:t>
            </a:r>
            <a:r>
              <a:rPr lang="en-US" dirty="0" smtClean="0">
                <a:solidFill>
                  <a:srgbClr val="5B4505"/>
                </a:solidFill>
              </a:rPr>
              <a:t> et al. 2014</a:t>
            </a:r>
            <a:endParaRPr lang="en-US" dirty="0" smtClean="0">
              <a:solidFill>
                <a:srgbClr val="5B4505"/>
              </a:solidFill>
            </a:endParaRPr>
          </a:p>
          <a:p>
            <a:endParaRPr lang="en-US" dirty="0" smtClean="0">
              <a:solidFill>
                <a:srgbClr val="5B4505"/>
              </a:solidFill>
            </a:endParaRPr>
          </a:p>
          <a:p>
            <a:r>
              <a:rPr lang="en-US" dirty="0" smtClean="0">
                <a:solidFill>
                  <a:srgbClr val="5B4505"/>
                </a:solidFill>
              </a:rPr>
              <a:t>Testing of </a:t>
            </a:r>
            <a:r>
              <a:rPr lang="en-US" dirty="0" smtClean="0">
                <a:solidFill>
                  <a:srgbClr val="5B4505"/>
                </a:solidFill>
              </a:rPr>
              <a:t>hypotheses (e.g. dense water sink in western boundary)</a:t>
            </a:r>
            <a:endParaRPr lang="en-US" dirty="0" smtClean="0">
              <a:solidFill>
                <a:srgbClr val="5B4505"/>
              </a:solidFill>
            </a:endParaRPr>
          </a:p>
          <a:p>
            <a:r>
              <a:rPr lang="en-US" dirty="0" smtClean="0">
                <a:solidFill>
                  <a:srgbClr val="5B4505"/>
                </a:solidFill>
              </a:rPr>
              <a:t>Point to processes that needs to be present</a:t>
            </a:r>
          </a:p>
          <a:p>
            <a:r>
              <a:rPr lang="en-US" dirty="0" smtClean="0">
                <a:solidFill>
                  <a:srgbClr val="5B4505"/>
                </a:solidFill>
              </a:rPr>
              <a:t>Perhaps increase complexity</a:t>
            </a:r>
          </a:p>
          <a:p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V="1">
            <a:off x="852488" y="1496854"/>
            <a:ext cx="10515600" cy="4571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88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B4505"/>
                </a:solidFill>
              </a:rPr>
              <a:t>Progression</a:t>
            </a:r>
            <a:endParaRPr lang="en-US" dirty="0">
              <a:solidFill>
                <a:srgbClr val="5B4505"/>
              </a:solidFill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070" y="4367057"/>
            <a:ext cx="3410727" cy="2100054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070" y="1881110"/>
            <a:ext cx="3410727" cy="2295525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5B4505"/>
                </a:solidFill>
              </a:rPr>
              <a:t>Slope</a:t>
            </a:r>
          </a:p>
          <a:p>
            <a:r>
              <a:rPr lang="en-US" dirty="0">
                <a:solidFill>
                  <a:srgbClr val="5B4505"/>
                </a:solidFill>
              </a:rPr>
              <a:t>G</a:t>
            </a:r>
            <a:r>
              <a:rPr lang="en-US" dirty="0" smtClean="0">
                <a:solidFill>
                  <a:srgbClr val="5B4505"/>
                </a:solidFill>
              </a:rPr>
              <a:t>rid script</a:t>
            </a:r>
          </a:p>
          <a:p>
            <a:r>
              <a:rPr lang="en-US" dirty="0" smtClean="0">
                <a:solidFill>
                  <a:srgbClr val="5B4505"/>
                </a:solidFill>
              </a:rPr>
              <a:t>Details less important</a:t>
            </a:r>
          </a:p>
          <a:p>
            <a:endParaRPr lang="en-US" dirty="0" smtClean="0">
              <a:solidFill>
                <a:srgbClr val="5B4505"/>
              </a:solidFill>
            </a:endParaRPr>
          </a:p>
          <a:p>
            <a:endParaRPr lang="en-US" dirty="0">
              <a:solidFill>
                <a:srgbClr val="5B4505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V="1">
            <a:off x="852488" y="1496854"/>
            <a:ext cx="10515600" cy="4571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16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B4505"/>
                </a:solidFill>
              </a:rPr>
              <a:t>Progression</a:t>
            </a:r>
            <a:endParaRPr lang="en-US" dirty="0">
              <a:solidFill>
                <a:srgbClr val="5B4505"/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663" y="2358680"/>
            <a:ext cx="4910137" cy="3023272"/>
          </a:xfr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838199" y="1825625"/>
            <a:ext cx="6283817" cy="4613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5B4505"/>
                </a:solidFill>
              </a:rPr>
              <a:t>Interpolate to vertical grid</a:t>
            </a:r>
          </a:p>
          <a:p>
            <a:r>
              <a:rPr lang="en-US" dirty="0" smtClean="0">
                <a:solidFill>
                  <a:srgbClr val="5B4505"/>
                </a:solidFill>
              </a:rPr>
              <a:t>Apply horizontally uniform profiles -&gt; test order of error due to terrain following grid</a:t>
            </a:r>
          </a:p>
          <a:p>
            <a:r>
              <a:rPr lang="en-US" dirty="0" smtClean="0">
                <a:solidFill>
                  <a:srgbClr val="5B4505"/>
                </a:solidFill>
              </a:rPr>
              <a:t>Tweak parameters</a:t>
            </a:r>
          </a:p>
          <a:p>
            <a:endParaRPr lang="en-US" dirty="0" smtClean="0">
              <a:solidFill>
                <a:srgbClr val="5B4505"/>
              </a:solidFill>
            </a:endParaRPr>
          </a:p>
          <a:p>
            <a:r>
              <a:rPr lang="en-US" dirty="0" smtClean="0">
                <a:solidFill>
                  <a:srgbClr val="5B4505"/>
                </a:solidFill>
              </a:rPr>
              <a:t>Establish reference run</a:t>
            </a:r>
          </a:p>
          <a:p>
            <a:r>
              <a:rPr lang="en-US" dirty="0" smtClean="0">
                <a:solidFill>
                  <a:srgbClr val="5B4505"/>
                </a:solidFill>
              </a:rPr>
              <a:t>Increase complexity</a:t>
            </a:r>
            <a:endParaRPr lang="en-US" dirty="0" smtClean="0">
              <a:solidFill>
                <a:srgbClr val="5B4505"/>
              </a:solidFill>
            </a:endParaRPr>
          </a:p>
          <a:p>
            <a:endParaRPr lang="en-US" dirty="0" smtClean="0">
              <a:solidFill>
                <a:srgbClr val="5B4505"/>
              </a:solidFill>
            </a:endParaRPr>
          </a:p>
          <a:p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V="1">
            <a:off x="852488" y="1496854"/>
            <a:ext cx="10515600" cy="4571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67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B4505"/>
                </a:solidFill>
              </a:rPr>
              <a:t>What can be achieved?</a:t>
            </a:r>
            <a:endParaRPr lang="en-US" dirty="0">
              <a:solidFill>
                <a:srgbClr val="5B450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B4505"/>
                </a:solidFill>
              </a:rPr>
              <a:t>Test hypotheses</a:t>
            </a:r>
            <a:endParaRPr lang="en-US" dirty="0" smtClean="0">
              <a:solidFill>
                <a:srgbClr val="5B4505"/>
              </a:solidFill>
            </a:endParaRPr>
          </a:p>
          <a:p>
            <a:r>
              <a:rPr lang="en-US" dirty="0" smtClean="0">
                <a:solidFill>
                  <a:srgbClr val="5B4505"/>
                </a:solidFill>
              </a:rPr>
              <a:t>Indicate </a:t>
            </a:r>
            <a:r>
              <a:rPr lang="en-US" dirty="0" smtClean="0">
                <a:solidFill>
                  <a:srgbClr val="5B4505"/>
                </a:solidFill>
              </a:rPr>
              <a:t>promising marine survey objectives/locations</a:t>
            </a:r>
            <a:endParaRPr lang="en-US" dirty="0" smtClean="0">
              <a:solidFill>
                <a:srgbClr val="5B4505"/>
              </a:solidFill>
            </a:endParaRPr>
          </a:p>
          <a:p>
            <a:r>
              <a:rPr lang="en-US" dirty="0" smtClean="0">
                <a:solidFill>
                  <a:srgbClr val="5B4505"/>
                </a:solidFill>
              </a:rPr>
              <a:t>Can something that resembles the NIJ be found using such a simple model?</a:t>
            </a:r>
          </a:p>
          <a:p>
            <a:r>
              <a:rPr lang="en-US" dirty="0" smtClean="0">
                <a:solidFill>
                  <a:srgbClr val="5B4505"/>
                </a:solidFill>
              </a:rPr>
              <a:t>How much of the currents structure could possibly be resolved?</a:t>
            </a:r>
          </a:p>
          <a:p>
            <a:r>
              <a:rPr lang="en-US" dirty="0" smtClean="0">
                <a:solidFill>
                  <a:srgbClr val="5B4505"/>
                </a:solidFill>
              </a:rPr>
              <a:t>Establish framework</a:t>
            </a:r>
            <a:endParaRPr lang="en-US" dirty="0">
              <a:solidFill>
                <a:srgbClr val="5B4505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V="1">
            <a:off x="852488" y="1496854"/>
            <a:ext cx="10515600" cy="4571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7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B4505"/>
                </a:solidFill>
              </a:rPr>
              <a:t>References</a:t>
            </a:r>
            <a:endParaRPr lang="en-US" dirty="0">
              <a:solidFill>
                <a:srgbClr val="5B450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19874"/>
          </a:xfrm>
        </p:spPr>
        <p:txBody>
          <a:bodyPr>
            <a:normAutofit/>
          </a:bodyPr>
          <a:lstStyle/>
          <a:p>
            <a:r>
              <a:rPr lang="en-US" sz="1800" dirty="0" err="1"/>
              <a:t>Daae</a:t>
            </a:r>
            <a:r>
              <a:rPr lang="en-US" sz="1800" dirty="0"/>
              <a:t>, K., </a:t>
            </a:r>
            <a:r>
              <a:rPr lang="en-US" sz="1800" dirty="0" err="1"/>
              <a:t>Hattermann</a:t>
            </a:r>
            <a:r>
              <a:rPr lang="en-US" sz="1800" dirty="0"/>
              <a:t>, T., </a:t>
            </a:r>
            <a:r>
              <a:rPr lang="en-US" sz="1800" dirty="0" err="1"/>
              <a:t>Darelius</a:t>
            </a:r>
            <a:r>
              <a:rPr lang="en-US" sz="1800" dirty="0"/>
              <a:t>, E., &amp; </a:t>
            </a:r>
            <a:r>
              <a:rPr lang="en-US" sz="1800" dirty="0" err="1"/>
              <a:t>Fer</a:t>
            </a:r>
            <a:r>
              <a:rPr lang="en-US" sz="1800" dirty="0"/>
              <a:t>, I. (2017). On the effect of topography and wind on warm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water inflow—An idealized study of the southern Weddell Sea continental shelf system. Journal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of Geophysical Research: Oceans, 122(3), 2622–2641. </a:t>
            </a:r>
            <a:r>
              <a:rPr lang="en-US" sz="1800" dirty="0">
                <a:hlinkClick r:id="rId2"/>
              </a:rPr>
              <a:t>https://</a:t>
            </a:r>
            <a:r>
              <a:rPr lang="en-US" sz="1800" dirty="0" smtClean="0">
                <a:hlinkClick r:id="rId2"/>
              </a:rPr>
              <a:t>doi.org/10.1002/2016JC012541</a:t>
            </a:r>
            <a:endParaRPr lang="en-US" sz="1800" dirty="0" smtClean="0"/>
          </a:p>
          <a:p>
            <a:r>
              <a:rPr lang="en-US" sz="1800" dirty="0" err="1"/>
              <a:t>Hattermann</a:t>
            </a:r>
            <a:r>
              <a:rPr lang="en-US" sz="1800" dirty="0"/>
              <a:t>, T., </a:t>
            </a:r>
            <a:r>
              <a:rPr lang="en-US" sz="1800" dirty="0" err="1"/>
              <a:t>Smedsrud</a:t>
            </a:r>
            <a:r>
              <a:rPr lang="en-US" sz="1800" dirty="0"/>
              <a:t>, L. H., </a:t>
            </a:r>
            <a:r>
              <a:rPr lang="en-US" sz="1800" dirty="0" err="1"/>
              <a:t>Nøst</a:t>
            </a:r>
            <a:r>
              <a:rPr lang="en-US" sz="1800" dirty="0"/>
              <a:t>, O. A., Lilly, J. M., &amp; Galton-</a:t>
            </a:r>
            <a:r>
              <a:rPr lang="en-US" sz="1800" dirty="0" err="1"/>
              <a:t>Fenzi</a:t>
            </a:r>
            <a:r>
              <a:rPr lang="en-US" sz="1800" dirty="0"/>
              <a:t>, B. K. (2014). Eddy-</a:t>
            </a:r>
            <a:br>
              <a:rPr lang="en-US" sz="1800" dirty="0"/>
            </a:br>
            <a:r>
              <a:rPr lang="en-US" sz="1800" dirty="0"/>
              <a:t>resolving simulations of the </a:t>
            </a:r>
            <a:r>
              <a:rPr lang="en-US" sz="1800" dirty="0" err="1"/>
              <a:t>Fimbul</a:t>
            </a:r>
            <a:r>
              <a:rPr lang="en-US" sz="1800" dirty="0"/>
              <a:t> Ice Shelf cavity circulation: Basal melting and exchange</a:t>
            </a:r>
            <a:br>
              <a:rPr lang="en-US" sz="1800" dirty="0"/>
            </a:br>
            <a:r>
              <a:rPr lang="en-US" sz="1800" dirty="0"/>
              <a:t>with open ocean. Ocean Modelling, 82, 28–44. </a:t>
            </a:r>
            <a:r>
              <a:rPr lang="hr-HR" sz="1800" dirty="0">
                <a:hlinkClick r:id="rId3"/>
              </a:rPr>
              <a:t>https://</a:t>
            </a:r>
            <a:r>
              <a:rPr lang="hr-HR" sz="1800" dirty="0" smtClean="0">
                <a:hlinkClick r:id="rId3"/>
              </a:rPr>
              <a:t>doi.org/10.1016/j.ocemod.2014.07.004</a:t>
            </a:r>
            <a:endParaRPr lang="en-US" sz="1800" dirty="0" smtClean="0"/>
          </a:p>
          <a:p>
            <a:r>
              <a:rPr lang="en-US" sz="1800" dirty="0" smtClean="0"/>
              <a:t>Semper</a:t>
            </a:r>
            <a:r>
              <a:rPr lang="en-US" sz="1800" dirty="0"/>
              <a:t>, S., </a:t>
            </a:r>
            <a:r>
              <a:rPr lang="en-US" sz="1800" dirty="0" err="1" smtClean="0"/>
              <a:t>Våge</a:t>
            </a:r>
            <a:r>
              <a:rPr lang="en-US" sz="1800" dirty="0"/>
              <a:t>, K., </a:t>
            </a:r>
            <a:r>
              <a:rPr lang="en-US" sz="1800" dirty="0" err="1"/>
              <a:t>Pickart</a:t>
            </a:r>
            <a:r>
              <a:rPr lang="en-US" sz="1800" dirty="0"/>
              <a:t>, R. S., </a:t>
            </a:r>
            <a:r>
              <a:rPr lang="en-US" sz="1800" dirty="0" err="1"/>
              <a:t>Valdimarsson</a:t>
            </a:r>
            <a:r>
              <a:rPr lang="en-US" sz="1800" dirty="0"/>
              <a:t>, H., Torres, D. J., &amp; </a:t>
            </a:r>
            <a:r>
              <a:rPr lang="en-US" sz="1800" dirty="0" err="1" smtClean="0"/>
              <a:t>Jónsson</a:t>
            </a:r>
            <a:r>
              <a:rPr lang="en-US" sz="1800" dirty="0"/>
              <a:t>, S. (2019). The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emergence of the north </a:t>
            </a:r>
            <a:r>
              <a:rPr lang="en-US" sz="1800" dirty="0" err="1"/>
              <a:t>icelandic</a:t>
            </a:r>
            <a:r>
              <a:rPr lang="en-US" sz="1800" dirty="0"/>
              <a:t> jet and its evolution from northeast Iceland to </a:t>
            </a:r>
            <a:r>
              <a:rPr lang="en-US" sz="1800" dirty="0" smtClean="0"/>
              <a:t>Denmark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800" dirty="0" smtClean="0"/>
              <a:t>strait</a:t>
            </a:r>
            <a:r>
              <a:rPr lang="en-US" sz="1800" dirty="0"/>
              <a:t>. Journal of Physical Oceanography, 49(10), 2499–2521. </a:t>
            </a:r>
            <a:r>
              <a:rPr lang="en-US" sz="1800" dirty="0">
                <a:hlinkClick r:id="rId4"/>
              </a:rPr>
              <a:t>https://</a:t>
            </a:r>
            <a:r>
              <a:rPr lang="en-US" sz="1800" dirty="0" smtClean="0">
                <a:hlinkClick r:id="rId4"/>
              </a:rPr>
              <a:t>doi.org/10.1175/JPO-D-19-0088.1</a:t>
            </a:r>
            <a:endParaRPr lang="en-US" sz="1800" dirty="0" smtClean="0"/>
          </a:p>
          <a:p>
            <a:r>
              <a:rPr lang="en-US" sz="1800" dirty="0" err="1" smtClean="0"/>
              <a:t>Våge</a:t>
            </a:r>
            <a:r>
              <a:rPr lang="en-US" sz="1800" dirty="0"/>
              <a:t>, K., </a:t>
            </a:r>
            <a:r>
              <a:rPr lang="en-US" sz="1800" dirty="0" err="1"/>
              <a:t>Pickart</a:t>
            </a:r>
            <a:r>
              <a:rPr lang="en-US" sz="1800" dirty="0"/>
              <a:t>, R. S., Spall, M. A., </a:t>
            </a:r>
            <a:r>
              <a:rPr lang="en-US" sz="1800" dirty="0" err="1"/>
              <a:t>Valdimarsson</a:t>
            </a:r>
            <a:r>
              <a:rPr lang="en-US" sz="1800" dirty="0"/>
              <a:t>, H., </a:t>
            </a:r>
            <a:r>
              <a:rPr lang="en-US" sz="1800" dirty="0" err="1" smtClean="0"/>
              <a:t>Jónsson</a:t>
            </a:r>
            <a:r>
              <a:rPr lang="en-US" sz="1800" dirty="0"/>
              <a:t>, S., Torres, D. J., </a:t>
            </a:r>
            <a:r>
              <a:rPr lang="en-US" sz="1800" dirty="0" err="1"/>
              <a:t>Østerhusand</a:t>
            </a:r>
            <a:r>
              <a:rPr lang="en-US" sz="1800" dirty="0"/>
              <a:t>, S.,</a:t>
            </a:r>
            <a:br>
              <a:rPr lang="en-US" sz="1800" dirty="0"/>
            </a:br>
            <a:r>
              <a:rPr lang="en-US" sz="1800" dirty="0"/>
              <a:t>&amp; </a:t>
            </a:r>
            <a:r>
              <a:rPr lang="en-US" sz="1800" dirty="0" err="1"/>
              <a:t>Eldevik</a:t>
            </a:r>
            <a:r>
              <a:rPr lang="en-US" sz="1800" dirty="0"/>
              <a:t>, T. (2011). Significant role of the North Icelandic Jet in the formation of Denmark</a:t>
            </a:r>
            <a:br>
              <a:rPr lang="en-US" sz="1800" dirty="0"/>
            </a:br>
            <a:r>
              <a:rPr lang="en-US" sz="1800" dirty="0"/>
              <a:t>Strait overflow water. Nature Geoscience, 4(10), 723–727. </a:t>
            </a:r>
            <a:r>
              <a:rPr lang="en-US" sz="1800" dirty="0">
                <a:hlinkClick r:id="rId5"/>
              </a:rPr>
              <a:t>https://</a:t>
            </a:r>
            <a:r>
              <a:rPr lang="en-US" sz="1800" dirty="0" smtClean="0">
                <a:hlinkClick r:id="rId5"/>
              </a:rPr>
              <a:t>doi.org/10.1038/ngeo1234</a:t>
            </a:r>
            <a:endParaRPr lang="en-US" sz="1800" dirty="0" smtClean="0"/>
          </a:p>
          <a:p>
            <a:endParaRPr lang="en-US" dirty="0" smtClean="0">
              <a:solidFill>
                <a:srgbClr val="5B4505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5B4505"/>
                </a:solidFill>
              </a:rPr>
              <a:t>More suggestions are appreciated (both modelling &amp; NIJ related)</a:t>
            </a:r>
            <a:endParaRPr lang="en-US" dirty="0">
              <a:solidFill>
                <a:srgbClr val="5B4505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V="1">
            <a:off x="852488" y="1496854"/>
            <a:ext cx="10515600" cy="4571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22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8490</TotalTime>
  <Words>220</Words>
  <Application>Microsoft Macintosh PowerPoint</Application>
  <PresentationFormat>Widescreen</PresentationFormat>
  <Paragraphs>54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</vt:lpstr>
      <vt:lpstr>Calibri Light</vt:lpstr>
      <vt:lpstr>Cambria Math</vt:lpstr>
      <vt:lpstr>Times</vt:lpstr>
      <vt:lpstr>Arial</vt:lpstr>
      <vt:lpstr>Office Theme</vt:lpstr>
      <vt:lpstr>Idealized modelling of the circulation along the slope north of Iceland</vt:lpstr>
      <vt:lpstr>The North Icelandic Jet</vt:lpstr>
      <vt:lpstr>ROMS – Regional Ocean Modeling System</vt:lpstr>
      <vt:lpstr>Progression</vt:lpstr>
      <vt:lpstr>Progression</vt:lpstr>
      <vt:lpstr>What can be achieved?</vt:lpstr>
      <vt:lpstr>References</vt:lpstr>
    </vt:vector>
  </TitlesOfParts>
  <Company/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Idealized modelling of the circulation along the slope north of Iceland</dc:title>
  <dc:creator>Thorbjørn Østenby Moe</dc:creator>
  <cp:lastModifiedBy>Thorbjørn Østenby Moe</cp:lastModifiedBy>
  <cp:revision>34</cp:revision>
  <dcterms:created xsi:type="dcterms:W3CDTF">2022-03-17T10:27:02Z</dcterms:created>
  <dcterms:modified xsi:type="dcterms:W3CDTF">2022-03-24T12:48:07Z</dcterms:modified>
</cp:coreProperties>
</file>