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81"/>
  </p:notesMasterIdLst>
  <p:handoutMasterIdLst>
    <p:handoutMasterId r:id="rId82"/>
  </p:handoutMasterIdLst>
  <p:sldIdLst>
    <p:sldId id="1407" r:id="rId2"/>
    <p:sldId id="1033" r:id="rId3"/>
    <p:sldId id="1369" r:id="rId4"/>
    <p:sldId id="1408" r:id="rId5"/>
    <p:sldId id="1368" r:id="rId6"/>
    <p:sldId id="1493" r:id="rId7"/>
    <p:sldId id="1496" r:id="rId8"/>
    <p:sldId id="1495" r:id="rId9"/>
    <p:sldId id="1497" r:id="rId10"/>
    <p:sldId id="1498" r:id="rId11"/>
    <p:sldId id="1241" r:id="rId12"/>
    <p:sldId id="1196" r:id="rId13"/>
    <p:sldId id="1279" r:id="rId14"/>
    <p:sldId id="1280" r:id="rId15"/>
    <p:sldId id="1499" r:id="rId16"/>
    <p:sldId id="1500" r:id="rId17"/>
    <p:sldId id="1502" r:id="rId18"/>
    <p:sldId id="1503" r:id="rId19"/>
    <p:sldId id="1504" r:id="rId20"/>
    <p:sldId id="1507" r:id="rId21"/>
    <p:sldId id="1508" r:id="rId22"/>
    <p:sldId id="1509" r:id="rId23"/>
    <p:sldId id="1510" r:id="rId24"/>
    <p:sldId id="1511" r:id="rId25"/>
    <p:sldId id="1506" r:id="rId26"/>
    <p:sldId id="1505" r:id="rId27"/>
    <p:sldId id="1513" r:id="rId28"/>
    <p:sldId id="1515" r:id="rId29"/>
    <p:sldId id="1514" r:id="rId30"/>
    <p:sldId id="1516" r:id="rId31"/>
    <p:sldId id="1577" r:id="rId32"/>
    <p:sldId id="1559" r:id="rId33"/>
    <p:sldId id="1561" r:id="rId34"/>
    <p:sldId id="1564" r:id="rId35"/>
    <p:sldId id="1565" r:id="rId36"/>
    <p:sldId id="1517" r:id="rId37"/>
    <p:sldId id="1518" r:id="rId38"/>
    <p:sldId id="1520" r:id="rId39"/>
    <p:sldId id="1519" r:id="rId40"/>
    <p:sldId id="1536" r:id="rId41"/>
    <p:sldId id="1528" r:id="rId42"/>
    <p:sldId id="1521" r:id="rId43"/>
    <p:sldId id="1522" r:id="rId44"/>
    <p:sldId id="1523" r:id="rId45"/>
    <p:sldId id="1525" r:id="rId46"/>
    <p:sldId id="1526" r:id="rId47"/>
    <p:sldId id="1524" r:id="rId48"/>
    <p:sldId id="1529" r:id="rId49"/>
    <p:sldId id="1530" r:id="rId50"/>
    <p:sldId id="1527" r:id="rId51"/>
    <p:sldId id="1531" r:id="rId52"/>
    <p:sldId id="1532" r:id="rId53"/>
    <p:sldId id="1533" r:id="rId54"/>
    <p:sldId id="1534" r:id="rId55"/>
    <p:sldId id="1560" r:id="rId56"/>
    <p:sldId id="1574" r:id="rId57"/>
    <p:sldId id="1537" r:id="rId58"/>
    <p:sldId id="1539" r:id="rId59"/>
    <p:sldId id="1542" r:id="rId60"/>
    <p:sldId id="1544" r:id="rId61"/>
    <p:sldId id="1543" r:id="rId62"/>
    <p:sldId id="1545" r:id="rId63"/>
    <p:sldId id="1546" r:id="rId64"/>
    <p:sldId id="1548" r:id="rId65"/>
    <p:sldId id="1549" r:id="rId66"/>
    <p:sldId id="1550" r:id="rId67"/>
    <p:sldId id="1551" r:id="rId68"/>
    <p:sldId id="1575" r:id="rId69"/>
    <p:sldId id="1554" r:id="rId70"/>
    <p:sldId id="1557" r:id="rId71"/>
    <p:sldId id="1573" r:id="rId72"/>
    <p:sldId id="1566" r:id="rId73"/>
    <p:sldId id="1567" r:id="rId74"/>
    <p:sldId id="1552" r:id="rId75"/>
    <p:sldId id="1571" r:id="rId76"/>
    <p:sldId id="1568" r:id="rId77"/>
    <p:sldId id="1572" r:id="rId78"/>
    <p:sldId id="1360" r:id="rId79"/>
    <p:sldId id="1576" r:id="rId8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bert S. Pickart" initials="" lastIdx="7" clrIdx="0"/>
  <p:cmAuthor id="1" name="Robert S. Pickart" initials="RSP" lastIdx="3" clrIdx="1"/>
  <p:cmAuthor id="2" name="Bob Pickart" initials="RSP" lastIdx="1" clrIdx="2">
    <p:extLst>
      <p:ext uri="{19B8F6BF-5375-455C-9EA6-DF929625EA0E}">
        <p15:presenceInfo xmlns:p15="http://schemas.microsoft.com/office/powerpoint/2012/main" userId="Bob Pickar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FF"/>
    <a:srgbClr val="FF00FF"/>
    <a:srgbClr val="0A54A6"/>
    <a:srgbClr val="00B0CC"/>
    <a:srgbClr val="00C5CC"/>
    <a:srgbClr val="99FFCC"/>
    <a:srgbClr val="006400"/>
    <a:srgbClr val="92D050"/>
    <a:srgbClr val="01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15" autoAdjust="0"/>
    <p:restoredTop sz="96070" autoAdjust="0"/>
  </p:normalViewPr>
  <p:slideViewPr>
    <p:cSldViewPr snapToGrid="0">
      <p:cViewPr varScale="1">
        <p:scale>
          <a:sx n="116" d="100"/>
          <a:sy n="116" d="100"/>
        </p:scale>
        <p:origin x="133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35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632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 smtClean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 smtClean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DF5AAB00-9A49-4552-986E-5090C13511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094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 smtClean="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6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6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 smtClean="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6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effectLst/>
              </a:defRPr>
            </a:lvl1pPr>
          </a:lstStyle>
          <a:p>
            <a:pPr>
              <a:defRPr/>
            </a:pPr>
            <a:fld id="{3AD38F54-261A-48D3-B79B-DCB581529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277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5760" cy="535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3147"/>
              <a:ext cx="5760" cy="1173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152400" y="314325"/>
            <a:ext cx="847725" cy="6543675"/>
            <a:chOff x="96" y="198"/>
            <a:chExt cx="534" cy="4122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rot="5400000" flipH="1">
              <a:off x="82" y="1995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 rot="5400000" flipH="1">
              <a:off x="82" y="2589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 rot="5400000" flipH="1">
              <a:off x="81" y="3181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 rot="5400000" flipH="1">
              <a:off x="83" y="3775"/>
              <a:ext cx="558" cy="533"/>
            </a:xfrm>
            <a:prstGeom prst="parallelogram">
              <a:avLst>
                <a:gd name="adj" fmla="val 55437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 rot="5400000" flipH="1">
              <a:off x="82" y="213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 rot="5400000" flipH="1">
              <a:off x="81" y="803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 rot="5400000" flipH="1">
              <a:off x="81" y="1399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41325" y="0"/>
            <a:ext cx="276225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folHlink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3600">
              <a:effectLst/>
            </a:endParaRPr>
          </a:p>
        </p:txBody>
      </p:sp>
      <p:sp>
        <p:nvSpPr>
          <p:cNvPr id="16" name="AutoShape 14"/>
          <p:cNvSpPr>
            <a:spLocks noChangeArrowheads="1"/>
          </p:cNvSpPr>
          <p:nvPr/>
        </p:nvSpPr>
        <p:spPr bwMode="auto">
          <a:xfrm flipH="1">
            <a:off x="547688" y="2717800"/>
            <a:ext cx="8596312" cy="254000"/>
          </a:xfrm>
          <a:prstGeom prst="homePlate">
            <a:avLst>
              <a:gd name="adj" fmla="val 58913"/>
            </a:avLst>
          </a:prstGeom>
          <a:gradFill rotWithShape="0">
            <a:gsLst>
              <a:gs pos="0">
                <a:schemeClr val="bg2"/>
              </a:gs>
              <a:gs pos="50000">
                <a:schemeClr val="folHlink"/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3600">
              <a:effectLst/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433388" y="2697163"/>
            <a:ext cx="295275" cy="274637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3600">
              <a:effectLst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463550" y="2700338"/>
            <a:ext cx="161925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3600">
              <a:effectLst/>
            </a:endParaRP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9236075" y="2697163"/>
            <a:ext cx="304800" cy="274637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3600">
              <a:effectLst/>
            </a:endParaRP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484188" y="2760663"/>
            <a:ext cx="8751887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3600">
              <a:effectLst/>
            </a:endParaRPr>
          </a:p>
        </p:txBody>
      </p:sp>
      <p:grpSp>
        <p:nvGrpSpPr>
          <p:cNvPr id="21" name="Group 19"/>
          <p:cNvGrpSpPr>
            <a:grpSpLocks/>
          </p:cNvGrpSpPr>
          <p:nvPr/>
        </p:nvGrpSpPr>
        <p:grpSpPr bwMode="auto">
          <a:xfrm>
            <a:off x="150813" y="0"/>
            <a:ext cx="849312" cy="6858000"/>
            <a:chOff x="95" y="0"/>
            <a:chExt cx="535" cy="4320"/>
          </a:xfrm>
        </p:grpSpPr>
        <p:sp>
          <p:nvSpPr>
            <p:cNvPr id="22" name="AutoShape 20"/>
            <p:cNvSpPr>
              <a:spLocks noChangeArrowheads="1"/>
            </p:cNvSpPr>
            <p:nvPr/>
          </p:nvSpPr>
          <p:spPr bwMode="auto">
            <a:xfrm rot="-5400000">
              <a:off x="82" y="2291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AutoShape 21"/>
            <p:cNvSpPr>
              <a:spLocks noChangeArrowheads="1"/>
            </p:cNvSpPr>
            <p:nvPr/>
          </p:nvSpPr>
          <p:spPr bwMode="auto">
            <a:xfrm rot="-5400000">
              <a:off x="81" y="2886"/>
              <a:ext cx="565" cy="533"/>
            </a:xfrm>
            <a:prstGeom prst="parallelogram">
              <a:avLst>
                <a:gd name="adj" fmla="val 56133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AutoShape 22"/>
            <p:cNvSpPr>
              <a:spLocks noChangeArrowheads="1"/>
            </p:cNvSpPr>
            <p:nvPr/>
          </p:nvSpPr>
          <p:spPr bwMode="auto">
            <a:xfrm rot="-5400000">
              <a:off x="81" y="3479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AutoShape 23"/>
            <p:cNvSpPr>
              <a:spLocks noChangeArrowheads="1"/>
            </p:cNvSpPr>
            <p:nvPr/>
          </p:nvSpPr>
          <p:spPr bwMode="auto">
            <a:xfrm rot="-5400000">
              <a:off x="81" y="508"/>
              <a:ext cx="565" cy="533"/>
            </a:xfrm>
            <a:prstGeom prst="parallelogram">
              <a:avLst>
                <a:gd name="adj" fmla="val 56133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AutoShape 24"/>
            <p:cNvSpPr>
              <a:spLocks noChangeArrowheads="1"/>
            </p:cNvSpPr>
            <p:nvPr/>
          </p:nvSpPr>
          <p:spPr bwMode="auto">
            <a:xfrm rot="-5400000">
              <a:off x="81" y="1101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AutoShape 25"/>
            <p:cNvSpPr>
              <a:spLocks noChangeArrowheads="1"/>
            </p:cNvSpPr>
            <p:nvPr/>
          </p:nvSpPr>
          <p:spPr bwMode="auto">
            <a:xfrm rot="-5400000">
              <a:off x="81" y="1697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98" y="0"/>
              <a:ext cx="532" cy="46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66"/>
                </a:cxn>
                <a:cxn ang="0">
                  <a:pos x="532" y="465"/>
                </a:cxn>
                <a:cxn ang="0">
                  <a:pos x="532" y="201"/>
                </a:cxn>
                <a:cxn ang="0">
                  <a:pos x="172" y="0"/>
                </a:cxn>
                <a:cxn ang="0">
                  <a:pos x="1" y="0"/>
                </a:cxn>
              </a:cxnLst>
              <a:rect l="0" t="0" r="r" b="b"/>
              <a:pathLst>
                <a:path w="532" h="465">
                  <a:moveTo>
                    <a:pt x="1" y="0"/>
                  </a:moveTo>
                  <a:lnTo>
                    <a:pt x="0" y="166"/>
                  </a:lnTo>
                  <a:lnTo>
                    <a:pt x="532" y="465"/>
                  </a:lnTo>
                  <a:lnTo>
                    <a:pt x="532" y="201"/>
                  </a:lnTo>
                  <a:lnTo>
                    <a:pt x="172" y="0"/>
                  </a:lnTo>
                  <a:lnTo>
                    <a:pt x="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 w="952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95" y="4060"/>
              <a:ext cx="457" cy="260"/>
            </a:xfrm>
            <a:custGeom>
              <a:avLst/>
              <a:gdLst/>
              <a:ahLst/>
              <a:cxnLst>
                <a:cxn ang="0">
                  <a:pos x="457" y="260"/>
                </a:cxn>
                <a:cxn ang="0">
                  <a:pos x="1" y="0"/>
                </a:cxn>
                <a:cxn ang="0">
                  <a:pos x="0" y="264"/>
                </a:cxn>
                <a:cxn ang="0">
                  <a:pos x="457" y="260"/>
                </a:cxn>
              </a:cxnLst>
              <a:rect l="0" t="0" r="r" b="b"/>
              <a:pathLst>
                <a:path w="457" h="264">
                  <a:moveTo>
                    <a:pt x="457" y="260"/>
                  </a:moveTo>
                  <a:lnTo>
                    <a:pt x="1" y="0"/>
                  </a:lnTo>
                  <a:lnTo>
                    <a:pt x="0" y="264"/>
                  </a:lnTo>
                  <a:lnTo>
                    <a:pt x="457" y="26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 w="952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0508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1154113" y="1211263"/>
            <a:ext cx="7772400" cy="14319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09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171575" y="31242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>
          <a:xfrm>
            <a:off x="1119188" y="631825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>
          <a:xfrm>
            <a:off x="3557588" y="631825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86588" y="631825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2B45ED-3B4D-4E4B-8385-72FB87ECD4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7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 autoUpdateAnimBg="0"/>
      <p:bldP spid="19" grpId="0" animBg="1" autoUpdateAnimBg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870EA-972E-4C3C-B946-F58F8BBE9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74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3250" y="144463"/>
            <a:ext cx="1962150" cy="5951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144463"/>
            <a:ext cx="5734050" cy="5951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DFAE5-6176-44FF-83B8-B51CF031C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79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404D1-9B31-4C62-9B57-5632C188E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16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76FED-4F0F-4F15-A1B2-02C636EEC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8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7300" y="19812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9B748-113B-4E9D-8AC6-2659848AB4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1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98781-E9AC-4CFD-A4A9-7513622CD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17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EC3DF-FCBA-4FEE-A429-C308D567F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73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F8584-3C83-40E8-A1C7-0D8832E7B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81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9D1A9-A986-4000-9206-9FEB5ECCA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17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DE22C-9C1C-4D50-9608-2FB9780EF9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48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54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457200" y="1739900"/>
            <a:ext cx="875188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3600">
              <a:effectLst/>
            </a:endParaRPr>
          </a:p>
        </p:txBody>
      </p:sp>
      <p:sp>
        <p:nvSpPr>
          <p:cNvPr id="19481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144463"/>
            <a:ext cx="72390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82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848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483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4113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84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2513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mtClean="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8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21513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>
                <a:effectLst/>
              </a:defRPr>
            </a:lvl1pPr>
          </a:lstStyle>
          <a:p>
            <a:pPr>
              <a:defRPr/>
            </a:pPr>
            <a:fld id="{FBD1E8C3-527A-4DD2-B394-6C303D9FE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0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4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46E8AE-C844-6B48-BC90-4887C8DE6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895" y="-223281"/>
            <a:ext cx="10640532" cy="70936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9E3BC7-65F8-4D4B-BAA2-ED38A2844A63}"/>
              </a:ext>
            </a:extLst>
          </p:cNvPr>
          <p:cNvSpPr txBox="1"/>
          <p:nvPr/>
        </p:nvSpPr>
        <p:spPr>
          <a:xfrm>
            <a:off x="5564104" y="6133241"/>
            <a:ext cx="3328155" cy="25391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Freeze-up east of Barrow Canyon Nov 2020 (L. Juranek)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87FE723C-C9D4-7940-900D-435B0BF13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35" y="886619"/>
            <a:ext cx="8352928" cy="830997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pPr algn="ctr"/>
            <a:r>
              <a:rPr lang="en-US" sz="2400" b="1" kern="0" dirty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Evolution of the Alaska Coastal Current</a:t>
            </a:r>
          </a:p>
          <a:p>
            <a:pPr algn="ctr"/>
            <a:r>
              <a:rPr lang="en-US" sz="2400" b="1" kern="0" dirty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 it traverses the Chukchi Sea</a:t>
            </a: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F8BA02C5-976B-9F4C-B198-6B2CC16D7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551" y="2117214"/>
            <a:ext cx="6238939" cy="880306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solidFill>
              <a:srgbClr val="000000"/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Robert  S. Pickart and Peigen Lin</a:t>
            </a:r>
          </a:p>
          <a:p>
            <a:pPr algn="ctr">
              <a:lnSpc>
                <a:spcPts val="2080"/>
              </a:lnSpc>
            </a:pPr>
            <a:r>
              <a:rPr lang="en-US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Woods Hole Oceanographic Institution</a:t>
            </a:r>
            <a:endParaRPr lang="en-US" b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2080"/>
              </a:lnSpc>
            </a:pPr>
            <a:r>
              <a:rPr lang="en-US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 22 co-authors from 14 institutions</a:t>
            </a:r>
            <a:endParaRPr lang="en-US" i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103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DD46C6-DB25-9F4E-AF4C-703118DD0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7" y="1095797"/>
            <a:ext cx="8003569" cy="36527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A20BA4-90FB-1C49-9757-E17D365A430D}"/>
              </a:ext>
            </a:extLst>
          </p:cNvPr>
          <p:cNvSpPr txBox="1"/>
          <p:nvPr/>
        </p:nvSpPr>
        <p:spPr>
          <a:xfrm>
            <a:off x="924302" y="4901723"/>
            <a:ext cx="7295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ChukSA climatology: shipboard ADCP data from 56 cruises 2002 – 2021 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F6EE1B3-93F0-214B-B32D-9CA4044E4904}"/>
              </a:ext>
            </a:extLst>
          </p:cNvPr>
          <p:cNvSpPr txBox="1">
            <a:spLocks noChangeArrowheads="1"/>
          </p:cNvSpPr>
          <p:nvPr/>
        </p:nvSpPr>
        <p:spPr>
          <a:xfrm>
            <a:off x="2060883" y="465643"/>
            <a:ext cx="5191386" cy="476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Data used in this study: velocity  </a:t>
            </a:r>
          </a:p>
        </p:txBody>
      </p:sp>
    </p:spTree>
    <p:extLst>
      <p:ext uri="{BB962C8B-B14F-4D97-AF65-F5344CB8AC3E}">
        <p14:creationId xmlns:p14="http://schemas.microsoft.com/office/powerpoint/2010/main" val="3457890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81213" y="304800"/>
            <a:ext cx="4548187" cy="457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r>
              <a:rPr lang="en-US" sz="2400" b="1">
                <a:solidFill>
                  <a:srgbClr val="01F9FF"/>
                </a:solidFill>
                <a:effectLst/>
                <a:latin typeface="Times New Roman" pitchFamily="18" charset="0"/>
              </a:rPr>
              <a:t>Pacific water inflow to the Arctic 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590800" y="2667000"/>
            <a:ext cx="4054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endParaRPr lang="en-US" sz="3600">
              <a:effectLst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057400" y="1676400"/>
            <a:ext cx="41306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endParaRPr lang="en-US" sz="360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0DA2D8-CA14-EE44-B12D-4A9C0E38CF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68" y="1031358"/>
            <a:ext cx="6400800" cy="5422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FCAD68-B1E1-6C45-96B4-396B4A5B3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68" y="1031358"/>
            <a:ext cx="6400800" cy="5422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E31E64-4E11-3645-AEC5-82EAB862AD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68" y="1031358"/>
            <a:ext cx="6400800" cy="54221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F6AFEB-C99B-D145-9FF8-0DA14DC6D1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68" y="1031358"/>
            <a:ext cx="6400800" cy="54221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459651-FA9A-2943-848D-18FDEA3734B2}"/>
              </a:ext>
            </a:extLst>
          </p:cNvPr>
          <p:cNvSpPr txBox="1"/>
          <p:nvPr/>
        </p:nvSpPr>
        <p:spPr>
          <a:xfrm>
            <a:off x="3506994" y="5304888"/>
            <a:ext cx="567399" cy="30777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~1 Sv</a:t>
            </a:r>
          </a:p>
        </p:txBody>
      </p:sp>
    </p:spTree>
    <p:extLst>
      <p:ext uri="{BB962C8B-B14F-4D97-AF65-F5344CB8AC3E}">
        <p14:creationId xmlns:p14="http://schemas.microsoft.com/office/powerpoint/2010/main" val="1022128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4D5FDBF9-60EC-2143-B127-568F966CF4DF}"/>
              </a:ext>
            </a:extLst>
          </p:cNvPr>
          <p:cNvSpPr txBox="1">
            <a:spLocks noChangeArrowheads="1"/>
          </p:cNvSpPr>
          <p:nvPr/>
        </p:nvSpPr>
        <p:spPr>
          <a:xfrm>
            <a:off x="88839" y="611509"/>
            <a:ext cx="2707675" cy="110971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kern="0" dirty="0">
                <a:solidFill>
                  <a:srgbClr val="01F9FF"/>
                </a:solidFill>
                <a:effectLst/>
                <a:latin typeface="Times New Roman" pitchFamily="18" charset="0"/>
              </a:rPr>
              <a:t>Pacific water inflow</a:t>
            </a:r>
          </a:p>
          <a:p>
            <a:r>
              <a:rPr lang="en-US" sz="2400" b="1" kern="0" dirty="0">
                <a:solidFill>
                  <a:srgbClr val="01F9FF"/>
                </a:solidFill>
                <a:effectLst/>
                <a:latin typeface="Times New Roman" pitchFamily="18" charset="0"/>
              </a:rPr>
              <a:t> to the Arctic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C7CEFA-E872-9E49-858E-B3FD8D27E5E8}"/>
              </a:ext>
            </a:extLst>
          </p:cNvPr>
          <p:cNvSpPr txBox="1"/>
          <p:nvPr/>
        </p:nvSpPr>
        <p:spPr>
          <a:xfrm>
            <a:off x="110888" y="2905780"/>
            <a:ext cx="25250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Year-long depth-mean vectors</a:t>
            </a:r>
          </a:p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for 2013-2014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CFF19B-C757-1347-BD8C-9AF6AD5A4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756" y="493174"/>
            <a:ext cx="6247414" cy="61042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728C53-5396-7547-98E0-FEAE54FF90D6}"/>
              </a:ext>
            </a:extLst>
          </p:cNvPr>
          <p:cNvSpPr txBox="1"/>
          <p:nvPr/>
        </p:nvSpPr>
        <p:spPr>
          <a:xfrm>
            <a:off x="1244082" y="5969492"/>
            <a:ext cx="1391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Ovall et al. (2021)  </a:t>
            </a:r>
          </a:p>
        </p:txBody>
      </p:sp>
    </p:spTree>
    <p:extLst>
      <p:ext uri="{BB962C8B-B14F-4D97-AF65-F5344CB8AC3E}">
        <p14:creationId xmlns:p14="http://schemas.microsoft.com/office/powerpoint/2010/main" val="1355687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C2CD0D-CC6E-8548-B806-4988B47DF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6" y="85143"/>
            <a:ext cx="5669280" cy="66877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375040-F550-414B-8279-AD75AAC824F0}"/>
              </a:ext>
            </a:extLst>
          </p:cNvPr>
          <p:cNvSpPr txBox="1"/>
          <p:nvPr/>
        </p:nvSpPr>
        <p:spPr>
          <a:xfrm>
            <a:off x="1987693" y="6361813"/>
            <a:ext cx="1187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Lin et al. (2019)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530B07-3F6C-4F4D-8098-38D63F87A34A}"/>
              </a:ext>
            </a:extLst>
          </p:cNvPr>
          <p:cNvSpPr txBox="1"/>
          <p:nvPr/>
        </p:nvSpPr>
        <p:spPr>
          <a:xfrm>
            <a:off x="1212112" y="4401879"/>
            <a:ext cx="18228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Alaska Coastal Current</a:t>
            </a:r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all wind directions</a:t>
            </a:r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except northeasterly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BD0E7A-4781-D54A-A435-F5C35F11512E}"/>
              </a:ext>
            </a:extLst>
          </p:cNvPr>
          <p:cNvSpPr/>
          <p:nvPr/>
        </p:nvSpPr>
        <p:spPr bwMode="auto">
          <a:xfrm>
            <a:off x="2806994" y="85143"/>
            <a:ext cx="6163385" cy="3343856"/>
          </a:xfrm>
          <a:prstGeom prst="rect">
            <a:avLst/>
          </a:prstGeom>
          <a:solidFill>
            <a:srgbClr val="0A54A6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7544A14-1B7F-E840-B241-2B97B44D3F97}"/>
              </a:ext>
            </a:extLst>
          </p:cNvPr>
          <p:cNvSpPr txBox="1">
            <a:spLocks noChangeArrowheads="1"/>
          </p:cNvSpPr>
          <p:nvPr/>
        </p:nvSpPr>
        <p:spPr>
          <a:xfrm>
            <a:off x="2131549" y="619208"/>
            <a:ext cx="3796640" cy="476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Sensitivity of flow to wind</a:t>
            </a:r>
          </a:p>
        </p:txBody>
      </p:sp>
    </p:spTree>
    <p:extLst>
      <p:ext uri="{BB962C8B-B14F-4D97-AF65-F5344CB8AC3E}">
        <p14:creationId xmlns:p14="http://schemas.microsoft.com/office/powerpoint/2010/main" val="3486585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C2CD0D-CC6E-8548-B806-4988B47DF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6" y="85143"/>
            <a:ext cx="5669280" cy="66877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375040-F550-414B-8279-AD75AAC824F0}"/>
              </a:ext>
            </a:extLst>
          </p:cNvPr>
          <p:cNvSpPr txBox="1"/>
          <p:nvPr/>
        </p:nvSpPr>
        <p:spPr>
          <a:xfrm>
            <a:off x="1987693" y="6361813"/>
            <a:ext cx="1187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Lin et al. (2019)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530B07-3F6C-4F4D-8098-38D63F87A34A}"/>
              </a:ext>
            </a:extLst>
          </p:cNvPr>
          <p:cNvSpPr txBox="1"/>
          <p:nvPr/>
        </p:nvSpPr>
        <p:spPr>
          <a:xfrm>
            <a:off x="1212112" y="4401879"/>
            <a:ext cx="18228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Alaska Coastal Current</a:t>
            </a:r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all wind directions</a:t>
            </a:r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except northeasterly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281260-1FB6-934B-8AF6-4CA16773AB10}"/>
              </a:ext>
            </a:extLst>
          </p:cNvPr>
          <p:cNvSpPr txBox="1"/>
          <p:nvPr/>
        </p:nvSpPr>
        <p:spPr>
          <a:xfrm>
            <a:off x="1212111" y="1513368"/>
            <a:ext cx="18889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Alaska Coastal Current</a:t>
            </a:r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northeasterly winds</a:t>
            </a:r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exceeding 5 m s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335807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C2CD0D-CC6E-8548-B806-4988B47DF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6" y="85143"/>
            <a:ext cx="5669280" cy="66877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375040-F550-414B-8279-AD75AAC824F0}"/>
              </a:ext>
            </a:extLst>
          </p:cNvPr>
          <p:cNvSpPr txBox="1"/>
          <p:nvPr/>
        </p:nvSpPr>
        <p:spPr>
          <a:xfrm>
            <a:off x="1987693" y="6361813"/>
            <a:ext cx="1187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Lin et al. (2019)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530B07-3F6C-4F4D-8098-38D63F87A34A}"/>
              </a:ext>
            </a:extLst>
          </p:cNvPr>
          <p:cNvSpPr txBox="1"/>
          <p:nvPr/>
        </p:nvSpPr>
        <p:spPr>
          <a:xfrm>
            <a:off x="1212112" y="4401879"/>
            <a:ext cx="18228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Alaska Coastal Current</a:t>
            </a:r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all wind directions</a:t>
            </a:r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except northeasterly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281260-1FB6-934B-8AF6-4CA16773AB10}"/>
              </a:ext>
            </a:extLst>
          </p:cNvPr>
          <p:cNvSpPr txBox="1"/>
          <p:nvPr/>
        </p:nvSpPr>
        <p:spPr>
          <a:xfrm>
            <a:off x="1212111" y="1513368"/>
            <a:ext cx="18889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Alaska Coastal Current</a:t>
            </a:r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northeasterly winds</a:t>
            </a:r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exceeding 5 m s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C95D6956-15A5-404B-B25A-BF14EFB9A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8198" y="2715647"/>
            <a:ext cx="7025239" cy="1200329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2400" u="sng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Focus on non-upwelling periods </a:t>
            </a:r>
          </a:p>
          <a:p>
            <a:pPr algn="ctr"/>
            <a:endParaRPr lang="en-US" sz="2400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923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448971-749D-D148-B39E-1A1EC712D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7" y="2319319"/>
            <a:ext cx="3239856" cy="25822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3DA211-1657-8743-BF11-9C1B0BF0A8A5}"/>
              </a:ext>
            </a:extLst>
          </p:cNvPr>
          <p:cNvSpPr txBox="1"/>
          <p:nvPr/>
        </p:nvSpPr>
        <p:spPr>
          <a:xfrm>
            <a:off x="1589484" y="975132"/>
            <a:ext cx="5965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Use bottom salinity anomaly to identify upwelling realizations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646372-2616-744A-A0BC-E2432A4CD2FE}"/>
              </a:ext>
            </a:extLst>
          </p:cNvPr>
          <p:cNvSpPr txBox="1"/>
          <p:nvPr/>
        </p:nvSpPr>
        <p:spPr>
          <a:xfrm>
            <a:off x="1921268" y="1921267"/>
            <a:ext cx="663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DBO3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9F26892-1CA3-C74C-BF34-215631AF6C22}"/>
              </a:ext>
            </a:extLst>
          </p:cNvPr>
          <p:cNvCxnSpPr>
            <a:cxnSpLocks/>
          </p:cNvCxnSpPr>
          <p:nvPr/>
        </p:nvCxnSpPr>
        <p:spPr bwMode="auto">
          <a:xfrm>
            <a:off x="3012141" y="3272806"/>
            <a:ext cx="570155" cy="44859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85B28A1-0FE2-9E41-AA71-D9DF335FAB44}"/>
              </a:ext>
            </a:extLst>
          </p:cNvPr>
          <p:cNvSpPr txBox="1"/>
          <p:nvPr/>
        </p:nvSpPr>
        <p:spPr>
          <a:xfrm>
            <a:off x="999756" y="2935280"/>
            <a:ext cx="2826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baseline="-2500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anom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&gt; 0.1 corresponds to upwelling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995695C-12F9-394F-BBD0-F5328DA019BD}"/>
              </a:ext>
            </a:extLst>
          </p:cNvPr>
          <p:cNvGrpSpPr/>
          <p:nvPr/>
        </p:nvGrpSpPr>
        <p:grpSpPr>
          <a:xfrm>
            <a:off x="4853987" y="2032432"/>
            <a:ext cx="3076118" cy="3156067"/>
            <a:chOff x="5068126" y="2070355"/>
            <a:chExt cx="3076118" cy="31560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6726215-6D36-234C-B8DD-8EA2D1C50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8126" y="2070355"/>
              <a:ext cx="3076118" cy="31560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94FECD-BB6C-0A4F-A6EB-C816CE073021}"/>
                </a:ext>
              </a:extLst>
            </p:cNvPr>
            <p:cNvSpPr txBox="1"/>
            <p:nvPr/>
          </p:nvSpPr>
          <p:spPr>
            <a:xfrm>
              <a:off x="7444142" y="2745624"/>
              <a:ext cx="5405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00" b="1" dirty="0">
                  <a:solidFill>
                    <a:srgbClr val="FFC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DBO5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065EAC-566C-4443-9B87-6A738836D62E}"/>
                </a:ext>
              </a:extLst>
            </p:cNvPr>
            <p:cNvSpPr txBox="1"/>
            <p:nvPr/>
          </p:nvSpPr>
          <p:spPr>
            <a:xfrm>
              <a:off x="6014573" y="4623341"/>
              <a:ext cx="9525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00" b="1" dirty="0">
                  <a:solidFill>
                    <a:srgbClr val="FFC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Bering Strait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EA4901-0514-A148-B2E8-F57407FD93FF}"/>
                </a:ext>
              </a:extLst>
            </p:cNvPr>
            <p:cNvSpPr txBox="1"/>
            <p:nvPr/>
          </p:nvSpPr>
          <p:spPr>
            <a:xfrm>
              <a:off x="6306383" y="3598286"/>
              <a:ext cx="7653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 b="1" dirty="0">
                  <a:solidFill>
                    <a:srgbClr val="FFC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DBO3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266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6EFBD9-55D8-7448-B270-8E3FCEE50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67" y="1202075"/>
            <a:ext cx="5461002" cy="72395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1705B3-78A8-594F-9323-44546795A6EF}"/>
              </a:ext>
            </a:extLst>
          </p:cNvPr>
          <p:cNvSpPr/>
          <p:nvPr/>
        </p:nvSpPr>
        <p:spPr bwMode="auto">
          <a:xfrm>
            <a:off x="1101733" y="6039267"/>
            <a:ext cx="6681686" cy="3156067"/>
          </a:xfrm>
          <a:prstGeom prst="rect">
            <a:avLst/>
          </a:prstGeom>
          <a:solidFill>
            <a:srgbClr val="0A54A6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9BDA8EE-CEFE-884B-80A8-31E996DD0195}"/>
              </a:ext>
            </a:extLst>
          </p:cNvPr>
          <p:cNvSpPr txBox="1">
            <a:spLocks noChangeArrowheads="1"/>
          </p:cNvSpPr>
          <p:nvPr/>
        </p:nvSpPr>
        <p:spPr>
          <a:xfrm>
            <a:off x="1214749" y="280161"/>
            <a:ext cx="6447372" cy="476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DBO3 mean fields: non-upwelling vs. upwelling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13C3A8-A959-0C42-BC00-87C1A6A44362}"/>
              </a:ext>
            </a:extLst>
          </p:cNvPr>
          <p:cNvSpPr/>
          <p:nvPr/>
        </p:nvSpPr>
        <p:spPr bwMode="auto">
          <a:xfrm>
            <a:off x="4112606" y="1044236"/>
            <a:ext cx="4031638" cy="5368471"/>
          </a:xfrm>
          <a:prstGeom prst="rect">
            <a:avLst/>
          </a:prstGeom>
          <a:solidFill>
            <a:srgbClr val="0A54A6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D571B6-606E-8F43-98A2-3F73FDE4525C}"/>
              </a:ext>
            </a:extLst>
          </p:cNvPr>
          <p:cNvSpPr/>
          <p:nvPr/>
        </p:nvSpPr>
        <p:spPr bwMode="auto">
          <a:xfrm>
            <a:off x="3662978" y="3342648"/>
            <a:ext cx="444445" cy="24121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238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F19202C-81AF-6342-8865-76B5E512CD71}"/>
              </a:ext>
            </a:extLst>
          </p:cNvPr>
          <p:cNvGrpSpPr/>
          <p:nvPr/>
        </p:nvGrpSpPr>
        <p:grpSpPr>
          <a:xfrm>
            <a:off x="1101733" y="1202075"/>
            <a:ext cx="6681686" cy="7993258"/>
            <a:chOff x="1488259" y="184935"/>
            <a:chExt cx="6167481" cy="757201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36EFBD9-55D8-7448-B270-8E3FCEE50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8889" y="184935"/>
              <a:ext cx="5040738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B1705B3-78A8-594F-9323-44546795A6EF}"/>
                </a:ext>
              </a:extLst>
            </p:cNvPr>
            <p:cNvSpPr/>
            <p:nvPr/>
          </p:nvSpPr>
          <p:spPr bwMode="auto">
            <a:xfrm>
              <a:off x="1488259" y="4767209"/>
              <a:ext cx="6167481" cy="2989744"/>
            </a:xfrm>
            <a:prstGeom prst="rect">
              <a:avLst/>
            </a:prstGeom>
            <a:solidFill>
              <a:srgbClr val="0A54A6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7" name="Rectangle 2">
            <a:extLst>
              <a:ext uri="{FF2B5EF4-FFF2-40B4-BE49-F238E27FC236}">
                <a16:creationId xmlns:a16="http://schemas.microsoft.com/office/drawing/2014/main" id="{A9BDA8EE-CEFE-884B-80A8-31E996DD0195}"/>
              </a:ext>
            </a:extLst>
          </p:cNvPr>
          <p:cNvSpPr txBox="1">
            <a:spLocks noChangeArrowheads="1"/>
          </p:cNvSpPr>
          <p:nvPr/>
        </p:nvSpPr>
        <p:spPr>
          <a:xfrm>
            <a:off x="1214749" y="280161"/>
            <a:ext cx="6447372" cy="47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DBO3 mean fields: non-upwelling vs. upwelling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1B58CC-8A89-D042-AA05-684A388860E7}"/>
              </a:ext>
            </a:extLst>
          </p:cNvPr>
          <p:cNvSpPr/>
          <p:nvPr/>
        </p:nvSpPr>
        <p:spPr bwMode="auto">
          <a:xfrm>
            <a:off x="3662978" y="3342647"/>
            <a:ext cx="836286" cy="25260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131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1511ABC-801B-074F-A06D-E89901F6B4DC}"/>
              </a:ext>
            </a:extLst>
          </p:cNvPr>
          <p:cNvSpPr txBox="1">
            <a:spLocks noChangeArrowheads="1"/>
          </p:cNvSpPr>
          <p:nvPr/>
        </p:nvSpPr>
        <p:spPr>
          <a:xfrm>
            <a:off x="1214749" y="280160"/>
            <a:ext cx="6495306" cy="8836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Computing the non-upwelling vs. upwelling </a:t>
            </a:r>
          </a:p>
          <a:p>
            <a:pPr algn="ctr"/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mean absolute geostrophic velocities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DA5038-5C2B-2243-8E2C-CC0C71D8FF96}"/>
              </a:ext>
            </a:extLst>
          </p:cNvPr>
          <p:cNvSpPr txBox="1"/>
          <p:nvPr/>
        </p:nvSpPr>
        <p:spPr>
          <a:xfrm>
            <a:off x="2121521" y="2151529"/>
            <a:ext cx="49009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effectLst/>
                <a:cs typeface="Times New Roman" panose="02020603050405020304" pitchFamily="18" charset="0"/>
              </a:rPr>
              <a:t>To reference the mean thermal wind sections</a:t>
            </a:r>
          </a:p>
          <a:p>
            <a:pPr algn="l"/>
            <a:r>
              <a:rPr lang="en-US" sz="2000" dirty="0">
                <a:effectLst/>
                <a:cs typeface="Times New Roman" panose="02020603050405020304" pitchFamily="18" charset="0"/>
              </a:rPr>
              <a:t> we used the ChukSA historical velocity data  </a:t>
            </a:r>
          </a:p>
        </p:txBody>
      </p:sp>
    </p:spTree>
    <p:extLst>
      <p:ext uri="{BB962C8B-B14F-4D97-AF65-F5344CB8AC3E}">
        <p14:creationId xmlns:p14="http://schemas.microsoft.com/office/powerpoint/2010/main" val="3583838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657600" y="533400"/>
            <a:ext cx="16764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400" b="1">
                <a:solidFill>
                  <a:srgbClr val="01F9FF"/>
                </a:solidFill>
                <a:effectLst/>
                <a:latin typeface="Times New Roman" pitchFamily="18" charset="0"/>
              </a:rPr>
              <a:t>Outline</a:t>
            </a:r>
          </a:p>
        </p:txBody>
      </p:sp>
      <p:sp>
        <p:nvSpPr>
          <p:cNvPr id="404483" name="Text Box 3"/>
          <p:cNvSpPr txBox="1">
            <a:spLocks noChangeArrowheads="1"/>
          </p:cNvSpPr>
          <p:nvPr/>
        </p:nvSpPr>
        <p:spPr bwMode="auto">
          <a:xfrm>
            <a:off x="3827463" y="2133600"/>
            <a:ext cx="298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404485" name="Text Box 5"/>
          <p:cNvSpPr txBox="1">
            <a:spLocks noChangeArrowheads="1"/>
          </p:cNvSpPr>
          <p:nvPr/>
        </p:nvSpPr>
        <p:spPr bwMode="auto">
          <a:xfrm>
            <a:off x="493342" y="1271269"/>
            <a:ext cx="7757523" cy="3581109"/>
          </a:xfrm>
          <a:prstGeom prst="rect">
            <a:avLst/>
          </a:prstGeom>
          <a:solidFill>
            <a:srgbClr val="00B0CC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457200" indent="-4572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AutoNum type="arabicPeriod"/>
            </a:pPr>
            <a:endParaRPr lang="en-US" sz="1800" dirty="0"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Pacific Artic Group and the establishment of the Distributed Biological Observatory (DBO) Program</a:t>
            </a:r>
          </a:p>
          <a:p>
            <a:pPr eaLnBrk="1" hangingPunct="1">
              <a:lnSpc>
                <a:spcPct val="250000"/>
              </a:lnSpc>
              <a:buFontTx/>
              <a:buAutoNum type="arabicPeriod"/>
            </a:pP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Brief background on the circulation of Pacific Water north of Bering Strait</a:t>
            </a:r>
          </a:p>
          <a:p>
            <a:pPr eaLnBrk="1" hangingPunct="1">
              <a:lnSpc>
                <a:spcPct val="250000"/>
              </a:lnSpc>
              <a:buFontTx/>
              <a:buAutoNum type="arabicPeriod"/>
            </a:pP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DBO shipboard data and methods </a:t>
            </a:r>
          </a:p>
          <a:p>
            <a:pPr eaLnBrk="1" hangingPunct="1">
              <a:lnSpc>
                <a:spcPct val="250000"/>
              </a:lnSpc>
              <a:buFontTx/>
              <a:buAutoNum type="arabicPeriod"/>
            </a:pP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Resolving the Alaska Coastal Current: mean and seasonal variation</a:t>
            </a:r>
          </a:p>
          <a:p>
            <a:pPr eaLnBrk="1" hangingPunct="1">
              <a:lnSpc>
                <a:spcPct val="250000"/>
              </a:lnSpc>
              <a:buFontTx/>
              <a:buAutoNum type="arabicPeriod"/>
            </a:pP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Nature of the mesoscale variability</a:t>
            </a:r>
          </a:p>
        </p:txBody>
      </p:sp>
    </p:spTree>
    <p:extLst>
      <p:ext uri="{BB962C8B-B14F-4D97-AF65-F5344CB8AC3E}">
        <p14:creationId xmlns:p14="http://schemas.microsoft.com/office/powerpoint/2010/main" val="1678309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372F6A-1D3F-AA47-BA5C-F55401A2A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214"/>
            <a:ext cx="9144000" cy="36612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DC1A1B-CB2F-C241-8C0E-27490F8BB426}"/>
              </a:ext>
            </a:extLst>
          </p:cNvPr>
          <p:cNvSpPr txBox="1"/>
          <p:nvPr/>
        </p:nvSpPr>
        <p:spPr>
          <a:xfrm>
            <a:off x="3701991" y="398034"/>
            <a:ext cx="1335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DBO5 line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082EA3-FD46-3A4A-ACB9-BD362069977C}"/>
              </a:ext>
            </a:extLst>
          </p:cNvPr>
          <p:cNvSpPr txBox="1"/>
          <p:nvPr/>
        </p:nvSpPr>
        <p:spPr>
          <a:xfrm>
            <a:off x="386357" y="5088367"/>
            <a:ext cx="8650317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Upwelling: all times when alongcoast velocity &lt; 0 in the coastal region, and the corresponding ±24hr period offshore </a:t>
            </a:r>
          </a:p>
          <a:p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Non-upwelling: all remaining times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5B7B2C-FA5E-8A43-8585-7EA2CBE607E7}"/>
              </a:ext>
            </a:extLst>
          </p:cNvPr>
          <p:cNvSpPr txBox="1"/>
          <p:nvPr/>
        </p:nvSpPr>
        <p:spPr>
          <a:xfrm>
            <a:off x="1028374" y="4098663"/>
            <a:ext cx="3341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Alongcoast direction = 56˚T based on mooring BC2</a:t>
            </a:r>
          </a:p>
        </p:txBody>
      </p:sp>
    </p:spTree>
    <p:extLst>
      <p:ext uri="{BB962C8B-B14F-4D97-AF65-F5344CB8AC3E}">
        <p14:creationId xmlns:p14="http://schemas.microsoft.com/office/powerpoint/2010/main" val="203073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481BE8-843D-6445-BF61-2F708713A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214"/>
            <a:ext cx="9144000" cy="36612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DC1A1B-CB2F-C241-8C0E-27490F8BB426}"/>
              </a:ext>
            </a:extLst>
          </p:cNvPr>
          <p:cNvSpPr txBox="1"/>
          <p:nvPr/>
        </p:nvSpPr>
        <p:spPr>
          <a:xfrm>
            <a:off x="3701991" y="398034"/>
            <a:ext cx="1335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DBO3 line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082EA3-FD46-3A4A-ACB9-BD362069977C}"/>
              </a:ext>
            </a:extLst>
          </p:cNvPr>
          <p:cNvSpPr txBox="1"/>
          <p:nvPr/>
        </p:nvSpPr>
        <p:spPr>
          <a:xfrm>
            <a:off x="386357" y="5088367"/>
            <a:ext cx="8690392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Upwelling: all times when alongcoast velocity &lt; 0 in the coastal region, and the corresponding ±24hr period offshore </a:t>
            </a:r>
          </a:p>
          <a:p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Non-upwelling: all remaining times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85456D-54BE-FD4D-9771-1A4D09DF5D98}"/>
              </a:ext>
            </a:extLst>
          </p:cNvPr>
          <p:cNvSpPr txBox="1"/>
          <p:nvPr/>
        </p:nvSpPr>
        <p:spPr>
          <a:xfrm>
            <a:off x="1028374" y="4249271"/>
            <a:ext cx="3310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Alongcoast direction = 6˚T based on mooring MC6</a:t>
            </a:r>
          </a:p>
        </p:txBody>
      </p:sp>
    </p:spTree>
    <p:extLst>
      <p:ext uri="{BB962C8B-B14F-4D97-AF65-F5344CB8AC3E}">
        <p14:creationId xmlns:p14="http://schemas.microsoft.com/office/powerpoint/2010/main" val="2937783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0ECE15-EA09-9240-89BF-E72CA755A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214"/>
            <a:ext cx="9144000" cy="36612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DC1A1B-CB2F-C241-8C0E-27490F8BB426}"/>
              </a:ext>
            </a:extLst>
          </p:cNvPr>
          <p:cNvSpPr txBox="1"/>
          <p:nvPr/>
        </p:nvSpPr>
        <p:spPr>
          <a:xfrm>
            <a:off x="3433050" y="428658"/>
            <a:ext cx="2027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Bering Strait line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082EA3-FD46-3A4A-ACB9-BD362069977C}"/>
              </a:ext>
            </a:extLst>
          </p:cNvPr>
          <p:cNvSpPr txBox="1"/>
          <p:nvPr/>
        </p:nvSpPr>
        <p:spPr>
          <a:xfrm>
            <a:off x="1454527" y="5093877"/>
            <a:ext cx="6141810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Upwelling: all times when alongcoast velocity &lt; 25 cm s</a:t>
            </a:r>
            <a:r>
              <a:rPr lang="en-US" baseline="30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across the entire section </a:t>
            </a:r>
          </a:p>
          <a:p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Non-upwelling: all remaining times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85456D-54BE-FD4D-9771-1A4D09DF5D98}"/>
              </a:ext>
            </a:extLst>
          </p:cNvPr>
          <p:cNvSpPr txBox="1"/>
          <p:nvPr/>
        </p:nvSpPr>
        <p:spPr>
          <a:xfrm>
            <a:off x="1135914" y="3775934"/>
            <a:ext cx="3266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Alongcoast direction = 11˚T based on mooring A4</a:t>
            </a:r>
          </a:p>
        </p:txBody>
      </p:sp>
    </p:spTree>
    <p:extLst>
      <p:ext uri="{BB962C8B-B14F-4D97-AF65-F5344CB8AC3E}">
        <p14:creationId xmlns:p14="http://schemas.microsoft.com/office/powerpoint/2010/main" val="3489133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A9BDA8EE-CEFE-884B-80A8-31E996DD0195}"/>
              </a:ext>
            </a:extLst>
          </p:cNvPr>
          <p:cNvSpPr txBox="1">
            <a:spLocks noChangeArrowheads="1"/>
          </p:cNvSpPr>
          <p:nvPr/>
        </p:nvSpPr>
        <p:spPr>
          <a:xfrm>
            <a:off x="271766" y="280160"/>
            <a:ext cx="3823856" cy="109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2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DBO5 mean fields: </a:t>
            </a:r>
          </a:p>
          <a:p>
            <a:r>
              <a:rPr lang="en-US" sz="22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non-upwelling vs. upwelling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A3DAF72-A2C9-0B43-8B7B-E566DA5290C3}"/>
              </a:ext>
            </a:extLst>
          </p:cNvPr>
          <p:cNvGrpSpPr/>
          <p:nvPr/>
        </p:nvGrpSpPr>
        <p:grpSpPr>
          <a:xfrm>
            <a:off x="3877778" y="108322"/>
            <a:ext cx="5072583" cy="6526248"/>
            <a:chOff x="3877778" y="108322"/>
            <a:chExt cx="5072583" cy="652624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A10D24-A1EC-694B-89D2-730031E80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2494" y="245599"/>
              <a:ext cx="4776612" cy="638897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BA8F50C-4E24-FB4D-8597-9AA932B79012}"/>
                </a:ext>
              </a:extLst>
            </p:cNvPr>
            <p:cNvSpPr/>
            <p:nvPr/>
          </p:nvSpPr>
          <p:spPr bwMode="auto">
            <a:xfrm>
              <a:off x="3877778" y="108322"/>
              <a:ext cx="5072583" cy="2301391"/>
            </a:xfrm>
            <a:prstGeom prst="rect">
              <a:avLst/>
            </a:prstGeom>
            <a:solidFill>
              <a:srgbClr val="0A54A6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7F155A2-E826-A244-8A77-739887573039}"/>
              </a:ext>
            </a:extLst>
          </p:cNvPr>
          <p:cNvSpPr txBox="1"/>
          <p:nvPr/>
        </p:nvSpPr>
        <p:spPr>
          <a:xfrm>
            <a:off x="4636548" y="1957892"/>
            <a:ext cx="1089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Background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3D4855-043B-9B4A-A91A-384684CBF4B6}"/>
              </a:ext>
            </a:extLst>
          </p:cNvPr>
          <p:cNvSpPr txBox="1"/>
          <p:nvPr/>
        </p:nvSpPr>
        <p:spPr>
          <a:xfrm>
            <a:off x="6886691" y="1957892"/>
            <a:ext cx="954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Upwelling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4A85B6-9E5F-CC48-9DEE-DA7F69A69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7" y="3028359"/>
            <a:ext cx="2358535" cy="272244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37A6E96-74F5-F043-9628-B6B30E530DF5}"/>
              </a:ext>
            </a:extLst>
          </p:cNvPr>
          <p:cNvSpPr>
            <a:spLocks noChangeAspect="1"/>
          </p:cNvSpPr>
          <p:nvPr/>
        </p:nvSpPr>
        <p:spPr bwMode="auto">
          <a:xfrm>
            <a:off x="2430965" y="3240907"/>
            <a:ext cx="376186" cy="37618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5387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6EFBD9-55D8-7448-B270-8E3FCEE50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494" y="245600"/>
            <a:ext cx="4776612" cy="6332239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9BDA8EE-CEFE-884B-80A8-31E996DD0195}"/>
              </a:ext>
            </a:extLst>
          </p:cNvPr>
          <p:cNvSpPr txBox="1">
            <a:spLocks noChangeArrowheads="1"/>
          </p:cNvSpPr>
          <p:nvPr/>
        </p:nvSpPr>
        <p:spPr>
          <a:xfrm>
            <a:off x="271766" y="280160"/>
            <a:ext cx="3823856" cy="1091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2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DBO3 mean fields: </a:t>
            </a:r>
          </a:p>
          <a:p>
            <a:r>
              <a:rPr lang="en-US" sz="22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non-upwelling vs. upwelling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544899-FFA8-4544-94DB-E9B2ADBA4943}"/>
              </a:ext>
            </a:extLst>
          </p:cNvPr>
          <p:cNvSpPr/>
          <p:nvPr/>
        </p:nvSpPr>
        <p:spPr bwMode="auto">
          <a:xfrm>
            <a:off x="3877778" y="108322"/>
            <a:ext cx="5072583" cy="2301391"/>
          </a:xfrm>
          <a:prstGeom prst="rect">
            <a:avLst/>
          </a:prstGeom>
          <a:solidFill>
            <a:srgbClr val="0A54A6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0EBC63-E7A3-8841-AA77-4E0301E49903}"/>
              </a:ext>
            </a:extLst>
          </p:cNvPr>
          <p:cNvSpPr txBox="1"/>
          <p:nvPr/>
        </p:nvSpPr>
        <p:spPr>
          <a:xfrm>
            <a:off x="4636548" y="1957892"/>
            <a:ext cx="1089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Background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7C643F-1B20-E449-AD8D-5FCF36A3E0B9}"/>
              </a:ext>
            </a:extLst>
          </p:cNvPr>
          <p:cNvSpPr txBox="1"/>
          <p:nvPr/>
        </p:nvSpPr>
        <p:spPr>
          <a:xfrm>
            <a:off x="6886691" y="1957892"/>
            <a:ext cx="954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Upwelling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C997E0-9F8A-1B48-97D5-8333FFB9A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7" y="3028359"/>
            <a:ext cx="2358535" cy="272244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29CBE0C-047F-AC4F-9619-8303F0BA6731}"/>
              </a:ext>
            </a:extLst>
          </p:cNvPr>
          <p:cNvSpPr>
            <a:spLocks noChangeAspect="1"/>
          </p:cNvSpPr>
          <p:nvPr/>
        </p:nvSpPr>
        <p:spPr bwMode="auto">
          <a:xfrm>
            <a:off x="1285211" y="4331574"/>
            <a:ext cx="510538" cy="51053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923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A9BDA8EE-CEFE-884B-80A8-31E996DD0195}"/>
              </a:ext>
            </a:extLst>
          </p:cNvPr>
          <p:cNvSpPr txBox="1">
            <a:spLocks noChangeArrowheads="1"/>
          </p:cNvSpPr>
          <p:nvPr/>
        </p:nvSpPr>
        <p:spPr>
          <a:xfrm>
            <a:off x="271766" y="280160"/>
            <a:ext cx="3823856" cy="1091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2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Bering Strait mean fields: </a:t>
            </a:r>
          </a:p>
          <a:p>
            <a:r>
              <a:rPr lang="en-US" sz="22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non-upwelling vs. upwelling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7FE0D9-8890-DA43-AA87-10C1D34FA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283" y="245600"/>
            <a:ext cx="4668927" cy="63521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18DCA2-1D58-1742-B1DA-DA69E58FD6B5}"/>
              </a:ext>
            </a:extLst>
          </p:cNvPr>
          <p:cNvSpPr/>
          <p:nvPr/>
        </p:nvSpPr>
        <p:spPr bwMode="auto">
          <a:xfrm>
            <a:off x="3877778" y="108322"/>
            <a:ext cx="5072583" cy="2301391"/>
          </a:xfrm>
          <a:prstGeom prst="rect">
            <a:avLst/>
          </a:prstGeom>
          <a:solidFill>
            <a:srgbClr val="0A54A6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8E8A0F-A635-C349-BABA-ECB2E94023A6}"/>
              </a:ext>
            </a:extLst>
          </p:cNvPr>
          <p:cNvSpPr txBox="1"/>
          <p:nvPr/>
        </p:nvSpPr>
        <p:spPr>
          <a:xfrm>
            <a:off x="4636548" y="1957892"/>
            <a:ext cx="1089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Background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A33D86-56A7-4A4D-ADA9-67B84C449790}"/>
              </a:ext>
            </a:extLst>
          </p:cNvPr>
          <p:cNvSpPr txBox="1"/>
          <p:nvPr/>
        </p:nvSpPr>
        <p:spPr>
          <a:xfrm>
            <a:off x="6886691" y="1957892"/>
            <a:ext cx="954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Upwelling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28E249-7548-FF4B-BD22-5474913C4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7" y="3028359"/>
            <a:ext cx="2358535" cy="272244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2F7A371-1837-C641-86E7-DA79BC6FFCA9}"/>
              </a:ext>
            </a:extLst>
          </p:cNvPr>
          <p:cNvSpPr>
            <a:spLocks noChangeAspect="1"/>
          </p:cNvSpPr>
          <p:nvPr/>
        </p:nvSpPr>
        <p:spPr bwMode="auto">
          <a:xfrm>
            <a:off x="1197075" y="5113777"/>
            <a:ext cx="376186" cy="37618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741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34062E9-CCE0-4148-B59B-3B352AB12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1847850"/>
            <a:ext cx="8902700" cy="3162300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2EF26463-E5EF-B345-8699-C91A5405D52E}"/>
              </a:ext>
            </a:extLst>
          </p:cNvPr>
          <p:cNvSpPr txBox="1">
            <a:spLocks noChangeArrowheads="1"/>
          </p:cNvSpPr>
          <p:nvPr/>
        </p:nvSpPr>
        <p:spPr>
          <a:xfrm>
            <a:off x="3129610" y="1000922"/>
            <a:ext cx="2647246" cy="476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Volume transports</a:t>
            </a:r>
          </a:p>
        </p:txBody>
      </p:sp>
    </p:spTree>
    <p:extLst>
      <p:ext uri="{BB962C8B-B14F-4D97-AF65-F5344CB8AC3E}">
        <p14:creationId xmlns:p14="http://schemas.microsoft.com/office/powerpoint/2010/main" val="2433823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34062E9-CCE0-4148-B59B-3B352AB12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1847850"/>
            <a:ext cx="8902700" cy="3162300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2EF26463-E5EF-B345-8699-C91A5405D52E}"/>
              </a:ext>
            </a:extLst>
          </p:cNvPr>
          <p:cNvSpPr txBox="1">
            <a:spLocks noChangeArrowheads="1"/>
          </p:cNvSpPr>
          <p:nvPr/>
        </p:nvSpPr>
        <p:spPr>
          <a:xfrm>
            <a:off x="3129610" y="1000922"/>
            <a:ext cx="2647246" cy="476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Volume transports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D26E8C6-4023-2545-A37D-ACE26536E406}"/>
              </a:ext>
            </a:extLst>
          </p:cNvPr>
          <p:cNvCxnSpPr>
            <a:cxnSpLocks/>
          </p:cNvCxnSpPr>
          <p:nvPr/>
        </p:nvCxnSpPr>
        <p:spPr bwMode="auto">
          <a:xfrm>
            <a:off x="5824879" y="2020773"/>
            <a:ext cx="0" cy="91945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67D1A8-D890-434F-BE31-5F2E271DD477}"/>
              </a:ext>
            </a:extLst>
          </p:cNvPr>
          <p:cNvCxnSpPr>
            <a:cxnSpLocks/>
          </p:cNvCxnSpPr>
          <p:nvPr/>
        </p:nvCxnSpPr>
        <p:spPr bwMode="auto">
          <a:xfrm>
            <a:off x="8296116" y="1975306"/>
            <a:ext cx="0" cy="151052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3B3CC9-D521-524E-875F-31EF0D834DA4}"/>
              </a:ext>
            </a:extLst>
          </p:cNvPr>
          <p:cNvCxnSpPr>
            <a:cxnSpLocks/>
          </p:cNvCxnSpPr>
          <p:nvPr/>
        </p:nvCxnSpPr>
        <p:spPr bwMode="auto">
          <a:xfrm>
            <a:off x="1521473" y="2020773"/>
            <a:ext cx="0" cy="99523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43C72C6-26CE-3E4B-BEFB-A9F36DEB9E0E}"/>
              </a:ext>
            </a:extLst>
          </p:cNvPr>
          <p:cNvSpPr txBox="1"/>
          <p:nvPr/>
        </p:nvSpPr>
        <p:spPr>
          <a:xfrm>
            <a:off x="1470991" y="2218889"/>
            <a:ext cx="3770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CAFA1C-94B1-0049-AEE3-3678212216DA}"/>
              </a:ext>
            </a:extLst>
          </p:cNvPr>
          <p:cNvSpPr txBox="1"/>
          <p:nvPr/>
        </p:nvSpPr>
        <p:spPr>
          <a:xfrm>
            <a:off x="8266743" y="2088084"/>
            <a:ext cx="3770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2D1DC1-F936-B64A-BE38-6051E9CB1DB9}"/>
              </a:ext>
            </a:extLst>
          </p:cNvPr>
          <p:cNvSpPr txBox="1"/>
          <p:nvPr/>
        </p:nvSpPr>
        <p:spPr>
          <a:xfrm>
            <a:off x="5970095" y="2046612"/>
            <a:ext cx="4171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3A5299-C83F-4643-BB6B-93A29B072C48}"/>
              </a:ext>
            </a:extLst>
          </p:cNvPr>
          <p:cNvCxnSpPr>
            <a:cxnSpLocks/>
          </p:cNvCxnSpPr>
          <p:nvPr/>
        </p:nvCxnSpPr>
        <p:spPr bwMode="auto">
          <a:xfrm>
            <a:off x="3417982" y="2020773"/>
            <a:ext cx="0" cy="97654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C4A47F-E209-D645-B0F6-8F1B502D2607}"/>
              </a:ext>
            </a:extLst>
          </p:cNvPr>
          <p:cNvCxnSpPr>
            <a:cxnSpLocks/>
          </p:cNvCxnSpPr>
          <p:nvPr/>
        </p:nvCxnSpPr>
        <p:spPr bwMode="auto">
          <a:xfrm>
            <a:off x="7315675" y="1975306"/>
            <a:ext cx="0" cy="145369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24B578C-2A7B-CD46-9827-285583DBE6E0}"/>
              </a:ext>
            </a:extLst>
          </p:cNvPr>
          <p:cNvSpPr txBox="1"/>
          <p:nvPr/>
        </p:nvSpPr>
        <p:spPr>
          <a:xfrm>
            <a:off x="4097046" y="2199012"/>
            <a:ext cx="1620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Central Channel Branch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2AA9C1-69AF-5141-8C3B-30CC53A8FCFF}"/>
              </a:ext>
            </a:extLst>
          </p:cNvPr>
          <p:cNvSpPr txBox="1"/>
          <p:nvPr/>
        </p:nvSpPr>
        <p:spPr>
          <a:xfrm>
            <a:off x="7380009" y="2253090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Central Channel</a:t>
            </a:r>
          </a:p>
          <a:p>
            <a:pPr algn="ctr"/>
            <a:r>
              <a:rPr lang="en-US" sz="9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Branch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D0B6EB-8833-344D-A3BF-B9D289AE9A51}"/>
              </a:ext>
            </a:extLst>
          </p:cNvPr>
          <p:cNvSpPr txBox="1"/>
          <p:nvPr/>
        </p:nvSpPr>
        <p:spPr>
          <a:xfrm>
            <a:off x="610835" y="2114373"/>
            <a:ext cx="952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Central Channel</a:t>
            </a:r>
          </a:p>
          <a:p>
            <a:pPr algn="ctr"/>
            <a:r>
              <a:rPr lang="en-US" sz="9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Branch  </a:t>
            </a:r>
          </a:p>
        </p:txBody>
      </p:sp>
    </p:spTree>
    <p:extLst>
      <p:ext uri="{BB962C8B-B14F-4D97-AF65-F5344CB8AC3E}">
        <p14:creationId xmlns:p14="http://schemas.microsoft.com/office/powerpoint/2010/main" val="4022619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34062E9-CCE0-4148-B59B-3B352AB12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1847850"/>
            <a:ext cx="8902700" cy="3162300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2EF26463-E5EF-B345-8699-C91A5405D52E}"/>
              </a:ext>
            </a:extLst>
          </p:cNvPr>
          <p:cNvSpPr txBox="1">
            <a:spLocks noChangeArrowheads="1"/>
          </p:cNvSpPr>
          <p:nvPr/>
        </p:nvSpPr>
        <p:spPr>
          <a:xfrm>
            <a:off x="3129610" y="1000922"/>
            <a:ext cx="2647246" cy="476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Volume transports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D26E8C6-4023-2545-A37D-ACE26536E406}"/>
              </a:ext>
            </a:extLst>
          </p:cNvPr>
          <p:cNvCxnSpPr>
            <a:cxnSpLocks/>
          </p:cNvCxnSpPr>
          <p:nvPr/>
        </p:nvCxnSpPr>
        <p:spPr bwMode="auto">
          <a:xfrm>
            <a:off x="5824879" y="2020773"/>
            <a:ext cx="0" cy="91945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67D1A8-D890-434F-BE31-5F2E271DD477}"/>
              </a:ext>
            </a:extLst>
          </p:cNvPr>
          <p:cNvCxnSpPr>
            <a:cxnSpLocks/>
          </p:cNvCxnSpPr>
          <p:nvPr/>
        </p:nvCxnSpPr>
        <p:spPr bwMode="auto">
          <a:xfrm>
            <a:off x="8296116" y="1975306"/>
            <a:ext cx="0" cy="151052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3B3CC9-D521-524E-875F-31EF0D834DA4}"/>
              </a:ext>
            </a:extLst>
          </p:cNvPr>
          <p:cNvCxnSpPr>
            <a:cxnSpLocks/>
          </p:cNvCxnSpPr>
          <p:nvPr/>
        </p:nvCxnSpPr>
        <p:spPr bwMode="auto">
          <a:xfrm>
            <a:off x="1521473" y="2020773"/>
            <a:ext cx="0" cy="99523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43C72C6-26CE-3E4B-BEFB-A9F36DEB9E0E}"/>
              </a:ext>
            </a:extLst>
          </p:cNvPr>
          <p:cNvSpPr txBox="1"/>
          <p:nvPr/>
        </p:nvSpPr>
        <p:spPr>
          <a:xfrm>
            <a:off x="1470991" y="2218889"/>
            <a:ext cx="3770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CAFA1C-94B1-0049-AEE3-3678212216DA}"/>
              </a:ext>
            </a:extLst>
          </p:cNvPr>
          <p:cNvSpPr txBox="1"/>
          <p:nvPr/>
        </p:nvSpPr>
        <p:spPr>
          <a:xfrm>
            <a:off x="8266743" y="2088084"/>
            <a:ext cx="3770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2D1DC1-F936-B64A-BE38-6051E9CB1DB9}"/>
              </a:ext>
            </a:extLst>
          </p:cNvPr>
          <p:cNvSpPr txBox="1"/>
          <p:nvPr/>
        </p:nvSpPr>
        <p:spPr>
          <a:xfrm>
            <a:off x="5970095" y="2046612"/>
            <a:ext cx="4171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3A5299-C83F-4643-BB6B-93A29B072C48}"/>
              </a:ext>
            </a:extLst>
          </p:cNvPr>
          <p:cNvCxnSpPr>
            <a:cxnSpLocks/>
          </p:cNvCxnSpPr>
          <p:nvPr/>
        </p:nvCxnSpPr>
        <p:spPr bwMode="auto">
          <a:xfrm>
            <a:off x="3417982" y="2020773"/>
            <a:ext cx="0" cy="97654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C4A47F-E209-D645-B0F6-8F1B502D2607}"/>
              </a:ext>
            </a:extLst>
          </p:cNvPr>
          <p:cNvCxnSpPr>
            <a:cxnSpLocks/>
          </p:cNvCxnSpPr>
          <p:nvPr/>
        </p:nvCxnSpPr>
        <p:spPr bwMode="auto">
          <a:xfrm>
            <a:off x="7315675" y="1975306"/>
            <a:ext cx="0" cy="145369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24B578C-2A7B-CD46-9827-285583DBE6E0}"/>
              </a:ext>
            </a:extLst>
          </p:cNvPr>
          <p:cNvSpPr txBox="1"/>
          <p:nvPr/>
        </p:nvSpPr>
        <p:spPr>
          <a:xfrm>
            <a:off x="4097046" y="2199012"/>
            <a:ext cx="1620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Central Channel Branch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2AA9C1-69AF-5141-8C3B-30CC53A8FCFF}"/>
              </a:ext>
            </a:extLst>
          </p:cNvPr>
          <p:cNvSpPr txBox="1"/>
          <p:nvPr/>
        </p:nvSpPr>
        <p:spPr>
          <a:xfrm>
            <a:off x="7380009" y="2253090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Central Channel</a:t>
            </a:r>
          </a:p>
          <a:p>
            <a:pPr algn="ctr"/>
            <a:r>
              <a:rPr lang="en-US" sz="9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Branch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D0B6EB-8833-344D-A3BF-B9D289AE9A51}"/>
              </a:ext>
            </a:extLst>
          </p:cNvPr>
          <p:cNvSpPr txBox="1"/>
          <p:nvPr/>
        </p:nvSpPr>
        <p:spPr>
          <a:xfrm>
            <a:off x="610835" y="2114373"/>
            <a:ext cx="952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Central Channel</a:t>
            </a:r>
          </a:p>
          <a:p>
            <a:pPr algn="ctr"/>
            <a:r>
              <a:rPr lang="en-US" sz="9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Branch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73A459-02F5-1445-BD57-20FCFB05F80D}"/>
              </a:ext>
            </a:extLst>
          </p:cNvPr>
          <p:cNvSpPr/>
          <p:nvPr/>
        </p:nvSpPr>
        <p:spPr bwMode="auto">
          <a:xfrm>
            <a:off x="120649" y="5002159"/>
            <a:ext cx="8902699" cy="914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18F6A2-760B-B141-AD4A-622CD4DA9702}"/>
              </a:ext>
            </a:extLst>
          </p:cNvPr>
          <p:cNvSpPr txBox="1"/>
          <p:nvPr/>
        </p:nvSpPr>
        <p:spPr>
          <a:xfrm>
            <a:off x="610835" y="4203878"/>
            <a:ext cx="117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 = 0.34 Sv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C3BABA-7BEC-424D-9DAD-15A6FBEFEB77}"/>
              </a:ext>
            </a:extLst>
          </p:cNvPr>
          <p:cNvSpPr txBox="1"/>
          <p:nvPr/>
        </p:nvSpPr>
        <p:spPr>
          <a:xfrm>
            <a:off x="3737139" y="4203877"/>
            <a:ext cx="117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 = 0.37 Sv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BBF5E1-F65D-B944-8517-90D8E2C78814}"/>
              </a:ext>
            </a:extLst>
          </p:cNvPr>
          <p:cNvSpPr txBox="1"/>
          <p:nvPr/>
        </p:nvSpPr>
        <p:spPr>
          <a:xfrm>
            <a:off x="7162129" y="5096495"/>
            <a:ext cx="117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 = 0.32 Sv</a:t>
            </a:r>
          </a:p>
        </p:txBody>
      </p:sp>
    </p:spTree>
    <p:extLst>
      <p:ext uri="{BB962C8B-B14F-4D97-AF65-F5344CB8AC3E}">
        <p14:creationId xmlns:p14="http://schemas.microsoft.com/office/powerpoint/2010/main" val="23360302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34062E9-CCE0-4148-B59B-3B352AB12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1847850"/>
            <a:ext cx="8902700" cy="3162300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2EF26463-E5EF-B345-8699-C91A5405D52E}"/>
              </a:ext>
            </a:extLst>
          </p:cNvPr>
          <p:cNvSpPr txBox="1">
            <a:spLocks noChangeArrowheads="1"/>
          </p:cNvSpPr>
          <p:nvPr/>
        </p:nvSpPr>
        <p:spPr>
          <a:xfrm>
            <a:off x="3129610" y="1000922"/>
            <a:ext cx="2647246" cy="47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Volume transports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D26E8C6-4023-2545-A37D-ACE26536E406}"/>
              </a:ext>
            </a:extLst>
          </p:cNvPr>
          <p:cNvCxnSpPr>
            <a:cxnSpLocks/>
          </p:cNvCxnSpPr>
          <p:nvPr/>
        </p:nvCxnSpPr>
        <p:spPr bwMode="auto">
          <a:xfrm>
            <a:off x="5824879" y="2020773"/>
            <a:ext cx="0" cy="91945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67D1A8-D890-434F-BE31-5F2E271DD477}"/>
              </a:ext>
            </a:extLst>
          </p:cNvPr>
          <p:cNvCxnSpPr>
            <a:cxnSpLocks/>
          </p:cNvCxnSpPr>
          <p:nvPr/>
        </p:nvCxnSpPr>
        <p:spPr bwMode="auto">
          <a:xfrm>
            <a:off x="8296116" y="1975306"/>
            <a:ext cx="0" cy="151052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3B3CC9-D521-524E-875F-31EF0D834DA4}"/>
              </a:ext>
            </a:extLst>
          </p:cNvPr>
          <p:cNvCxnSpPr>
            <a:cxnSpLocks/>
          </p:cNvCxnSpPr>
          <p:nvPr/>
        </p:nvCxnSpPr>
        <p:spPr bwMode="auto">
          <a:xfrm>
            <a:off x="1521473" y="2020773"/>
            <a:ext cx="0" cy="99523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43C72C6-26CE-3E4B-BEFB-A9F36DEB9E0E}"/>
              </a:ext>
            </a:extLst>
          </p:cNvPr>
          <p:cNvSpPr txBox="1"/>
          <p:nvPr/>
        </p:nvSpPr>
        <p:spPr>
          <a:xfrm>
            <a:off x="1470991" y="2218889"/>
            <a:ext cx="3770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CAFA1C-94B1-0049-AEE3-3678212216DA}"/>
              </a:ext>
            </a:extLst>
          </p:cNvPr>
          <p:cNvSpPr txBox="1"/>
          <p:nvPr/>
        </p:nvSpPr>
        <p:spPr>
          <a:xfrm>
            <a:off x="8266743" y="2088084"/>
            <a:ext cx="3770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2D1DC1-F936-B64A-BE38-6051E9CB1DB9}"/>
              </a:ext>
            </a:extLst>
          </p:cNvPr>
          <p:cNvSpPr txBox="1"/>
          <p:nvPr/>
        </p:nvSpPr>
        <p:spPr>
          <a:xfrm>
            <a:off x="5970095" y="2046612"/>
            <a:ext cx="4171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3A5299-C83F-4643-BB6B-93A29B072C48}"/>
              </a:ext>
            </a:extLst>
          </p:cNvPr>
          <p:cNvCxnSpPr>
            <a:cxnSpLocks/>
          </p:cNvCxnSpPr>
          <p:nvPr/>
        </p:nvCxnSpPr>
        <p:spPr bwMode="auto">
          <a:xfrm>
            <a:off x="3417982" y="2020773"/>
            <a:ext cx="0" cy="97654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C4A47F-E209-D645-B0F6-8F1B502D2607}"/>
              </a:ext>
            </a:extLst>
          </p:cNvPr>
          <p:cNvCxnSpPr>
            <a:cxnSpLocks/>
          </p:cNvCxnSpPr>
          <p:nvPr/>
        </p:nvCxnSpPr>
        <p:spPr bwMode="auto">
          <a:xfrm>
            <a:off x="7315675" y="1975306"/>
            <a:ext cx="0" cy="145369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24B578C-2A7B-CD46-9827-285583DBE6E0}"/>
              </a:ext>
            </a:extLst>
          </p:cNvPr>
          <p:cNvSpPr txBox="1"/>
          <p:nvPr/>
        </p:nvSpPr>
        <p:spPr>
          <a:xfrm>
            <a:off x="4097046" y="2199012"/>
            <a:ext cx="1620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Central Channel Branch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2AA9C1-69AF-5141-8C3B-30CC53A8FCFF}"/>
              </a:ext>
            </a:extLst>
          </p:cNvPr>
          <p:cNvSpPr txBox="1"/>
          <p:nvPr/>
        </p:nvSpPr>
        <p:spPr>
          <a:xfrm>
            <a:off x="7380009" y="2253090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Central Channel</a:t>
            </a:r>
          </a:p>
          <a:p>
            <a:pPr algn="ctr"/>
            <a:r>
              <a:rPr lang="en-US" sz="9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Branch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D0B6EB-8833-344D-A3BF-B9D289AE9A51}"/>
              </a:ext>
            </a:extLst>
          </p:cNvPr>
          <p:cNvSpPr txBox="1"/>
          <p:nvPr/>
        </p:nvSpPr>
        <p:spPr>
          <a:xfrm>
            <a:off x="610835" y="2114373"/>
            <a:ext cx="952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Central Channel</a:t>
            </a:r>
          </a:p>
          <a:p>
            <a:pPr algn="ctr"/>
            <a:r>
              <a:rPr lang="en-US" sz="9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Branch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73A459-02F5-1445-BD57-20FCFB05F80D}"/>
              </a:ext>
            </a:extLst>
          </p:cNvPr>
          <p:cNvSpPr/>
          <p:nvPr/>
        </p:nvSpPr>
        <p:spPr bwMode="auto">
          <a:xfrm>
            <a:off x="120649" y="5002159"/>
            <a:ext cx="8902699" cy="914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18F6A2-760B-B141-AD4A-622CD4DA9702}"/>
              </a:ext>
            </a:extLst>
          </p:cNvPr>
          <p:cNvSpPr txBox="1"/>
          <p:nvPr/>
        </p:nvSpPr>
        <p:spPr>
          <a:xfrm>
            <a:off x="610835" y="4203878"/>
            <a:ext cx="117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 = 0.34 Sv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C3BABA-7BEC-424D-9DAD-15A6FBEFEB77}"/>
              </a:ext>
            </a:extLst>
          </p:cNvPr>
          <p:cNvSpPr txBox="1"/>
          <p:nvPr/>
        </p:nvSpPr>
        <p:spPr>
          <a:xfrm>
            <a:off x="3737139" y="4203877"/>
            <a:ext cx="117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 = 0.37 Sv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BBF5E1-F65D-B944-8517-90D8E2C78814}"/>
              </a:ext>
            </a:extLst>
          </p:cNvPr>
          <p:cNvSpPr txBox="1"/>
          <p:nvPr/>
        </p:nvSpPr>
        <p:spPr>
          <a:xfrm>
            <a:off x="7162129" y="5096495"/>
            <a:ext cx="117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 = 0.32 Sv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EF8FBE-1A63-564F-A002-07BB74DB86FE}"/>
              </a:ext>
            </a:extLst>
          </p:cNvPr>
          <p:cNvSpPr txBox="1"/>
          <p:nvPr/>
        </p:nvSpPr>
        <p:spPr>
          <a:xfrm>
            <a:off x="664912" y="4533260"/>
            <a:ext cx="1067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CC = 0.87 Sv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07361F-DD80-6B4B-879E-1FC2972BD976}"/>
              </a:ext>
            </a:extLst>
          </p:cNvPr>
          <p:cNvSpPr txBox="1"/>
          <p:nvPr/>
        </p:nvSpPr>
        <p:spPr>
          <a:xfrm>
            <a:off x="3822294" y="4530421"/>
            <a:ext cx="1067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CC = 0.81 Sv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3AAA0D-EBDB-3E4C-BF8C-535F75B55A28}"/>
              </a:ext>
            </a:extLst>
          </p:cNvPr>
          <p:cNvSpPr txBox="1"/>
          <p:nvPr/>
        </p:nvSpPr>
        <p:spPr>
          <a:xfrm>
            <a:off x="7229178" y="5390741"/>
            <a:ext cx="1067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CC = 0.88 Sv</a:t>
            </a:r>
          </a:p>
        </p:txBody>
      </p:sp>
    </p:spTree>
    <p:extLst>
      <p:ext uri="{BB962C8B-B14F-4D97-AF65-F5344CB8AC3E}">
        <p14:creationId xmlns:p14="http://schemas.microsoft.com/office/powerpoint/2010/main" val="835181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42308" y="913014"/>
            <a:ext cx="3526972" cy="47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The Pacific Arctic Group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FECA01-3607-C84D-B267-531438C7C782}"/>
              </a:ext>
            </a:extLst>
          </p:cNvPr>
          <p:cNvGrpSpPr/>
          <p:nvPr/>
        </p:nvGrpSpPr>
        <p:grpSpPr>
          <a:xfrm>
            <a:off x="7250410" y="1684230"/>
            <a:ext cx="914400" cy="4264093"/>
            <a:chOff x="6443331" y="1204776"/>
            <a:chExt cx="914400" cy="42640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55A774-93E2-1B47-8434-8A56519DC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331" y="1204776"/>
              <a:ext cx="914400" cy="51289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026669-D35C-594B-80DF-756BBBBF2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331" y="1830419"/>
              <a:ext cx="914400" cy="47920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4F29B38-F205-E74C-BD89-F0F68D8EA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331" y="2452209"/>
              <a:ext cx="914400" cy="62395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96B315A-6162-724C-BF54-6F0DBB78F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331" y="3244011"/>
              <a:ext cx="914400" cy="62750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D16E140-D2E3-964A-BAAA-0483A14D6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331" y="4039361"/>
              <a:ext cx="914400" cy="63078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3FE9695-1F5D-0D4E-B4EE-4E761C415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331" y="4837994"/>
              <a:ext cx="914400" cy="63087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557E2C4-4B6F-0740-A7C7-4D8945D8B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2" y="1922596"/>
            <a:ext cx="6851232" cy="365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441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34062E9-CCE0-4148-B59B-3B352AB12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1847850"/>
            <a:ext cx="8902700" cy="3162300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2EF26463-E5EF-B345-8699-C91A5405D52E}"/>
              </a:ext>
            </a:extLst>
          </p:cNvPr>
          <p:cNvSpPr txBox="1">
            <a:spLocks noChangeArrowheads="1"/>
          </p:cNvSpPr>
          <p:nvPr/>
        </p:nvSpPr>
        <p:spPr>
          <a:xfrm>
            <a:off x="3129610" y="1000922"/>
            <a:ext cx="2647246" cy="476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Volume transports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D26E8C6-4023-2545-A37D-ACE26536E406}"/>
              </a:ext>
            </a:extLst>
          </p:cNvPr>
          <p:cNvCxnSpPr>
            <a:cxnSpLocks/>
          </p:cNvCxnSpPr>
          <p:nvPr/>
        </p:nvCxnSpPr>
        <p:spPr bwMode="auto">
          <a:xfrm>
            <a:off x="5824879" y="2020773"/>
            <a:ext cx="0" cy="91945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67D1A8-D890-434F-BE31-5F2E271DD477}"/>
              </a:ext>
            </a:extLst>
          </p:cNvPr>
          <p:cNvCxnSpPr>
            <a:cxnSpLocks/>
          </p:cNvCxnSpPr>
          <p:nvPr/>
        </p:nvCxnSpPr>
        <p:spPr bwMode="auto">
          <a:xfrm>
            <a:off x="8296116" y="1975306"/>
            <a:ext cx="0" cy="151052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3B3CC9-D521-524E-875F-31EF0D834DA4}"/>
              </a:ext>
            </a:extLst>
          </p:cNvPr>
          <p:cNvCxnSpPr>
            <a:cxnSpLocks/>
          </p:cNvCxnSpPr>
          <p:nvPr/>
        </p:nvCxnSpPr>
        <p:spPr bwMode="auto">
          <a:xfrm>
            <a:off x="1521473" y="2020773"/>
            <a:ext cx="0" cy="99523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43C72C6-26CE-3E4B-BEFB-A9F36DEB9E0E}"/>
              </a:ext>
            </a:extLst>
          </p:cNvPr>
          <p:cNvSpPr txBox="1"/>
          <p:nvPr/>
        </p:nvSpPr>
        <p:spPr>
          <a:xfrm>
            <a:off x="1470991" y="2218889"/>
            <a:ext cx="3770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CAFA1C-94B1-0049-AEE3-3678212216DA}"/>
              </a:ext>
            </a:extLst>
          </p:cNvPr>
          <p:cNvSpPr txBox="1"/>
          <p:nvPr/>
        </p:nvSpPr>
        <p:spPr>
          <a:xfrm>
            <a:off x="8266743" y="2088084"/>
            <a:ext cx="3770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2D1DC1-F936-B64A-BE38-6051E9CB1DB9}"/>
              </a:ext>
            </a:extLst>
          </p:cNvPr>
          <p:cNvSpPr txBox="1"/>
          <p:nvPr/>
        </p:nvSpPr>
        <p:spPr>
          <a:xfrm>
            <a:off x="5970095" y="2046612"/>
            <a:ext cx="4171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3A5299-C83F-4643-BB6B-93A29B072C48}"/>
              </a:ext>
            </a:extLst>
          </p:cNvPr>
          <p:cNvCxnSpPr>
            <a:cxnSpLocks/>
          </p:cNvCxnSpPr>
          <p:nvPr/>
        </p:nvCxnSpPr>
        <p:spPr bwMode="auto">
          <a:xfrm>
            <a:off x="3417982" y="2020773"/>
            <a:ext cx="0" cy="97654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C4A47F-E209-D645-B0F6-8F1B502D2607}"/>
              </a:ext>
            </a:extLst>
          </p:cNvPr>
          <p:cNvCxnSpPr>
            <a:cxnSpLocks/>
          </p:cNvCxnSpPr>
          <p:nvPr/>
        </p:nvCxnSpPr>
        <p:spPr bwMode="auto">
          <a:xfrm>
            <a:off x="7315675" y="1975306"/>
            <a:ext cx="0" cy="145369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24B578C-2A7B-CD46-9827-285583DBE6E0}"/>
              </a:ext>
            </a:extLst>
          </p:cNvPr>
          <p:cNvSpPr txBox="1"/>
          <p:nvPr/>
        </p:nvSpPr>
        <p:spPr>
          <a:xfrm>
            <a:off x="4097046" y="2199012"/>
            <a:ext cx="1620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Central Channel Branch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2AA9C1-69AF-5141-8C3B-30CC53A8FCFF}"/>
              </a:ext>
            </a:extLst>
          </p:cNvPr>
          <p:cNvSpPr txBox="1"/>
          <p:nvPr/>
        </p:nvSpPr>
        <p:spPr>
          <a:xfrm>
            <a:off x="7380009" y="2253090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Central Channel</a:t>
            </a:r>
          </a:p>
          <a:p>
            <a:pPr algn="ctr"/>
            <a:r>
              <a:rPr lang="en-US" sz="9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Branch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D0B6EB-8833-344D-A3BF-B9D289AE9A51}"/>
              </a:ext>
            </a:extLst>
          </p:cNvPr>
          <p:cNvSpPr txBox="1"/>
          <p:nvPr/>
        </p:nvSpPr>
        <p:spPr>
          <a:xfrm>
            <a:off x="610835" y="2114373"/>
            <a:ext cx="952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Central Channel</a:t>
            </a:r>
          </a:p>
          <a:p>
            <a:pPr algn="ctr"/>
            <a:r>
              <a:rPr lang="en-US" sz="9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Branch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73A459-02F5-1445-BD57-20FCFB05F80D}"/>
              </a:ext>
            </a:extLst>
          </p:cNvPr>
          <p:cNvSpPr/>
          <p:nvPr/>
        </p:nvSpPr>
        <p:spPr bwMode="auto">
          <a:xfrm>
            <a:off x="120649" y="5002159"/>
            <a:ext cx="8902699" cy="914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18F6A2-760B-B141-AD4A-622CD4DA9702}"/>
              </a:ext>
            </a:extLst>
          </p:cNvPr>
          <p:cNvSpPr txBox="1"/>
          <p:nvPr/>
        </p:nvSpPr>
        <p:spPr>
          <a:xfrm>
            <a:off x="610835" y="4203878"/>
            <a:ext cx="117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 = 0.34 Sv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C3BABA-7BEC-424D-9DAD-15A6FBEFEB77}"/>
              </a:ext>
            </a:extLst>
          </p:cNvPr>
          <p:cNvSpPr txBox="1"/>
          <p:nvPr/>
        </p:nvSpPr>
        <p:spPr>
          <a:xfrm>
            <a:off x="3737139" y="4203877"/>
            <a:ext cx="117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 = 0.37 Sv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BBF5E1-F65D-B944-8517-90D8E2C78814}"/>
              </a:ext>
            </a:extLst>
          </p:cNvPr>
          <p:cNvSpPr txBox="1"/>
          <p:nvPr/>
        </p:nvSpPr>
        <p:spPr>
          <a:xfrm>
            <a:off x="7162129" y="5096495"/>
            <a:ext cx="117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 = 0.32 Sv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EF8FBE-1A63-564F-A002-07BB74DB86FE}"/>
              </a:ext>
            </a:extLst>
          </p:cNvPr>
          <p:cNvSpPr txBox="1"/>
          <p:nvPr/>
        </p:nvSpPr>
        <p:spPr>
          <a:xfrm>
            <a:off x="664912" y="4533260"/>
            <a:ext cx="1067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CC = 0.87 Sv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07361F-DD80-6B4B-879E-1FC2972BD976}"/>
              </a:ext>
            </a:extLst>
          </p:cNvPr>
          <p:cNvSpPr txBox="1"/>
          <p:nvPr/>
        </p:nvSpPr>
        <p:spPr>
          <a:xfrm>
            <a:off x="3822294" y="4530421"/>
            <a:ext cx="1067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CC = 0.81 Sv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3AAA0D-EBDB-3E4C-BF8C-535F75B55A28}"/>
              </a:ext>
            </a:extLst>
          </p:cNvPr>
          <p:cNvSpPr txBox="1"/>
          <p:nvPr/>
        </p:nvSpPr>
        <p:spPr>
          <a:xfrm>
            <a:off x="7229178" y="5390741"/>
            <a:ext cx="1067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CC = 0.88 Sv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34F08C-EFB1-FF4E-80BC-A44CC4F367F0}"/>
              </a:ext>
            </a:extLst>
          </p:cNvPr>
          <p:cNvSpPr txBox="1"/>
          <p:nvPr/>
        </p:nvSpPr>
        <p:spPr>
          <a:xfrm>
            <a:off x="2630234" y="5063244"/>
            <a:ext cx="3645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Total transport = 1.20 ± 0.015 Sv </a:t>
            </a:r>
          </a:p>
        </p:txBody>
      </p:sp>
    </p:spTree>
    <p:extLst>
      <p:ext uri="{BB962C8B-B14F-4D97-AF65-F5344CB8AC3E}">
        <p14:creationId xmlns:p14="http://schemas.microsoft.com/office/powerpoint/2010/main" val="25019249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34062E9-CCE0-4148-B59B-3B352AB12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1847850"/>
            <a:ext cx="8902700" cy="3162300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2EF26463-E5EF-B345-8699-C91A5405D52E}"/>
              </a:ext>
            </a:extLst>
          </p:cNvPr>
          <p:cNvSpPr txBox="1">
            <a:spLocks noChangeArrowheads="1"/>
          </p:cNvSpPr>
          <p:nvPr/>
        </p:nvSpPr>
        <p:spPr>
          <a:xfrm>
            <a:off x="3129610" y="1000922"/>
            <a:ext cx="2647246" cy="47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Volume transports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D26E8C6-4023-2545-A37D-ACE26536E406}"/>
              </a:ext>
            </a:extLst>
          </p:cNvPr>
          <p:cNvCxnSpPr>
            <a:cxnSpLocks/>
          </p:cNvCxnSpPr>
          <p:nvPr/>
        </p:nvCxnSpPr>
        <p:spPr bwMode="auto">
          <a:xfrm>
            <a:off x="5824879" y="2020773"/>
            <a:ext cx="0" cy="91945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67D1A8-D890-434F-BE31-5F2E271DD477}"/>
              </a:ext>
            </a:extLst>
          </p:cNvPr>
          <p:cNvCxnSpPr>
            <a:cxnSpLocks/>
          </p:cNvCxnSpPr>
          <p:nvPr/>
        </p:nvCxnSpPr>
        <p:spPr bwMode="auto">
          <a:xfrm>
            <a:off x="8296116" y="1975306"/>
            <a:ext cx="0" cy="151052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3B3CC9-D521-524E-875F-31EF0D834DA4}"/>
              </a:ext>
            </a:extLst>
          </p:cNvPr>
          <p:cNvCxnSpPr>
            <a:cxnSpLocks/>
          </p:cNvCxnSpPr>
          <p:nvPr/>
        </p:nvCxnSpPr>
        <p:spPr bwMode="auto">
          <a:xfrm>
            <a:off x="1521473" y="2020773"/>
            <a:ext cx="0" cy="99523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43C72C6-26CE-3E4B-BEFB-A9F36DEB9E0E}"/>
              </a:ext>
            </a:extLst>
          </p:cNvPr>
          <p:cNvSpPr txBox="1"/>
          <p:nvPr/>
        </p:nvSpPr>
        <p:spPr>
          <a:xfrm>
            <a:off x="1470991" y="2218889"/>
            <a:ext cx="3770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CAFA1C-94B1-0049-AEE3-3678212216DA}"/>
              </a:ext>
            </a:extLst>
          </p:cNvPr>
          <p:cNvSpPr txBox="1"/>
          <p:nvPr/>
        </p:nvSpPr>
        <p:spPr>
          <a:xfrm>
            <a:off x="8266743" y="2088084"/>
            <a:ext cx="3770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2D1DC1-F936-B64A-BE38-6051E9CB1DB9}"/>
              </a:ext>
            </a:extLst>
          </p:cNvPr>
          <p:cNvSpPr txBox="1"/>
          <p:nvPr/>
        </p:nvSpPr>
        <p:spPr>
          <a:xfrm>
            <a:off x="5970095" y="2046612"/>
            <a:ext cx="4171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3A5299-C83F-4643-BB6B-93A29B072C48}"/>
              </a:ext>
            </a:extLst>
          </p:cNvPr>
          <p:cNvCxnSpPr>
            <a:cxnSpLocks/>
          </p:cNvCxnSpPr>
          <p:nvPr/>
        </p:nvCxnSpPr>
        <p:spPr bwMode="auto">
          <a:xfrm>
            <a:off x="3417982" y="2020773"/>
            <a:ext cx="0" cy="97654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C4A47F-E209-D645-B0F6-8F1B502D2607}"/>
              </a:ext>
            </a:extLst>
          </p:cNvPr>
          <p:cNvCxnSpPr>
            <a:cxnSpLocks/>
          </p:cNvCxnSpPr>
          <p:nvPr/>
        </p:nvCxnSpPr>
        <p:spPr bwMode="auto">
          <a:xfrm>
            <a:off x="7315675" y="1975306"/>
            <a:ext cx="0" cy="145369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24B578C-2A7B-CD46-9827-285583DBE6E0}"/>
              </a:ext>
            </a:extLst>
          </p:cNvPr>
          <p:cNvSpPr txBox="1"/>
          <p:nvPr/>
        </p:nvSpPr>
        <p:spPr>
          <a:xfrm>
            <a:off x="4097046" y="2199012"/>
            <a:ext cx="1620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Central Channel Branch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2AA9C1-69AF-5141-8C3B-30CC53A8FCFF}"/>
              </a:ext>
            </a:extLst>
          </p:cNvPr>
          <p:cNvSpPr txBox="1"/>
          <p:nvPr/>
        </p:nvSpPr>
        <p:spPr>
          <a:xfrm>
            <a:off x="7380009" y="2253090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Central Channel</a:t>
            </a:r>
          </a:p>
          <a:p>
            <a:pPr algn="ctr"/>
            <a:r>
              <a:rPr lang="en-US" sz="9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Branch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D0B6EB-8833-344D-A3BF-B9D289AE9A51}"/>
              </a:ext>
            </a:extLst>
          </p:cNvPr>
          <p:cNvSpPr txBox="1"/>
          <p:nvPr/>
        </p:nvSpPr>
        <p:spPr>
          <a:xfrm>
            <a:off x="610835" y="2114373"/>
            <a:ext cx="952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Central Channel</a:t>
            </a:r>
          </a:p>
          <a:p>
            <a:pPr algn="ctr"/>
            <a:r>
              <a:rPr lang="en-US" sz="9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Branch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73A459-02F5-1445-BD57-20FCFB05F80D}"/>
              </a:ext>
            </a:extLst>
          </p:cNvPr>
          <p:cNvSpPr/>
          <p:nvPr/>
        </p:nvSpPr>
        <p:spPr bwMode="auto">
          <a:xfrm>
            <a:off x="120649" y="5002159"/>
            <a:ext cx="8902699" cy="914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18F6A2-760B-B141-AD4A-622CD4DA9702}"/>
              </a:ext>
            </a:extLst>
          </p:cNvPr>
          <p:cNvSpPr txBox="1"/>
          <p:nvPr/>
        </p:nvSpPr>
        <p:spPr>
          <a:xfrm>
            <a:off x="610835" y="4203878"/>
            <a:ext cx="117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 = 0.34 Sv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C3BABA-7BEC-424D-9DAD-15A6FBEFEB77}"/>
              </a:ext>
            </a:extLst>
          </p:cNvPr>
          <p:cNvSpPr txBox="1"/>
          <p:nvPr/>
        </p:nvSpPr>
        <p:spPr>
          <a:xfrm>
            <a:off x="3737139" y="4203877"/>
            <a:ext cx="117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 = 0.37 Sv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BBF5E1-F65D-B944-8517-90D8E2C78814}"/>
              </a:ext>
            </a:extLst>
          </p:cNvPr>
          <p:cNvSpPr txBox="1"/>
          <p:nvPr/>
        </p:nvSpPr>
        <p:spPr>
          <a:xfrm>
            <a:off x="7162129" y="5096495"/>
            <a:ext cx="117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 = 0.32 Sv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EF8FBE-1A63-564F-A002-07BB74DB86FE}"/>
              </a:ext>
            </a:extLst>
          </p:cNvPr>
          <p:cNvSpPr txBox="1"/>
          <p:nvPr/>
        </p:nvSpPr>
        <p:spPr>
          <a:xfrm>
            <a:off x="664912" y="4533260"/>
            <a:ext cx="1067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CC = 0.87 Sv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07361F-DD80-6B4B-879E-1FC2972BD976}"/>
              </a:ext>
            </a:extLst>
          </p:cNvPr>
          <p:cNvSpPr txBox="1"/>
          <p:nvPr/>
        </p:nvSpPr>
        <p:spPr>
          <a:xfrm>
            <a:off x="3822294" y="4530421"/>
            <a:ext cx="1067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CC = 0.81 Sv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3AAA0D-EBDB-3E4C-BF8C-535F75B55A28}"/>
              </a:ext>
            </a:extLst>
          </p:cNvPr>
          <p:cNvSpPr txBox="1"/>
          <p:nvPr/>
        </p:nvSpPr>
        <p:spPr>
          <a:xfrm>
            <a:off x="7229178" y="5390741"/>
            <a:ext cx="1067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CC = 0.88 Sv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34F08C-EFB1-FF4E-80BC-A44CC4F367F0}"/>
              </a:ext>
            </a:extLst>
          </p:cNvPr>
          <p:cNvSpPr txBox="1"/>
          <p:nvPr/>
        </p:nvSpPr>
        <p:spPr>
          <a:xfrm>
            <a:off x="2630234" y="5063244"/>
            <a:ext cx="3645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Total transport = 1.20 ± 0.015 Sv </a:t>
            </a:r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B93C1439-08A8-3F4C-B20A-7F663732A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290" y="3190335"/>
            <a:ext cx="5813930" cy="830997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First time</a:t>
            </a:r>
            <a:r>
              <a:rPr lang="en-US" sz="2400" dirty="0">
                <a:solidFill>
                  <a:srgbClr val="000000"/>
                </a:solidFill>
                <a:effectLst/>
                <a:cs typeface="Times New Roman" pitchFamily="18" charset="0"/>
              </a:rPr>
              <a:t> we have resolved/distinguished 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effectLst/>
                <a:cs typeface="Times New Roman" pitchFamily="18" charset="0"/>
              </a:rPr>
              <a:t>these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two flow branche</a:t>
            </a:r>
            <a:r>
              <a:rPr lang="en-US" sz="2400" dirty="0">
                <a:solidFill>
                  <a:srgbClr val="000000"/>
                </a:solidFill>
                <a:effectLst/>
                <a:cs typeface="Times New Roman" pitchFamily="18" charset="0"/>
              </a:rPr>
              <a:t>s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1557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4B42EF9-8A53-DB4A-BA9D-F4DEBD720BDA}"/>
              </a:ext>
            </a:extLst>
          </p:cNvPr>
          <p:cNvSpPr txBox="1">
            <a:spLocks noChangeArrowheads="1"/>
          </p:cNvSpPr>
          <p:nvPr/>
        </p:nvSpPr>
        <p:spPr>
          <a:xfrm>
            <a:off x="2912793" y="633277"/>
            <a:ext cx="2647246" cy="476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Volume transports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784129-B5A4-2B40-A095-36938EC83EE9}"/>
              </a:ext>
            </a:extLst>
          </p:cNvPr>
          <p:cNvSpPr txBox="1"/>
          <p:nvPr/>
        </p:nvSpPr>
        <p:spPr>
          <a:xfrm>
            <a:off x="6636470" y="4015819"/>
            <a:ext cx="1551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from R. Woodgate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49715B-47E5-F04D-9A84-095723DBE2D2}"/>
              </a:ext>
            </a:extLst>
          </p:cNvPr>
          <p:cNvGrpSpPr/>
          <p:nvPr/>
        </p:nvGrpSpPr>
        <p:grpSpPr>
          <a:xfrm>
            <a:off x="1950416" y="1454227"/>
            <a:ext cx="4572000" cy="3848541"/>
            <a:chOff x="1950416" y="1454227"/>
            <a:chExt cx="4572000" cy="384854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43B131A-8548-4644-B98B-AC9376171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0416" y="1555232"/>
              <a:ext cx="4572000" cy="3747536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11CF0BE-7CA8-5B47-B661-479BE91840DE}"/>
                </a:ext>
              </a:extLst>
            </p:cNvPr>
            <p:cNvSpPr/>
            <p:nvPr/>
          </p:nvSpPr>
          <p:spPr bwMode="auto">
            <a:xfrm>
              <a:off x="1950416" y="1454227"/>
              <a:ext cx="4572000" cy="198304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D1141B3-7066-254D-9286-C99FF84706B5}"/>
              </a:ext>
            </a:extLst>
          </p:cNvPr>
          <p:cNvSpPr txBox="1"/>
          <p:nvPr/>
        </p:nvSpPr>
        <p:spPr>
          <a:xfrm>
            <a:off x="2681436" y="5390322"/>
            <a:ext cx="3545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Bering Strait monthly climatological transport </a:t>
            </a:r>
          </a:p>
        </p:txBody>
      </p:sp>
    </p:spTree>
    <p:extLst>
      <p:ext uri="{BB962C8B-B14F-4D97-AF65-F5344CB8AC3E}">
        <p14:creationId xmlns:p14="http://schemas.microsoft.com/office/powerpoint/2010/main" val="10120388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3B131A-8548-4644-B98B-AC9376171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16" y="1555232"/>
            <a:ext cx="4572000" cy="3747536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4B42EF9-8A53-DB4A-BA9D-F4DEBD720BDA}"/>
              </a:ext>
            </a:extLst>
          </p:cNvPr>
          <p:cNvSpPr txBox="1">
            <a:spLocks noChangeArrowheads="1"/>
          </p:cNvSpPr>
          <p:nvPr/>
        </p:nvSpPr>
        <p:spPr>
          <a:xfrm>
            <a:off x="2912793" y="633277"/>
            <a:ext cx="2647246" cy="47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Volume transports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784129-B5A4-2B40-A095-36938EC83EE9}"/>
              </a:ext>
            </a:extLst>
          </p:cNvPr>
          <p:cNvSpPr txBox="1"/>
          <p:nvPr/>
        </p:nvSpPr>
        <p:spPr>
          <a:xfrm>
            <a:off x="6636470" y="4015819"/>
            <a:ext cx="1551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from R. Woodgate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E4669B-5C2F-474D-9AF8-45F4881CB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16" y="1555232"/>
            <a:ext cx="4572000" cy="37475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2C3B14-EA86-C04D-AB49-1F18E071BE08}"/>
              </a:ext>
            </a:extLst>
          </p:cNvPr>
          <p:cNvSpPr txBox="1"/>
          <p:nvPr/>
        </p:nvSpPr>
        <p:spPr>
          <a:xfrm>
            <a:off x="2681436" y="5390322"/>
            <a:ext cx="3545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Bering Strait monthly climatological transport </a:t>
            </a:r>
          </a:p>
        </p:txBody>
      </p:sp>
    </p:spTree>
    <p:extLst>
      <p:ext uri="{BB962C8B-B14F-4D97-AF65-F5344CB8AC3E}">
        <p14:creationId xmlns:p14="http://schemas.microsoft.com/office/powerpoint/2010/main" val="23403625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3B131A-8548-4644-B98B-AC9376171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16" y="1555232"/>
            <a:ext cx="4572000" cy="3747536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4B42EF9-8A53-DB4A-BA9D-F4DEBD720BDA}"/>
              </a:ext>
            </a:extLst>
          </p:cNvPr>
          <p:cNvSpPr txBox="1">
            <a:spLocks noChangeArrowheads="1"/>
          </p:cNvSpPr>
          <p:nvPr/>
        </p:nvSpPr>
        <p:spPr>
          <a:xfrm>
            <a:off x="2912793" y="633277"/>
            <a:ext cx="2647246" cy="476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Volume transports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784129-B5A4-2B40-A095-36938EC83EE9}"/>
              </a:ext>
            </a:extLst>
          </p:cNvPr>
          <p:cNvSpPr txBox="1"/>
          <p:nvPr/>
        </p:nvSpPr>
        <p:spPr>
          <a:xfrm>
            <a:off x="6636470" y="4015819"/>
            <a:ext cx="1551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from R. Woodgate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E4669B-5C2F-474D-9AF8-45F4881CB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16" y="1555232"/>
            <a:ext cx="4572000" cy="3747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A90ED4-F398-4948-B759-33446CC9F7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16" y="1555232"/>
            <a:ext cx="4572000" cy="37475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6B9510-AC30-2F42-926A-08AE3A7156B4}"/>
              </a:ext>
            </a:extLst>
          </p:cNvPr>
          <p:cNvSpPr txBox="1"/>
          <p:nvPr/>
        </p:nvSpPr>
        <p:spPr>
          <a:xfrm>
            <a:off x="4836702" y="2620653"/>
            <a:ext cx="6094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 value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FB4742-8000-7247-AECC-FC7B952AE0CE}"/>
              </a:ext>
            </a:extLst>
          </p:cNvPr>
          <p:cNvSpPr txBox="1"/>
          <p:nvPr/>
        </p:nvSpPr>
        <p:spPr>
          <a:xfrm>
            <a:off x="2681436" y="5390322"/>
            <a:ext cx="3545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Bering Strait monthly climatological transport </a:t>
            </a:r>
          </a:p>
        </p:txBody>
      </p:sp>
    </p:spTree>
    <p:extLst>
      <p:ext uri="{BB962C8B-B14F-4D97-AF65-F5344CB8AC3E}">
        <p14:creationId xmlns:p14="http://schemas.microsoft.com/office/powerpoint/2010/main" val="21963157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3B131A-8548-4644-B98B-AC9376171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16" y="1555232"/>
            <a:ext cx="4572000" cy="3747536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4B42EF9-8A53-DB4A-BA9D-F4DEBD720BDA}"/>
              </a:ext>
            </a:extLst>
          </p:cNvPr>
          <p:cNvSpPr txBox="1">
            <a:spLocks noChangeArrowheads="1"/>
          </p:cNvSpPr>
          <p:nvPr/>
        </p:nvSpPr>
        <p:spPr>
          <a:xfrm>
            <a:off x="2912793" y="633277"/>
            <a:ext cx="2647246" cy="476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Volume transports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784129-B5A4-2B40-A095-36938EC83EE9}"/>
              </a:ext>
            </a:extLst>
          </p:cNvPr>
          <p:cNvSpPr txBox="1"/>
          <p:nvPr/>
        </p:nvSpPr>
        <p:spPr>
          <a:xfrm>
            <a:off x="6636470" y="4015819"/>
            <a:ext cx="1551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from R. Woodgate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E4669B-5C2F-474D-9AF8-45F4881CB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16" y="1555232"/>
            <a:ext cx="4572000" cy="37475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B0B240-B1BF-FA45-8142-1458627DD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16" y="1555232"/>
            <a:ext cx="4572000" cy="37475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EB861F-2987-D34D-B5C2-51E0C76899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16" y="1555232"/>
            <a:ext cx="4572000" cy="37475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0D6E56-C7D6-1D4F-B785-3D3DB85DD0D9}"/>
              </a:ext>
            </a:extLst>
          </p:cNvPr>
          <p:cNvSpPr txBox="1"/>
          <p:nvPr/>
        </p:nvSpPr>
        <p:spPr>
          <a:xfrm>
            <a:off x="2681436" y="5390322"/>
            <a:ext cx="3545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Bering Strait monthly climatological transport </a:t>
            </a:r>
          </a:p>
        </p:txBody>
      </p:sp>
    </p:spTree>
    <p:extLst>
      <p:ext uri="{BB962C8B-B14F-4D97-AF65-F5344CB8AC3E}">
        <p14:creationId xmlns:p14="http://schemas.microsoft.com/office/powerpoint/2010/main" val="1960693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0D5B8CC3-2B1A-B441-B4A7-E089DE669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876" y="1771751"/>
            <a:ext cx="7025239" cy="1200329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2400" u="sng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Next: consider</a:t>
            </a:r>
            <a:r>
              <a:rPr lang="en-US" sz="2400" dirty="0">
                <a:solidFill>
                  <a:srgbClr val="000000"/>
                </a:solidFill>
                <a:effectLst/>
                <a:cs typeface="Times New Roman" pitchFamily="18" charset="0"/>
              </a:rPr>
              <a:t> the properties of the ACC </a:t>
            </a:r>
            <a:endParaRPr lang="en-US" sz="2400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31CBF-F730-5846-A4D8-ED21F4B6C9FD}"/>
              </a:ext>
            </a:extLst>
          </p:cNvPr>
          <p:cNvSpPr txBox="1"/>
          <p:nvPr/>
        </p:nvSpPr>
        <p:spPr>
          <a:xfrm>
            <a:off x="1790335" y="3516589"/>
            <a:ext cx="594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First we need to objectively define the ACC water mass limits </a:t>
            </a:r>
          </a:p>
        </p:txBody>
      </p:sp>
    </p:spTree>
    <p:extLst>
      <p:ext uri="{BB962C8B-B14F-4D97-AF65-F5344CB8AC3E}">
        <p14:creationId xmlns:p14="http://schemas.microsoft.com/office/powerpoint/2010/main" val="2010661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C6C2AC-604B-2247-BE51-061A26DA0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245" y="450975"/>
            <a:ext cx="9144000" cy="30653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B893F50-849A-B140-B88F-AA8176156E06}"/>
              </a:ext>
            </a:extLst>
          </p:cNvPr>
          <p:cNvSpPr/>
          <p:nvPr/>
        </p:nvSpPr>
        <p:spPr bwMode="auto">
          <a:xfrm>
            <a:off x="-963562" y="450975"/>
            <a:ext cx="5083277" cy="3960383"/>
          </a:xfrm>
          <a:prstGeom prst="rect">
            <a:avLst/>
          </a:prstGeom>
          <a:solidFill>
            <a:srgbClr val="0A54A6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7BE406FD-90FD-C243-9A81-B6414373DB18}"/>
              </a:ext>
            </a:extLst>
          </p:cNvPr>
          <p:cNvSpPr txBox="1">
            <a:spLocks noChangeArrowheads="1"/>
          </p:cNvSpPr>
          <p:nvPr/>
        </p:nvSpPr>
        <p:spPr>
          <a:xfrm>
            <a:off x="566259" y="991089"/>
            <a:ext cx="3851293" cy="4542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0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Determining the ACC front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E2D55D2-CCEB-604F-B9A1-AAD05997ACDE}"/>
              </a:ext>
            </a:extLst>
          </p:cNvPr>
          <p:cNvGrpSpPr/>
          <p:nvPr/>
        </p:nvGrpSpPr>
        <p:grpSpPr>
          <a:xfrm>
            <a:off x="698090" y="2384603"/>
            <a:ext cx="2927917" cy="765396"/>
            <a:chOff x="363794" y="2685747"/>
            <a:chExt cx="2927917" cy="76539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EC7528-EF87-0D4C-A925-5462C790C5D6}"/>
                </a:ext>
              </a:extLst>
            </p:cNvPr>
            <p:cNvSpPr txBox="1"/>
            <p:nvPr/>
          </p:nvSpPr>
          <p:spPr>
            <a:xfrm>
              <a:off x="363794" y="2685747"/>
              <a:ext cx="2927917" cy="7051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Define the ACC front as the isopycnal </a:t>
              </a:r>
            </a:p>
            <a:p>
              <a:pPr algn="l">
                <a:lnSpc>
                  <a:spcPct val="150000"/>
                </a:lnSpc>
              </a:pPr>
              <a:r>
                <a:rPr lang="en-US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corresponding to the max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E6D0F05-8C88-F14F-A84C-99338087D947}"/>
                    </a:ext>
                  </a:extLst>
                </p:cNvPr>
                <p:cNvSpPr txBox="1"/>
                <p:nvPr/>
              </p:nvSpPr>
              <p:spPr>
                <a:xfrm>
                  <a:off x="2373921" y="3042890"/>
                  <a:ext cx="242631" cy="4082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𝜕𝜌</m:t>
                            </m:r>
                          </m:num>
                          <m:den>
                            <m:r>
                              <a:rPr lang="en-US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E6D0F05-8C88-F14F-A84C-99338087D9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3921" y="3042890"/>
                  <a:ext cx="242631" cy="408253"/>
                </a:xfrm>
                <a:prstGeom prst="rect">
                  <a:avLst/>
                </a:prstGeom>
                <a:blipFill>
                  <a:blip r:embed="rId3"/>
                  <a:stretch>
                    <a:fillRect l="-25000" t="-9091" r="-25000" b="-121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025519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C6C2AC-604B-2247-BE51-061A26DA0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245" y="450975"/>
            <a:ext cx="9144000" cy="30653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B893F50-849A-B140-B88F-AA8176156E06}"/>
              </a:ext>
            </a:extLst>
          </p:cNvPr>
          <p:cNvSpPr/>
          <p:nvPr/>
        </p:nvSpPr>
        <p:spPr bwMode="auto">
          <a:xfrm>
            <a:off x="-963562" y="450975"/>
            <a:ext cx="5083277" cy="3960383"/>
          </a:xfrm>
          <a:prstGeom prst="rect">
            <a:avLst/>
          </a:prstGeom>
          <a:solidFill>
            <a:srgbClr val="0A54A6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72E2CE-63A5-254F-9A0A-44E2CDF78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390" y="3683491"/>
            <a:ext cx="3137434" cy="2491492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7BE406FD-90FD-C243-9A81-B6414373DB18}"/>
              </a:ext>
            </a:extLst>
          </p:cNvPr>
          <p:cNvSpPr txBox="1">
            <a:spLocks noChangeArrowheads="1"/>
          </p:cNvSpPr>
          <p:nvPr/>
        </p:nvSpPr>
        <p:spPr>
          <a:xfrm>
            <a:off x="566259" y="991089"/>
            <a:ext cx="3851293" cy="45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0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Determining the ACC front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E2D55D2-CCEB-604F-B9A1-AAD05997ACDE}"/>
              </a:ext>
            </a:extLst>
          </p:cNvPr>
          <p:cNvGrpSpPr/>
          <p:nvPr/>
        </p:nvGrpSpPr>
        <p:grpSpPr>
          <a:xfrm>
            <a:off x="698090" y="2384603"/>
            <a:ext cx="2927917" cy="765396"/>
            <a:chOff x="363794" y="2685747"/>
            <a:chExt cx="2927917" cy="76539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EC7528-EF87-0D4C-A925-5462C790C5D6}"/>
                </a:ext>
              </a:extLst>
            </p:cNvPr>
            <p:cNvSpPr txBox="1"/>
            <p:nvPr/>
          </p:nvSpPr>
          <p:spPr>
            <a:xfrm>
              <a:off x="363794" y="2685747"/>
              <a:ext cx="2927917" cy="7051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Define the ACC front as the isopycnal </a:t>
              </a:r>
            </a:p>
            <a:p>
              <a:pPr algn="l">
                <a:lnSpc>
                  <a:spcPct val="150000"/>
                </a:lnSpc>
              </a:pPr>
              <a:r>
                <a:rPr lang="en-US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corresponding to the max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E6D0F05-8C88-F14F-A84C-99338087D947}"/>
                    </a:ext>
                  </a:extLst>
                </p:cNvPr>
                <p:cNvSpPr txBox="1"/>
                <p:nvPr/>
              </p:nvSpPr>
              <p:spPr>
                <a:xfrm>
                  <a:off x="2373921" y="3042890"/>
                  <a:ext cx="242631" cy="4082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𝜕𝜌</m:t>
                            </m:r>
                          </m:num>
                          <m:den>
                            <m:r>
                              <a:rPr lang="en-US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E6D0F05-8C88-F14F-A84C-99338087D9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3921" y="3042890"/>
                  <a:ext cx="242631" cy="408253"/>
                </a:xfrm>
                <a:prstGeom prst="rect">
                  <a:avLst/>
                </a:prstGeom>
                <a:blipFill>
                  <a:blip r:embed="rId4"/>
                  <a:stretch>
                    <a:fillRect l="-25000" t="-9091" r="-25000" b="-121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C85A6B-3592-864B-915D-EB91EA11D8EB}"/>
                  </a:ext>
                </a:extLst>
              </p:cNvPr>
              <p:cNvSpPr txBox="1"/>
              <p:nvPr/>
            </p:nvSpPr>
            <p:spPr>
              <a:xfrm>
                <a:off x="5833133" y="4207231"/>
                <a:ext cx="242631" cy="4082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𝜕𝜌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C85A6B-3592-864B-915D-EB91EA11D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3133" y="4207231"/>
                <a:ext cx="242631" cy="408253"/>
              </a:xfrm>
              <a:prstGeom prst="rect">
                <a:avLst/>
              </a:prstGeom>
              <a:blipFill>
                <a:blip r:embed="rId5"/>
                <a:stretch>
                  <a:fillRect l="-25000" t="-6061" r="-25000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6489412-9D3A-9743-BCAB-CE82558FBC1B}"/>
              </a:ext>
            </a:extLst>
          </p:cNvPr>
          <p:cNvCxnSpPr>
            <a:cxnSpLocks/>
          </p:cNvCxnSpPr>
          <p:nvPr/>
        </p:nvCxnSpPr>
        <p:spPr bwMode="auto">
          <a:xfrm>
            <a:off x="5099050" y="654050"/>
            <a:ext cx="2616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820102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50D06EC-CF42-BA4F-96F1-191686FC9782}"/>
              </a:ext>
            </a:extLst>
          </p:cNvPr>
          <p:cNvGrpSpPr/>
          <p:nvPr/>
        </p:nvGrpSpPr>
        <p:grpSpPr>
          <a:xfrm>
            <a:off x="-963562" y="450975"/>
            <a:ext cx="9301317" cy="3960383"/>
            <a:chOff x="-255639" y="1198226"/>
            <a:chExt cx="9301317" cy="396038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4EF9145-3ABA-974E-AA68-1C6740188605}"/>
                </a:ext>
              </a:extLst>
            </p:cNvPr>
            <p:cNvGrpSpPr/>
            <p:nvPr/>
          </p:nvGrpSpPr>
          <p:grpSpPr>
            <a:xfrm>
              <a:off x="-98322" y="1198226"/>
              <a:ext cx="9144000" cy="3065368"/>
              <a:chOff x="0" y="1896316"/>
              <a:chExt cx="9144000" cy="306536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AC6C2AC-604B-2247-BE51-061A26DA0E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896316"/>
                <a:ext cx="9144000" cy="3065368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FFB4250-0AF8-C940-BBDB-BC716EB6F2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896316"/>
                <a:ext cx="9144000" cy="3065368"/>
              </a:xfrm>
              <a:prstGeom prst="rect">
                <a:avLst/>
              </a:prstGeom>
            </p:spPr>
          </p:pic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B893F50-849A-B140-B88F-AA8176156E06}"/>
                </a:ext>
              </a:extLst>
            </p:cNvPr>
            <p:cNvSpPr/>
            <p:nvPr/>
          </p:nvSpPr>
          <p:spPr bwMode="auto">
            <a:xfrm>
              <a:off x="-255639" y="1198226"/>
              <a:ext cx="5083277" cy="3960383"/>
            </a:xfrm>
            <a:prstGeom prst="rect">
              <a:avLst/>
            </a:prstGeom>
            <a:solidFill>
              <a:srgbClr val="0A54A6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972E2CE-63A5-254F-9A0A-44E2CDF78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390" y="3683491"/>
            <a:ext cx="3137434" cy="2491492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7BE406FD-90FD-C243-9A81-B6414373DB18}"/>
              </a:ext>
            </a:extLst>
          </p:cNvPr>
          <p:cNvSpPr txBox="1">
            <a:spLocks noChangeArrowheads="1"/>
          </p:cNvSpPr>
          <p:nvPr/>
        </p:nvSpPr>
        <p:spPr>
          <a:xfrm>
            <a:off x="566259" y="991089"/>
            <a:ext cx="3851293" cy="45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0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Determining the ACC front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E2D55D2-CCEB-604F-B9A1-AAD05997ACDE}"/>
              </a:ext>
            </a:extLst>
          </p:cNvPr>
          <p:cNvGrpSpPr/>
          <p:nvPr/>
        </p:nvGrpSpPr>
        <p:grpSpPr>
          <a:xfrm>
            <a:off x="698090" y="2384603"/>
            <a:ext cx="2927917" cy="765396"/>
            <a:chOff x="363794" y="2685747"/>
            <a:chExt cx="2927917" cy="76539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EC7528-EF87-0D4C-A925-5462C790C5D6}"/>
                </a:ext>
              </a:extLst>
            </p:cNvPr>
            <p:cNvSpPr txBox="1"/>
            <p:nvPr/>
          </p:nvSpPr>
          <p:spPr>
            <a:xfrm>
              <a:off x="363794" y="2685747"/>
              <a:ext cx="2927917" cy="7051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Define the ACC front as the isopycnal </a:t>
              </a:r>
            </a:p>
            <a:p>
              <a:pPr algn="l">
                <a:lnSpc>
                  <a:spcPct val="150000"/>
                </a:lnSpc>
              </a:pPr>
              <a:r>
                <a:rPr lang="en-US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corresponding to the max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E6D0F05-8C88-F14F-A84C-99338087D947}"/>
                    </a:ext>
                  </a:extLst>
                </p:cNvPr>
                <p:cNvSpPr txBox="1"/>
                <p:nvPr/>
              </p:nvSpPr>
              <p:spPr>
                <a:xfrm>
                  <a:off x="2373921" y="3042890"/>
                  <a:ext cx="242631" cy="4082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𝜕𝜌</m:t>
                            </m:r>
                          </m:num>
                          <m:den>
                            <m:r>
                              <a:rPr lang="en-US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E6D0F05-8C88-F14F-A84C-99338087D9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3921" y="3042890"/>
                  <a:ext cx="242631" cy="408253"/>
                </a:xfrm>
                <a:prstGeom prst="rect">
                  <a:avLst/>
                </a:prstGeom>
                <a:blipFill>
                  <a:blip r:embed="rId5"/>
                  <a:stretch>
                    <a:fillRect l="-25000" t="-9091" r="-25000" b="-121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C85A6B-3592-864B-915D-EB91EA11D8EB}"/>
                  </a:ext>
                </a:extLst>
              </p:cNvPr>
              <p:cNvSpPr txBox="1"/>
              <p:nvPr/>
            </p:nvSpPr>
            <p:spPr>
              <a:xfrm>
                <a:off x="5833133" y="4207231"/>
                <a:ext cx="242631" cy="4082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𝜕𝜌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C85A6B-3592-864B-915D-EB91EA11D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3133" y="4207231"/>
                <a:ext cx="242631" cy="408253"/>
              </a:xfrm>
              <a:prstGeom prst="rect">
                <a:avLst/>
              </a:prstGeom>
              <a:blipFill>
                <a:blip r:embed="rId6"/>
                <a:stretch>
                  <a:fillRect l="-25000" t="-6061" r="-25000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26C1EA3-7AFC-0247-ABC7-F0A9853A0251}"/>
              </a:ext>
            </a:extLst>
          </p:cNvPr>
          <p:cNvSpPr txBox="1"/>
          <p:nvPr/>
        </p:nvSpPr>
        <p:spPr>
          <a:xfrm>
            <a:off x="7117237" y="735290"/>
            <a:ext cx="593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ACW</a:t>
            </a:r>
          </a:p>
        </p:txBody>
      </p:sp>
    </p:spTree>
    <p:extLst>
      <p:ext uri="{BB962C8B-B14F-4D97-AF65-F5344CB8AC3E}">
        <p14:creationId xmlns:p14="http://schemas.microsoft.com/office/powerpoint/2010/main" val="1453105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42308" y="913014"/>
            <a:ext cx="3526972" cy="476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The Pacific Arctic Group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FDD428-BD94-8B4D-8275-6A71CE2D0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989" y="1540468"/>
            <a:ext cx="5716703" cy="40427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4C1EFA-6D07-BF47-9544-5CC58FB7BDD7}"/>
              </a:ext>
            </a:extLst>
          </p:cNvPr>
          <p:cNvSpPr txBox="1"/>
          <p:nvPr/>
        </p:nvSpPr>
        <p:spPr>
          <a:xfrm>
            <a:off x="2888454" y="5733681"/>
            <a:ext cx="2780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2009 PAG meeting in Beijing, China </a:t>
            </a:r>
          </a:p>
        </p:txBody>
      </p:sp>
    </p:spTree>
    <p:extLst>
      <p:ext uri="{BB962C8B-B14F-4D97-AF65-F5344CB8AC3E}">
        <p14:creationId xmlns:p14="http://schemas.microsoft.com/office/powerpoint/2010/main" val="5656867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7BE406FD-90FD-C243-9A81-B6414373DB18}"/>
              </a:ext>
            </a:extLst>
          </p:cNvPr>
          <p:cNvSpPr txBox="1">
            <a:spLocks noChangeArrowheads="1"/>
          </p:cNvSpPr>
          <p:nvPr/>
        </p:nvSpPr>
        <p:spPr>
          <a:xfrm>
            <a:off x="566259" y="991089"/>
            <a:ext cx="3851293" cy="4542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0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Determining the ACC front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E2D55D2-CCEB-604F-B9A1-AAD05997ACDE}"/>
              </a:ext>
            </a:extLst>
          </p:cNvPr>
          <p:cNvGrpSpPr/>
          <p:nvPr/>
        </p:nvGrpSpPr>
        <p:grpSpPr>
          <a:xfrm>
            <a:off x="698090" y="2384603"/>
            <a:ext cx="2927917" cy="765396"/>
            <a:chOff x="363794" y="2685747"/>
            <a:chExt cx="2927917" cy="76539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EC7528-EF87-0D4C-A925-5462C790C5D6}"/>
                </a:ext>
              </a:extLst>
            </p:cNvPr>
            <p:cNvSpPr txBox="1"/>
            <p:nvPr/>
          </p:nvSpPr>
          <p:spPr>
            <a:xfrm>
              <a:off x="363794" y="2685747"/>
              <a:ext cx="2927917" cy="7051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Define the ACC front as the isopycnal </a:t>
              </a:r>
            </a:p>
            <a:p>
              <a:pPr algn="l">
                <a:lnSpc>
                  <a:spcPct val="150000"/>
                </a:lnSpc>
              </a:pPr>
              <a:r>
                <a:rPr lang="en-US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corresponding to the max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E6D0F05-8C88-F14F-A84C-99338087D947}"/>
                    </a:ext>
                  </a:extLst>
                </p:cNvPr>
                <p:cNvSpPr txBox="1"/>
                <p:nvPr/>
              </p:nvSpPr>
              <p:spPr>
                <a:xfrm>
                  <a:off x="2373921" y="3042890"/>
                  <a:ext cx="242631" cy="4082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𝜕𝜌</m:t>
                            </m:r>
                          </m:num>
                          <m:den>
                            <m:r>
                              <a:rPr lang="en-US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E6D0F05-8C88-F14F-A84C-99338087D9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3921" y="3042890"/>
                  <a:ext cx="242631" cy="408253"/>
                </a:xfrm>
                <a:prstGeom prst="rect">
                  <a:avLst/>
                </a:prstGeom>
                <a:blipFill>
                  <a:blip r:embed="rId2"/>
                  <a:stretch>
                    <a:fillRect l="-25000" t="-9091" r="-25000" b="-121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24AD861-CB1B-4844-B584-E800BD8F848E}"/>
              </a:ext>
            </a:extLst>
          </p:cNvPr>
          <p:cNvSpPr txBox="1"/>
          <p:nvPr/>
        </p:nvSpPr>
        <p:spPr>
          <a:xfrm>
            <a:off x="5504611" y="837200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Mean DBO5 salinity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6AC3EA-32AD-8947-AE93-976DC6F1F63C}"/>
              </a:ext>
            </a:extLst>
          </p:cNvPr>
          <p:cNvSpPr txBox="1"/>
          <p:nvPr/>
        </p:nvSpPr>
        <p:spPr>
          <a:xfrm>
            <a:off x="1017758" y="4295266"/>
            <a:ext cx="71084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200" dirty="0">
                <a:solidFill>
                  <a:srgbClr val="FFC000"/>
                </a:solidFill>
                <a:effectLst/>
                <a:cs typeface="Times New Roman" panose="02020603050405020304" pitchFamily="18" charset="0"/>
              </a:rPr>
              <a:t>Caveat: at DBO5 the ACC frontal isopycnal does not outcrop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F28ACA0-4104-464E-B563-806CDE493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225" y="1196092"/>
            <a:ext cx="5143500" cy="25908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EDAA00E-3397-244E-9D96-0C1D734455F5}"/>
              </a:ext>
            </a:extLst>
          </p:cNvPr>
          <p:cNvCxnSpPr>
            <a:cxnSpLocks/>
          </p:cNvCxnSpPr>
          <p:nvPr/>
        </p:nvCxnSpPr>
        <p:spPr bwMode="auto">
          <a:xfrm>
            <a:off x="6853084" y="1445342"/>
            <a:ext cx="0" cy="112087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63979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D4E0A3-0924-E445-A78F-EF27431D3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497" y="2069689"/>
            <a:ext cx="5021006" cy="3765755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6CCBC5C1-980E-C846-BF58-BD43619E8AF2}"/>
              </a:ext>
            </a:extLst>
          </p:cNvPr>
          <p:cNvSpPr txBox="1">
            <a:spLocks noChangeArrowheads="1"/>
          </p:cNvSpPr>
          <p:nvPr/>
        </p:nvSpPr>
        <p:spPr>
          <a:xfrm>
            <a:off x="2430043" y="715785"/>
            <a:ext cx="3851293" cy="45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Relationship between T and 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658223-42FE-3A4A-8E7E-2ADB2F1CF88D}"/>
              </a:ext>
            </a:extLst>
          </p:cNvPr>
          <p:cNvSpPr txBox="1"/>
          <p:nvPr/>
        </p:nvSpPr>
        <p:spPr>
          <a:xfrm>
            <a:off x="1289132" y="1516643"/>
            <a:ext cx="640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 and S of Irminger Water highly correlated in the West Greenland Current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226FC5-E0EA-434D-BB72-B76355CA1943}"/>
              </a:ext>
            </a:extLst>
          </p:cNvPr>
          <p:cNvSpPr txBox="1"/>
          <p:nvPr/>
        </p:nvSpPr>
        <p:spPr>
          <a:xfrm>
            <a:off x="6037006" y="5925874"/>
            <a:ext cx="890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from Astrid</a:t>
            </a:r>
          </a:p>
        </p:txBody>
      </p:sp>
    </p:spTree>
    <p:extLst>
      <p:ext uri="{BB962C8B-B14F-4D97-AF65-F5344CB8AC3E}">
        <p14:creationId xmlns:p14="http://schemas.microsoft.com/office/powerpoint/2010/main" val="11008572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A3F072-AB73-9142-B8AC-8C8DC678F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14231"/>
            <a:ext cx="8229600" cy="2859109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85E411AA-872C-6248-B827-8C3F2AA4ED7A}"/>
              </a:ext>
            </a:extLst>
          </p:cNvPr>
          <p:cNvSpPr txBox="1">
            <a:spLocks noChangeArrowheads="1"/>
          </p:cNvSpPr>
          <p:nvPr/>
        </p:nvSpPr>
        <p:spPr>
          <a:xfrm>
            <a:off x="2673563" y="912432"/>
            <a:ext cx="3851293" cy="45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Properties of ACC at DBO3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21E2FB-DCE3-D84F-8160-AEC291230ECA}"/>
              </a:ext>
            </a:extLst>
          </p:cNvPr>
          <p:cNvSpPr/>
          <p:nvPr/>
        </p:nvSpPr>
        <p:spPr bwMode="auto">
          <a:xfrm>
            <a:off x="8249263" y="2214231"/>
            <a:ext cx="550607" cy="3599591"/>
          </a:xfrm>
          <a:prstGeom prst="rect">
            <a:avLst/>
          </a:prstGeom>
          <a:solidFill>
            <a:srgbClr val="0A54A6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058EEA-839D-0043-BFBA-D6CF4C3317BC}"/>
              </a:ext>
            </a:extLst>
          </p:cNvPr>
          <p:cNvSpPr txBox="1"/>
          <p:nvPr/>
        </p:nvSpPr>
        <p:spPr>
          <a:xfrm>
            <a:off x="1798492" y="1734691"/>
            <a:ext cx="532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 relationship between T and S in the Alaska Coastal Current </a:t>
            </a:r>
          </a:p>
        </p:txBody>
      </p:sp>
    </p:spTree>
    <p:extLst>
      <p:ext uri="{BB962C8B-B14F-4D97-AF65-F5344CB8AC3E}">
        <p14:creationId xmlns:p14="http://schemas.microsoft.com/office/powerpoint/2010/main" val="23650186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06A449-59D4-F14A-B4D4-60D446842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14231"/>
            <a:ext cx="8229600" cy="2859109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4D176A8-7799-4248-8D1D-A77615084811}"/>
              </a:ext>
            </a:extLst>
          </p:cNvPr>
          <p:cNvSpPr txBox="1">
            <a:spLocks noChangeArrowheads="1"/>
          </p:cNvSpPr>
          <p:nvPr/>
        </p:nvSpPr>
        <p:spPr>
          <a:xfrm>
            <a:off x="2673563" y="912432"/>
            <a:ext cx="3851293" cy="45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Properties of ACC at DBO3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D834E4-BEFE-EF4C-A6FE-BE32B2397AA7}"/>
              </a:ext>
            </a:extLst>
          </p:cNvPr>
          <p:cNvSpPr txBox="1"/>
          <p:nvPr/>
        </p:nvSpPr>
        <p:spPr>
          <a:xfrm>
            <a:off x="1798492" y="1734691"/>
            <a:ext cx="5194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Density determined by salinity in the Alaska Coastal Current </a:t>
            </a:r>
          </a:p>
        </p:txBody>
      </p:sp>
    </p:spTree>
    <p:extLst>
      <p:ext uri="{BB962C8B-B14F-4D97-AF65-F5344CB8AC3E}">
        <p14:creationId xmlns:p14="http://schemas.microsoft.com/office/powerpoint/2010/main" val="33324109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0082DA-DC5C-7143-93DC-7B1D14DD1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76" y="560447"/>
            <a:ext cx="5029200" cy="5261048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77C56357-49C6-C841-8DF5-5DAC57DF319B}"/>
              </a:ext>
            </a:extLst>
          </p:cNvPr>
          <p:cNvSpPr txBox="1">
            <a:spLocks noChangeArrowheads="1"/>
          </p:cNvSpPr>
          <p:nvPr/>
        </p:nvSpPr>
        <p:spPr>
          <a:xfrm>
            <a:off x="428605" y="1522032"/>
            <a:ext cx="2403084" cy="74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0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Seasonality of ACC</a:t>
            </a:r>
          </a:p>
          <a:p>
            <a:r>
              <a:rPr lang="en-US" sz="20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at Bering Strait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6C8AEB-2E22-4D41-82F4-9ABD901375E2}"/>
              </a:ext>
            </a:extLst>
          </p:cNvPr>
          <p:cNvSpPr/>
          <p:nvPr/>
        </p:nvSpPr>
        <p:spPr bwMode="auto">
          <a:xfrm>
            <a:off x="2930013" y="2548530"/>
            <a:ext cx="5869857" cy="3599591"/>
          </a:xfrm>
          <a:prstGeom prst="rect">
            <a:avLst/>
          </a:prstGeom>
          <a:solidFill>
            <a:srgbClr val="0A54A6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5451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0082DA-DC5C-7143-93DC-7B1D14DD1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76" y="560447"/>
            <a:ext cx="5029200" cy="5261048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77C56357-49C6-C841-8DF5-5DAC57DF319B}"/>
              </a:ext>
            </a:extLst>
          </p:cNvPr>
          <p:cNvSpPr txBox="1">
            <a:spLocks noChangeArrowheads="1"/>
          </p:cNvSpPr>
          <p:nvPr/>
        </p:nvSpPr>
        <p:spPr>
          <a:xfrm>
            <a:off x="428605" y="1522032"/>
            <a:ext cx="2403084" cy="7492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0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Seasonality of ACC</a:t>
            </a:r>
          </a:p>
          <a:p>
            <a:r>
              <a:rPr lang="en-US" sz="20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at Bering Strait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AE613C-2BE3-E241-8543-DFCA80FD8B5D}"/>
              </a:ext>
            </a:extLst>
          </p:cNvPr>
          <p:cNvSpPr/>
          <p:nvPr/>
        </p:nvSpPr>
        <p:spPr bwMode="auto">
          <a:xfrm>
            <a:off x="2930013" y="4237703"/>
            <a:ext cx="5869857" cy="1910418"/>
          </a:xfrm>
          <a:prstGeom prst="rect">
            <a:avLst/>
          </a:prstGeom>
          <a:solidFill>
            <a:srgbClr val="0A54A6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718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0082DA-DC5C-7143-93DC-7B1D14DD1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76" y="560447"/>
            <a:ext cx="5029200" cy="5261048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77C56357-49C6-C841-8DF5-5DAC57DF319B}"/>
              </a:ext>
            </a:extLst>
          </p:cNvPr>
          <p:cNvSpPr txBox="1">
            <a:spLocks noChangeArrowheads="1"/>
          </p:cNvSpPr>
          <p:nvPr/>
        </p:nvSpPr>
        <p:spPr>
          <a:xfrm>
            <a:off x="428605" y="1522032"/>
            <a:ext cx="2403084" cy="74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0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Seasonality of ACC</a:t>
            </a:r>
          </a:p>
          <a:p>
            <a:r>
              <a:rPr lang="en-US" sz="20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at Bering Strait</a:t>
            </a:r>
          </a:p>
        </p:txBody>
      </p:sp>
    </p:spTree>
    <p:extLst>
      <p:ext uri="{BB962C8B-B14F-4D97-AF65-F5344CB8AC3E}">
        <p14:creationId xmlns:p14="http://schemas.microsoft.com/office/powerpoint/2010/main" val="7525647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0082DA-DC5C-7143-93DC-7B1D14DD1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76" y="560447"/>
            <a:ext cx="5029200" cy="5261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E2ADBC-3207-064D-93B4-FC3ED772F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76" y="560447"/>
            <a:ext cx="5029200" cy="5261048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77C56357-49C6-C841-8DF5-5DAC57DF319B}"/>
              </a:ext>
            </a:extLst>
          </p:cNvPr>
          <p:cNvSpPr txBox="1">
            <a:spLocks noChangeArrowheads="1"/>
          </p:cNvSpPr>
          <p:nvPr/>
        </p:nvSpPr>
        <p:spPr>
          <a:xfrm>
            <a:off x="428605" y="1522032"/>
            <a:ext cx="2403084" cy="7492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0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Seasonality of ACC</a:t>
            </a:r>
          </a:p>
          <a:p>
            <a:r>
              <a:rPr lang="en-US" sz="20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at Bering Strait</a:t>
            </a:r>
          </a:p>
        </p:txBody>
      </p:sp>
    </p:spTree>
    <p:extLst>
      <p:ext uri="{BB962C8B-B14F-4D97-AF65-F5344CB8AC3E}">
        <p14:creationId xmlns:p14="http://schemas.microsoft.com/office/powerpoint/2010/main" val="28294342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77C56357-49C6-C841-8DF5-5DAC57DF319B}"/>
              </a:ext>
            </a:extLst>
          </p:cNvPr>
          <p:cNvSpPr txBox="1">
            <a:spLocks noChangeArrowheads="1"/>
          </p:cNvSpPr>
          <p:nvPr/>
        </p:nvSpPr>
        <p:spPr>
          <a:xfrm>
            <a:off x="428605" y="1522032"/>
            <a:ext cx="2403084" cy="74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0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No evidence of </a:t>
            </a:r>
          </a:p>
          <a:p>
            <a:r>
              <a:rPr lang="en-US" sz="20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seasonality at DBO5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55BA1A-5698-F942-A18F-B11BFE114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773" y="550614"/>
            <a:ext cx="3840480" cy="542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967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0D5B8CC3-2B1A-B441-B4A7-E089DE669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876" y="1771751"/>
            <a:ext cx="7025239" cy="1200329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2400" u="sng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Next: consider</a:t>
            </a:r>
            <a:r>
              <a:rPr lang="en-US" sz="2400" dirty="0">
                <a:solidFill>
                  <a:srgbClr val="000000"/>
                </a:solidFill>
                <a:effectLst/>
                <a:cs typeface="Times New Roman" pitchFamily="18" charset="0"/>
              </a:rPr>
              <a:t> the northward evolution of the ACC </a:t>
            </a:r>
            <a:endParaRPr lang="en-US" sz="2400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850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045028" y="461193"/>
            <a:ext cx="7647710" cy="476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The Distributed Biological Observatory (DBO)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01E76C-7C1B-844C-9196-850058BBD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16" y="1231251"/>
            <a:ext cx="4205076" cy="35581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8B2D7E-2F6C-C54D-817E-E1E6F8F2D0F6}"/>
              </a:ext>
            </a:extLst>
          </p:cNvPr>
          <p:cNvSpPr txBox="1"/>
          <p:nvPr/>
        </p:nvSpPr>
        <p:spPr>
          <a:xfrm>
            <a:off x="3162748" y="4928570"/>
            <a:ext cx="1808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Original five DBO lines</a:t>
            </a:r>
          </a:p>
        </p:txBody>
      </p:sp>
    </p:spTree>
    <p:extLst>
      <p:ext uri="{BB962C8B-B14F-4D97-AF65-F5344CB8AC3E}">
        <p14:creationId xmlns:p14="http://schemas.microsoft.com/office/powerpoint/2010/main" val="31368592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99B0BD-6359-594D-BAED-39AD6AE0F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115" y="1442627"/>
            <a:ext cx="5029200" cy="4405363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21E3FA3-C736-3842-970E-955EE1BFD5CC}"/>
              </a:ext>
            </a:extLst>
          </p:cNvPr>
          <p:cNvSpPr txBox="1">
            <a:spLocks noChangeArrowheads="1"/>
          </p:cNvSpPr>
          <p:nvPr/>
        </p:nvSpPr>
        <p:spPr>
          <a:xfrm>
            <a:off x="3584762" y="782883"/>
            <a:ext cx="2226104" cy="45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0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Properties of ACC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09B012-534C-E14E-AC4E-CF059B7FD883}"/>
              </a:ext>
            </a:extLst>
          </p:cNvPr>
          <p:cNvSpPr txBox="1"/>
          <p:nvPr/>
        </p:nvSpPr>
        <p:spPr>
          <a:xfrm>
            <a:off x="3337089" y="5326505"/>
            <a:ext cx="71205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7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freezing point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BAEA68-C3F0-5C4E-904A-3B30F9E0D305}"/>
              </a:ext>
            </a:extLst>
          </p:cNvPr>
          <p:cNvSpPr/>
          <p:nvPr/>
        </p:nvSpPr>
        <p:spPr bwMode="auto">
          <a:xfrm>
            <a:off x="4516390" y="4141694"/>
            <a:ext cx="54864" cy="8801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7ECD6-F7C2-E543-A87C-0619C7C4EFE6}"/>
              </a:ext>
            </a:extLst>
          </p:cNvPr>
          <p:cNvSpPr txBox="1"/>
          <p:nvPr/>
        </p:nvSpPr>
        <p:spPr>
          <a:xfrm>
            <a:off x="2860997" y="3832984"/>
            <a:ext cx="11881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7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Sea-ice melt / River Water </a:t>
            </a:r>
          </a:p>
        </p:txBody>
      </p:sp>
    </p:spTree>
    <p:extLst>
      <p:ext uri="{BB962C8B-B14F-4D97-AF65-F5344CB8AC3E}">
        <p14:creationId xmlns:p14="http://schemas.microsoft.com/office/powerpoint/2010/main" val="33779325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99B0BD-6359-594D-BAED-39AD6AE0F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115" y="1442627"/>
            <a:ext cx="5029200" cy="4405363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21E3FA3-C736-3842-970E-955EE1BFD5CC}"/>
              </a:ext>
            </a:extLst>
          </p:cNvPr>
          <p:cNvSpPr txBox="1">
            <a:spLocks noChangeArrowheads="1"/>
          </p:cNvSpPr>
          <p:nvPr/>
        </p:nvSpPr>
        <p:spPr>
          <a:xfrm>
            <a:off x="3584762" y="782883"/>
            <a:ext cx="2226104" cy="4542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0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Properties of ACC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293C0A-3686-F74E-B94E-A534078DD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115" y="1442627"/>
            <a:ext cx="5029200" cy="4405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A91B21-C413-E643-A979-39850DE63B2A}"/>
              </a:ext>
            </a:extLst>
          </p:cNvPr>
          <p:cNvSpPr txBox="1"/>
          <p:nvPr/>
        </p:nvSpPr>
        <p:spPr>
          <a:xfrm>
            <a:off x="3337089" y="5326505"/>
            <a:ext cx="71205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7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freezing point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1DEA1A-102F-B74B-93C7-165A27E9C740}"/>
              </a:ext>
            </a:extLst>
          </p:cNvPr>
          <p:cNvSpPr/>
          <p:nvPr/>
        </p:nvSpPr>
        <p:spPr bwMode="auto">
          <a:xfrm>
            <a:off x="4516390" y="4141694"/>
            <a:ext cx="54864" cy="8801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1CCBA8-9479-0B49-A102-5540DFA1EDC4}"/>
              </a:ext>
            </a:extLst>
          </p:cNvPr>
          <p:cNvSpPr txBox="1"/>
          <p:nvPr/>
        </p:nvSpPr>
        <p:spPr>
          <a:xfrm>
            <a:off x="2860997" y="3832984"/>
            <a:ext cx="11881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7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Sea-ice melt / River Water </a:t>
            </a:r>
          </a:p>
        </p:txBody>
      </p:sp>
    </p:spTree>
    <p:extLst>
      <p:ext uri="{BB962C8B-B14F-4D97-AF65-F5344CB8AC3E}">
        <p14:creationId xmlns:p14="http://schemas.microsoft.com/office/powerpoint/2010/main" val="33503093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99B0BD-6359-594D-BAED-39AD6AE0F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115" y="1442627"/>
            <a:ext cx="5029200" cy="4405363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21E3FA3-C736-3842-970E-955EE1BFD5CC}"/>
              </a:ext>
            </a:extLst>
          </p:cNvPr>
          <p:cNvSpPr txBox="1">
            <a:spLocks noChangeArrowheads="1"/>
          </p:cNvSpPr>
          <p:nvPr/>
        </p:nvSpPr>
        <p:spPr>
          <a:xfrm>
            <a:off x="3584762" y="782883"/>
            <a:ext cx="2226104" cy="45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0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Properties of ACC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293C0A-3686-F74E-B94E-A534078DD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115" y="1442627"/>
            <a:ext cx="5029200" cy="4405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27496F-93E2-D14A-BEA7-3140BE0F2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115" y="1442627"/>
            <a:ext cx="5029200" cy="4405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B10933-201E-7644-9DA9-988D9EFD785C}"/>
              </a:ext>
            </a:extLst>
          </p:cNvPr>
          <p:cNvSpPr txBox="1"/>
          <p:nvPr/>
        </p:nvSpPr>
        <p:spPr>
          <a:xfrm>
            <a:off x="3337089" y="5326505"/>
            <a:ext cx="71205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7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freezing point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4DA3DE-2F9A-124D-8450-1FFFB2DED777}"/>
              </a:ext>
            </a:extLst>
          </p:cNvPr>
          <p:cNvSpPr/>
          <p:nvPr/>
        </p:nvSpPr>
        <p:spPr bwMode="auto">
          <a:xfrm>
            <a:off x="4516390" y="4141694"/>
            <a:ext cx="54864" cy="8801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5DA964-968D-0745-BCCD-FC65CDE10758}"/>
              </a:ext>
            </a:extLst>
          </p:cNvPr>
          <p:cNvSpPr txBox="1"/>
          <p:nvPr/>
        </p:nvSpPr>
        <p:spPr>
          <a:xfrm>
            <a:off x="2860997" y="3832984"/>
            <a:ext cx="11881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7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Sea-ice melt / River Water </a:t>
            </a:r>
          </a:p>
        </p:txBody>
      </p:sp>
    </p:spTree>
    <p:extLst>
      <p:ext uri="{BB962C8B-B14F-4D97-AF65-F5344CB8AC3E}">
        <p14:creationId xmlns:p14="http://schemas.microsoft.com/office/powerpoint/2010/main" val="26922195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99B0BD-6359-594D-BAED-39AD6AE0F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115" y="1442627"/>
            <a:ext cx="5029200" cy="4405363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21E3FA3-C736-3842-970E-955EE1BFD5CC}"/>
              </a:ext>
            </a:extLst>
          </p:cNvPr>
          <p:cNvSpPr txBox="1">
            <a:spLocks noChangeArrowheads="1"/>
          </p:cNvSpPr>
          <p:nvPr/>
        </p:nvSpPr>
        <p:spPr>
          <a:xfrm>
            <a:off x="3584762" y="782883"/>
            <a:ext cx="2226104" cy="4542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0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Properties of ACC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293C0A-3686-F74E-B94E-A534078DD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115" y="1442627"/>
            <a:ext cx="5029200" cy="4405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27496F-93E2-D14A-BEA7-3140BE0F2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115" y="1442627"/>
            <a:ext cx="5029200" cy="4405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D1557F-F57A-2F4E-B5F3-DEA51068DA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115" y="1442627"/>
            <a:ext cx="5029200" cy="4405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74D7F0-50CD-A641-92F7-39C89D1B6237}"/>
              </a:ext>
            </a:extLst>
          </p:cNvPr>
          <p:cNvSpPr txBox="1"/>
          <p:nvPr/>
        </p:nvSpPr>
        <p:spPr>
          <a:xfrm>
            <a:off x="3337089" y="5326505"/>
            <a:ext cx="71205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7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freezing point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B2972F-51DF-7E49-A48D-26FF2A28B5DA}"/>
              </a:ext>
            </a:extLst>
          </p:cNvPr>
          <p:cNvSpPr/>
          <p:nvPr/>
        </p:nvSpPr>
        <p:spPr bwMode="auto">
          <a:xfrm>
            <a:off x="4516390" y="4141694"/>
            <a:ext cx="54864" cy="8801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0EB9C7-D913-6D47-987D-0075DBB614D1}"/>
              </a:ext>
            </a:extLst>
          </p:cNvPr>
          <p:cNvSpPr txBox="1"/>
          <p:nvPr/>
        </p:nvSpPr>
        <p:spPr>
          <a:xfrm>
            <a:off x="2860997" y="3832984"/>
            <a:ext cx="11881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7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Sea-ice melt / River Water </a:t>
            </a:r>
          </a:p>
        </p:txBody>
      </p:sp>
    </p:spTree>
    <p:extLst>
      <p:ext uri="{BB962C8B-B14F-4D97-AF65-F5344CB8AC3E}">
        <p14:creationId xmlns:p14="http://schemas.microsoft.com/office/powerpoint/2010/main" val="31613588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99B0BD-6359-594D-BAED-39AD6AE0F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115" y="1442627"/>
            <a:ext cx="5029200" cy="4405363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21E3FA3-C736-3842-970E-955EE1BFD5CC}"/>
              </a:ext>
            </a:extLst>
          </p:cNvPr>
          <p:cNvSpPr txBox="1">
            <a:spLocks noChangeArrowheads="1"/>
          </p:cNvSpPr>
          <p:nvPr/>
        </p:nvSpPr>
        <p:spPr>
          <a:xfrm>
            <a:off x="3584762" y="782883"/>
            <a:ext cx="2226104" cy="45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0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Properties of ACC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293C0A-3686-F74E-B94E-A534078DD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115" y="1442627"/>
            <a:ext cx="5029200" cy="4405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27496F-93E2-D14A-BEA7-3140BE0F2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115" y="1442627"/>
            <a:ext cx="5029200" cy="4405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D1557F-F57A-2F4E-B5F3-DEA51068DA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115" y="1442627"/>
            <a:ext cx="5029200" cy="4405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7ECB05-3EFF-224E-BA88-64431D4F3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115" y="1442627"/>
            <a:ext cx="5029200" cy="4405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D82DA1-1CBC-214A-A835-3AA65747A190}"/>
              </a:ext>
            </a:extLst>
          </p:cNvPr>
          <p:cNvSpPr txBox="1"/>
          <p:nvPr/>
        </p:nvSpPr>
        <p:spPr>
          <a:xfrm>
            <a:off x="3337089" y="5326505"/>
            <a:ext cx="71205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7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freezing point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EB728D-EA19-9841-B547-7A6FDD7D1085}"/>
              </a:ext>
            </a:extLst>
          </p:cNvPr>
          <p:cNvSpPr/>
          <p:nvPr/>
        </p:nvSpPr>
        <p:spPr bwMode="auto">
          <a:xfrm>
            <a:off x="4516390" y="4141694"/>
            <a:ext cx="54864" cy="8801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A0BAF6-5F5B-5E4C-BDD2-9D05FBD9655F}"/>
              </a:ext>
            </a:extLst>
          </p:cNvPr>
          <p:cNvSpPr txBox="1"/>
          <p:nvPr/>
        </p:nvSpPr>
        <p:spPr>
          <a:xfrm>
            <a:off x="2860997" y="3832984"/>
            <a:ext cx="11881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7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Sea-ice melt / River Water </a:t>
            </a:r>
          </a:p>
        </p:txBody>
      </p:sp>
    </p:spTree>
    <p:extLst>
      <p:ext uri="{BB962C8B-B14F-4D97-AF65-F5344CB8AC3E}">
        <p14:creationId xmlns:p14="http://schemas.microsoft.com/office/powerpoint/2010/main" val="30933923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8FCD574F-5569-0E4A-AA83-F4B29CA7E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69783"/>
            <a:ext cx="6096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4797367-6578-5942-B026-B2DF87765EE1}"/>
              </a:ext>
            </a:extLst>
          </p:cNvPr>
          <p:cNvGrpSpPr/>
          <p:nvPr/>
        </p:nvGrpSpPr>
        <p:grpSpPr>
          <a:xfrm>
            <a:off x="3086565" y="475588"/>
            <a:ext cx="702575" cy="261610"/>
            <a:chOff x="3086565" y="494838"/>
            <a:chExt cx="702575" cy="2616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DB606B9-2E92-7C49-826B-87BD432DFAC9}"/>
                </a:ext>
              </a:extLst>
            </p:cNvPr>
            <p:cNvSpPr txBox="1"/>
            <p:nvPr/>
          </p:nvSpPr>
          <p:spPr>
            <a:xfrm>
              <a:off x="3086565" y="494838"/>
              <a:ext cx="5132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chemeClr val="bg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DBO5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CE8F3BA-F0D2-074E-A391-80D23B31AA2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42097" y="625643"/>
              <a:ext cx="247043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triangle"/>
            </a:ln>
            <a:effectLst/>
          </p:spPr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598C21-D45A-3645-990C-63166A611A6B}"/>
              </a:ext>
            </a:extLst>
          </p:cNvPr>
          <p:cNvGrpSpPr/>
          <p:nvPr/>
        </p:nvGrpSpPr>
        <p:grpSpPr>
          <a:xfrm>
            <a:off x="3113836" y="801238"/>
            <a:ext cx="702575" cy="261610"/>
            <a:chOff x="3086565" y="494838"/>
            <a:chExt cx="702575" cy="26161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03C67A8-F094-F749-864F-CE79D00AAA4D}"/>
                </a:ext>
              </a:extLst>
            </p:cNvPr>
            <p:cNvSpPr txBox="1"/>
            <p:nvPr/>
          </p:nvSpPr>
          <p:spPr>
            <a:xfrm>
              <a:off x="3086565" y="494838"/>
              <a:ext cx="5132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chemeClr val="bg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DBO3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6945E65-693B-0C44-9962-8901892632B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42097" y="625643"/>
              <a:ext cx="247043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triangle"/>
            </a:ln>
            <a:effectLst/>
          </p:spPr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BDBD47F-C56D-3647-BDA5-32B1F5E6A7D6}"/>
              </a:ext>
            </a:extLst>
          </p:cNvPr>
          <p:cNvSpPr txBox="1"/>
          <p:nvPr/>
        </p:nvSpPr>
        <p:spPr>
          <a:xfrm>
            <a:off x="3131483" y="1030643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28815C0-EB64-8944-B29D-FFA1D490C7E2}"/>
              </a:ext>
            </a:extLst>
          </p:cNvPr>
          <p:cNvCxnSpPr>
            <a:cxnSpLocks/>
            <a:stCxn id="15" idx="3"/>
          </p:cNvCxnSpPr>
          <p:nvPr/>
        </p:nvCxnSpPr>
        <p:spPr bwMode="auto">
          <a:xfrm>
            <a:off x="3457213" y="1161448"/>
            <a:ext cx="35759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CE0F39A-B804-7F45-A297-5CB1CB722D8A}"/>
              </a:ext>
            </a:extLst>
          </p:cNvPr>
          <p:cNvSpPr txBox="1"/>
          <p:nvPr/>
        </p:nvSpPr>
        <p:spPr>
          <a:xfrm>
            <a:off x="655962" y="553589"/>
            <a:ext cx="1790427" cy="7386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Hovmöller plot of </a:t>
            </a:r>
          </a:p>
          <a:p>
            <a:pPr algn="l"/>
            <a:r>
              <a:rPr lang="en-US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sea-ice concentration </a:t>
            </a:r>
          </a:p>
          <a:p>
            <a:pPr algn="l"/>
            <a:r>
              <a:rPr lang="en-US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versus latitude </a:t>
            </a:r>
          </a:p>
        </p:txBody>
      </p:sp>
    </p:spTree>
    <p:extLst>
      <p:ext uri="{BB962C8B-B14F-4D97-AF65-F5344CB8AC3E}">
        <p14:creationId xmlns:p14="http://schemas.microsoft.com/office/powerpoint/2010/main" val="4325022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EDC1E5-303B-CE46-9161-769CF16E3206}"/>
              </a:ext>
            </a:extLst>
          </p:cNvPr>
          <p:cNvSpPr txBox="1"/>
          <p:nvPr/>
        </p:nvSpPr>
        <p:spPr>
          <a:xfrm>
            <a:off x="188734" y="2044005"/>
            <a:ext cx="2568011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Percentage of sections occupied </a:t>
            </a:r>
          </a:p>
          <a:p>
            <a:pPr algn="l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 at least 10% ice cover:</a:t>
            </a:r>
          </a:p>
          <a:p>
            <a:pPr algn="l"/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BS = 6.5%</a:t>
            </a:r>
          </a:p>
          <a:p>
            <a:pPr algn="l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DBO3 = 1.8%</a:t>
            </a:r>
          </a:p>
          <a:p>
            <a:pPr algn="l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DBO5 = 24.4%</a:t>
            </a:r>
          </a:p>
        </p:txBody>
      </p:sp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8FCD574F-5569-0E4A-AA83-F4B29CA7E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69783"/>
            <a:ext cx="6096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4797367-6578-5942-B026-B2DF87765EE1}"/>
              </a:ext>
            </a:extLst>
          </p:cNvPr>
          <p:cNvGrpSpPr/>
          <p:nvPr/>
        </p:nvGrpSpPr>
        <p:grpSpPr>
          <a:xfrm>
            <a:off x="3086565" y="475588"/>
            <a:ext cx="702575" cy="261610"/>
            <a:chOff x="3086565" y="494838"/>
            <a:chExt cx="702575" cy="2616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DB606B9-2E92-7C49-826B-87BD432DFAC9}"/>
                </a:ext>
              </a:extLst>
            </p:cNvPr>
            <p:cNvSpPr txBox="1"/>
            <p:nvPr/>
          </p:nvSpPr>
          <p:spPr>
            <a:xfrm>
              <a:off x="3086565" y="494838"/>
              <a:ext cx="5132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chemeClr val="bg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DBO5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CE8F3BA-F0D2-074E-A391-80D23B31AA2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42097" y="625643"/>
              <a:ext cx="247043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triangle"/>
            </a:ln>
            <a:effectLst/>
          </p:spPr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598C21-D45A-3645-990C-63166A611A6B}"/>
              </a:ext>
            </a:extLst>
          </p:cNvPr>
          <p:cNvGrpSpPr/>
          <p:nvPr/>
        </p:nvGrpSpPr>
        <p:grpSpPr>
          <a:xfrm>
            <a:off x="3113836" y="801238"/>
            <a:ext cx="702575" cy="261610"/>
            <a:chOff x="3086565" y="494838"/>
            <a:chExt cx="702575" cy="26161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03C67A8-F094-F749-864F-CE79D00AAA4D}"/>
                </a:ext>
              </a:extLst>
            </p:cNvPr>
            <p:cNvSpPr txBox="1"/>
            <p:nvPr/>
          </p:nvSpPr>
          <p:spPr>
            <a:xfrm>
              <a:off x="3086565" y="494838"/>
              <a:ext cx="5132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chemeClr val="bg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DBO3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6945E65-693B-0C44-9962-8901892632B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42097" y="625643"/>
              <a:ext cx="247043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triangle"/>
            </a:ln>
            <a:effectLst/>
          </p:spPr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BDBD47F-C56D-3647-BDA5-32B1F5E6A7D6}"/>
              </a:ext>
            </a:extLst>
          </p:cNvPr>
          <p:cNvSpPr txBox="1"/>
          <p:nvPr/>
        </p:nvSpPr>
        <p:spPr>
          <a:xfrm>
            <a:off x="3131483" y="1030643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28815C0-EB64-8944-B29D-FFA1D490C7E2}"/>
              </a:ext>
            </a:extLst>
          </p:cNvPr>
          <p:cNvCxnSpPr>
            <a:cxnSpLocks/>
            <a:stCxn id="15" idx="3"/>
          </p:cNvCxnSpPr>
          <p:nvPr/>
        </p:nvCxnSpPr>
        <p:spPr bwMode="auto">
          <a:xfrm>
            <a:off x="3457213" y="1161448"/>
            <a:ext cx="35759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E38577E-6647-664B-B397-DA356BE005F2}"/>
              </a:ext>
            </a:extLst>
          </p:cNvPr>
          <p:cNvSpPr txBox="1"/>
          <p:nvPr/>
        </p:nvSpPr>
        <p:spPr>
          <a:xfrm>
            <a:off x="655962" y="553589"/>
            <a:ext cx="1790427" cy="7386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Hovmöller plot of </a:t>
            </a:r>
          </a:p>
          <a:p>
            <a:pPr algn="l"/>
            <a:r>
              <a:rPr lang="en-US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sea-ice concentration </a:t>
            </a:r>
          </a:p>
          <a:p>
            <a:pPr algn="l"/>
            <a:r>
              <a:rPr lang="en-US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versus latitude </a:t>
            </a:r>
          </a:p>
        </p:txBody>
      </p:sp>
    </p:spTree>
    <p:extLst>
      <p:ext uri="{BB962C8B-B14F-4D97-AF65-F5344CB8AC3E}">
        <p14:creationId xmlns:p14="http://schemas.microsoft.com/office/powerpoint/2010/main" val="1932383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3900EF-DCAE-E04A-9D37-76A27F0FF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751" y="2060366"/>
            <a:ext cx="3458497" cy="405479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6BF857C-0937-014B-8D7E-0680B63FFAF6}"/>
              </a:ext>
            </a:extLst>
          </p:cNvPr>
          <p:cNvSpPr txBox="1">
            <a:spLocks noChangeArrowheads="1"/>
          </p:cNvSpPr>
          <p:nvPr/>
        </p:nvSpPr>
        <p:spPr>
          <a:xfrm>
            <a:off x="3584761" y="596070"/>
            <a:ext cx="2226104" cy="45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0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Properties of ACC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EB5731-91DC-ED4F-BF84-4CF1921C1948}"/>
              </a:ext>
            </a:extLst>
          </p:cNvPr>
          <p:cNvSpPr txBox="1"/>
          <p:nvPr/>
        </p:nvSpPr>
        <p:spPr>
          <a:xfrm>
            <a:off x="3199829" y="1573161"/>
            <a:ext cx="2611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Vertical profiles of mean velocity </a:t>
            </a:r>
          </a:p>
        </p:txBody>
      </p:sp>
    </p:spTree>
    <p:extLst>
      <p:ext uri="{BB962C8B-B14F-4D97-AF65-F5344CB8AC3E}">
        <p14:creationId xmlns:p14="http://schemas.microsoft.com/office/powerpoint/2010/main" val="2681227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0D5B8CC3-2B1A-B441-B4A7-E089DE669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876" y="1771751"/>
            <a:ext cx="7025239" cy="1569660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effectLst/>
                <a:cs typeface="Times New Roman" pitchFamily="18" charset="0"/>
              </a:rPr>
              <a:t>   What is the nature of the scatter in properties</a:t>
            </a:r>
          </a:p>
          <a:p>
            <a:r>
              <a:rPr lang="en-US" sz="2400" dirty="0">
                <a:solidFill>
                  <a:srgbClr val="000000"/>
                </a:solidFill>
                <a:effectLst/>
                <a:cs typeface="Times New Roman" pitchFamily="18" charset="0"/>
              </a:rPr>
              <a:t>                                 of the ACC?</a:t>
            </a:r>
          </a:p>
          <a:p>
            <a:endParaRPr lang="en-US" sz="2400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F0D125-50E0-784A-8D34-A76E16228E9C}"/>
              </a:ext>
            </a:extLst>
          </p:cNvPr>
          <p:cNvSpPr txBox="1"/>
          <p:nvPr/>
        </p:nvSpPr>
        <p:spPr>
          <a:xfrm>
            <a:off x="2987999" y="3706761"/>
            <a:ext cx="3929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Address this using EOFs…consider DBO3</a:t>
            </a:r>
          </a:p>
        </p:txBody>
      </p:sp>
    </p:spTree>
    <p:extLst>
      <p:ext uri="{BB962C8B-B14F-4D97-AF65-F5344CB8AC3E}">
        <p14:creationId xmlns:p14="http://schemas.microsoft.com/office/powerpoint/2010/main" val="2604263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F5FA77A-1E1D-5F44-BF21-A1EABFFE7D6F}"/>
              </a:ext>
            </a:extLst>
          </p:cNvPr>
          <p:cNvSpPr txBox="1">
            <a:spLocks noChangeArrowheads="1"/>
          </p:cNvSpPr>
          <p:nvPr/>
        </p:nvSpPr>
        <p:spPr>
          <a:xfrm>
            <a:off x="1762883" y="431990"/>
            <a:ext cx="5618233" cy="44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Empirical Orthogonal Function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BFD93B-EF78-1F45-9F68-C56DD55E4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994" y="1081557"/>
            <a:ext cx="3657600" cy="48792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23B979-860C-CB4B-8E95-A86D8EC94846}"/>
              </a:ext>
            </a:extLst>
          </p:cNvPr>
          <p:cNvSpPr txBox="1"/>
          <p:nvPr/>
        </p:nvSpPr>
        <p:spPr>
          <a:xfrm>
            <a:off x="814147" y="3105834"/>
            <a:ext cx="1489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DBO3 salinity </a:t>
            </a:r>
          </a:p>
          <a:p>
            <a:pPr algn="ctr"/>
            <a:r>
              <a:rPr lang="en-US" sz="1800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mode 1</a:t>
            </a:r>
          </a:p>
        </p:txBody>
      </p:sp>
    </p:spTree>
    <p:extLst>
      <p:ext uri="{BB962C8B-B14F-4D97-AF65-F5344CB8AC3E}">
        <p14:creationId xmlns:p14="http://schemas.microsoft.com/office/powerpoint/2010/main" val="712988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045028" y="461193"/>
            <a:ext cx="7647710" cy="47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The Distributed Biological Observatory (DBO)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C89B4F-D080-EB49-8BF7-A496D4744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79" y="1102211"/>
            <a:ext cx="4733365" cy="44046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9A8AB5-7C6E-CE4B-8CF8-9BAB200E08FB}"/>
              </a:ext>
            </a:extLst>
          </p:cNvPr>
          <p:cNvSpPr txBox="1"/>
          <p:nvPr/>
        </p:nvSpPr>
        <p:spPr>
          <a:xfrm>
            <a:off x="3390013" y="5670896"/>
            <a:ext cx="1976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Expanded to 8 DBO lines</a:t>
            </a:r>
          </a:p>
        </p:txBody>
      </p:sp>
    </p:spTree>
    <p:extLst>
      <p:ext uri="{BB962C8B-B14F-4D97-AF65-F5344CB8AC3E}">
        <p14:creationId xmlns:p14="http://schemas.microsoft.com/office/powerpoint/2010/main" val="17104332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F5FA77A-1E1D-5F44-BF21-A1EABFFE7D6F}"/>
              </a:ext>
            </a:extLst>
          </p:cNvPr>
          <p:cNvSpPr txBox="1">
            <a:spLocks noChangeArrowheads="1"/>
          </p:cNvSpPr>
          <p:nvPr/>
        </p:nvSpPr>
        <p:spPr>
          <a:xfrm>
            <a:off x="1762882" y="93004"/>
            <a:ext cx="5618233" cy="44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Empirical Orthogonal Function 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AF8AF8-F048-B640-B44C-3BFD4A99C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3" y="601591"/>
            <a:ext cx="8229600" cy="2889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223811-B611-9B45-A196-5D32A568D874}"/>
              </a:ext>
            </a:extLst>
          </p:cNvPr>
          <p:cNvSpPr txBox="1"/>
          <p:nvPr/>
        </p:nvSpPr>
        <p:spPr>
          <a:xfrm>
            <a:off x="4119513" y="1545996"/>
            <a:ext cx="829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Mode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08E02A-344D-8C47-AF18-E88E185A770C}"/>
              </a:ext>
            </a:extLst>
          </p:cNvPr>
          <p:cNvSpPr txBox="1"/>
          <p:nvPr/>
        </p:nvSpPr>
        <p:spPr>
          <a:xfrm>
            <a:off x="1443210" y="2853369"/>
            <a:ext cx="1010213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Minimum state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04C0E6-E019-AD47-9F90-69F34730EF1A}"/>
              </a:ext>
            </a:extLst>
          </p:cNvPr>
          <p:cNvSpPr txBox="1"/>
          <p:nvPr/>
        </p:nvSpPr>
        <p:spPr>
          <a:xfrm>
            <a:off x="5087960" y="2853369"/>
            <a:ext cx="1031051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Maximum state </a:t>
            </a:r>
          </a:p>
        </p:txBody>
      </p:sp>
    </p:spTree>
    <p:extLst>
      <p:ext uri="{BB962C8B-B14F-4D97-AF65-F5344CB8AC3E}">
        <p14:creationId xmlns:p14="http://schemas.microsoft.com/office/powerpoint/2010/main" val="33039877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F5FA77A-1E1D-5F44-BF21-A1EABFFE7D6F}"/>
              </a:ext>
            </a:extLst>
          </p:cNvPr>
          <p:cNvSpPr txBox="1">
            <a:spLocks noChangeArrowheads="1"/>
          </p:cNvSpPr>
          <p:nvPr/>
        </p:nvSpPr>
        <p:spPr>
          <a:xfrm>
            <a:off x="1762882" y="93004"/>
            <a:ext cx="5618233" cy="4461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Empirical Orthogonal Function 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AF8AF8-F048-B640-B44C-3BFD4A99C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3" y="601591"/>
            <a:ext cx="8229600" cy="28899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7E228D-A543-8345-A629-B8993320C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3" y="3485139"/>
            <a:ext cx="8229600" cy="28899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A8DBF7-D6FE-4A46-81C9-893BEFE8A7FF}"/>
              </a:ext>
            </a:extLst>
          </p:cNvPr>
          <p:cNvSpPr txBox="1"/>
          <p:nvPr/>
        </p:nvSpPr>
        <p:spPr>
          <a:xfrm>
            <a:off x="4119513" y="1545996"/>
            <a:ext cx="829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Mode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CC262D-6D74-0E4E-AE04-3E37387029A7}"/>
              </a:ext>
            </a:extLst>
          </p:cNvPr>
          <p:cNvSpPr txBox="1"/>
          <p:nvPr/>
        </p:nvSpPr>
        <p:spPr>
          <a:xfrm>
            <a:off x="4119512" y="4347328"/>
            <a:ext cx="829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Mode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9DD077-DA7E-8545-8D3E-F6D8B2A9B03E}"/>
              </a:ext>
            </a:extLst>
          </p:cNvPr>
          <p:cNvSpPr txBox="1"/>
          <p:nvPr/>
        </p:nvSpPr>
        <p:spPr>
          <a:xfrm>
            <a:off x="1443210" y="2853369"/>
            <a:ext cx="1010213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Minimum state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01469A-DF3E-D143-B2FF-295D46F83978}"/>
              </a:ext>
            </a:extLst>
          </p:cNvPr>
          <p:cNvSpPr txBox="1"/>
          <p:nvPr/>
        </p:nvSpPr>
        <p:spPr>
          <a:xfrm>
            <a:off x="5087960" y="2853369"/>
            <a:ext cx="1031051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Maximum state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BCFB2F-3BA4-AA45-9AFB-D774F7822773}"/>
              </a:ext>
            </a:extLst>
          </p:cNvPr>
          <p:cNvSpPr txBox="1"/>
          <p:nvPr/>
        </p:nvSpPr>
        <p:spPr>
          <a:xfrm>
            <a:off x="1452389" y="5748974"/>
            <a:ext cx="1010213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Minimum state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0AA476-A6F2-DB4C-868D-3B548A159C2D}"/>
              </a:ext>
            </a:extLst>
          </p:cNvPr>
          <p:cNvSpPr txBox="1"/>
          <p:nvPr/>
        </p:nvSpPr>
        <p:spPr>
          <a:xfrm>
            <a:off x="5097139" y="5748974"/>
            <a:ext cx="1031051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Maximum state </a:t>
            </a:r>
          </a:p>
        </p:txBody>
      </p:sp>
    </p:spTree>
    <p:extLst>
      <p:ext uri="{BB962C8B-B14F-4D97-AF65-F5344CB8AC3E}">
        <p14:creationId xmlns:p14="http://schemas.microsoft.com/office/powerpoint/2010/main" val="30941892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F5FA77A-1E1D-5F44-BF21-A1EABFFE7D6F}"/>
              </a:ext>
            </a:extLst>
          </p:cNvPr>
          <p:cNvSpPr txBox="1">
            <a:spLocks noChangeArrowheads="1"/>
          </p:cNvSpPr>
          <p:nvPr/>
        </p:nvSpPr>
        <p:spPr>
          <a:xfrm>
            <a:off x="1762883" y="431990"/>
            <a:ext cx="5618233" cy="44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Empirical Orthogonal Function 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23B979-860C-CB4B-8E95-A86D8EC94846}"/>
              </a:ext>
            </a:extLst>
          </p:cNvPr>
          <p:cNvSpPr txBox="1"/>
          <p:nvPr/>
        </p:nvSpPr>
        <p:spPr>
          <a:xfrm>
            <a:off x="473174" y="3105834"/>
            <a:ext cx="2014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DBO3 temperature </a:t>
            </a:r>
          </a:p>
          <a:p>
            <a:pPr algn="ctr"/>
            <a:r>
              <a:rPr lang="en-US" sz="1800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mode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CEA4B8-867A-194D-9138-F91D7CD86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179" y="1081557"/>
            <a:ext cx="3657600" cy="487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785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F5FA77A-1E1D-5F44-BF21-A1EABFFE7D6F}"/>
              </a:ext>
            </a:extLst>
          </p:cNvPr>
          <p:cNvSpPr txBox="1">
            <a:spLocks noChangeArrowheads="1"/>
          </p:cNvSpPr>
          <p:nvPr/>
        </p:nvSpPr>
        <p:spPr>
          <a:xfrm>
            <a:off x="1762883" y="348643"/>
            <a:ext cx="5618233" cy="44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Empirical Orthogonal Function analysis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08781F-ED31-694E-929B-59E67CFD2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7" y="1118175"/>
            <a:ext cx="7772400" cy="507063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59BF7A-95F3-6749-A878-591AA35D8775}"/>
              </a:ext>
            </a:extLst>
          </p:cNvPr>
          <p:cNvGrpSpPr/>
          <p:nvPr/>
        </p:nvGrpSpPr>
        <p:grpSpPr>
          <a:xfrm>
            <a:off x="770627" y="4106174"/>
            <a:ext cx="2812211" cy="934528"/>
            <a:chOff x="770627" y="4106174"/>
            <a:chExt cx="2812211" cy="93452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71897B6-D00B-C54A-97CA-898C125A458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0627" y="4106174"/>
              <a:ext cx="2812211" cy="0"/>
            </a:xfrm>
            <a:prstGeom prst="line">
              <a:avLst/>
            </a:prstGeom>
            <a:solidFill>
              <a:schemeClr val="accent1"/>
            </a:solidFill>
            <a:ln w="1270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DCE19F-674B-6440-A18D-1BAA44BE05E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82838" y="4111925"/>
              <a:ext cx="0" cy="928777"/>
            </a:xfrm>
            <a:prstGeom prst="line">
              <a:avLst/>
            </a:prstGeom>
            <a:solidFill>
              <a:schemeClr val="accent1"/>
            </a:solidFill>
            <a:ln w="1270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994729-4072-814D-AB48-DA8DA171E5FE}"/>
              </a:ext>
            </a:extLst>
          </p:cNvPr>
          <p:cNvGrpSpPr/>
          <p:nvPr/>
        </p:nvGrpSpPr>
        <p:grpSpPr>
          <a:xfrm>
            <a:off x="5046452" y="4109048"/>
            <a:ext cx="2812211" cy="934528"/>
            <a:chOff x="770627" y="4106174"/>
            <a:chExt cx="2812211" cy="934528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A4E80F6-C981-A14C-A333-BEEAA974BA6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0627" y="4106174"/>
              <a:ext cx="2812211" cy="0"/>
            </a:xfrm>
            <a:prstGeom prst="line">
              <a:avLst/>
            </a:prstGeom>
            <a:solidFill>
              <a:schemeClr val="accent1"/>
            </a:solidFill>
            <a:ln w="1270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ECD14DE-3610-DD40-87CF-307E89F0C38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82838" y="4111925"/>
              <a:ext cx="0" cy="928777"/>
            </a:xfrm>
            <a:prstGeom prst="line">
              <a:avLst/>
            </a:prstGeom>
            <a:solidFill>
              <a:schemeClr val="accent1"/>
            </a:solidFill>
            <a:ln w="1270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88DAACF-1345-8548-AA6C-E5D1230170EC}"/>
              </a:ext>
            </a:extLst>
          </p:cNvPr>
          <p:cNvSpPr txBox="1"/>
          <p:nvPr/>
        </p:nvSpPr>
        <p:spPr>
          <a:xfrm>
            <a:off x="804232" y="3073709"/>
            <a:ext cx="931665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9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Minimum state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8A73BB-B4AB-5540-977A-F2D7E77D403B}"/>
              </a:ext>
            </a:extLst>
          </p:cNvPr>
          <p:cNvSpPr txBox="1"/>
          <p:nvPr/>
        </p:nvSpPr>
        <p:spPr>
          <a:xfrm>
            <a:off x="5065926" y="3073709"/>
            <a:ext cx="947695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9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Maximum state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F2F207-A61E-824D-841F-682D7BFDFBEA}"/>
              </a:ext>
            </a:extLst>
          </p:cNvPr>
          <p:cNvSpPr txBox="1"/>
          <p:nvPr/>
        </p:nvSpPr>
        <p:spPr>
          <a:xfrm>
            <a:off x="813411" y="5660840"/>
            <a:ext cx="931665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9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Minimum state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CF89D3-5450-814C-98CD-A0A5B9B89D6E}"/>
              </a:ext>
            </a:extLst>
          </p:cNvPr>
          <p:cNvSpPr txBox="1"/>
          <p:nvPr/>
        </p:nvSpPr>
        <p:spPr>
          <a:xfrm>
            <a:off x="5075105" y="5660840"/>
            <a:ext cx="947695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9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Maximum state </a:t>
            </a:r>
          </a:p>
        </p:txBody>
      </p:sp>
    </p:spTree>
    <p:extLst>
      <p:ext uri="{BB962C8B-B14F-4D97-AF65-F5344CB8AC3E}">
        <p14:creationId xmlns:p14="http://schemas.microsoft.com/office/powerpoint/2010/main" val="22466412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F5FA77A-1E1D-5F44-BF21-A1EABFFE7D6F}"/>
              </a:ext>
            </a:extLst>
          </p:cNvPr>
          <p:cNvSpPr txBox="1">
            <a:spLocks noChangeArrowheads="1"/>
          </p:cNvSpPr>
          <p:nvPr/>
        </p:nvSpPr>
        <p:spPr>
          <a:xfrm>
            <a:off x="1762883" y="348643"/>
            <a:ext cx="5618233" cy="4461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Empirical Orthogonal Function analysis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08781F-ED31-694E-929B-59E67CFD2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7" y="1118175"/>
            <a:ext cx="7772400" cy="5070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D1E2E9-0B2F-D047-8265-8D78D8865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7" y="1118175"/>
            <a:ext cx="7772400" cy="50706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CE1A8D-F264-8040-9160-5C54F137E962}"/>
              </a:ext>
            </a:extLst>
          </p:cNvPr>
          <p:cNvSpPr txBox="1"/>
          <p:nvPr/>
        </p:nvSpPr>
        <p:spPr>
          <a:xfrm>
            <a:off x="804232" y="3073709"/>
            <a:ext cx="931665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9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Minimum state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B9699B-8F84-8645-A703-FB4E04A882FF}"/>
              </a:ext>
            </a:extLst>
          </p:cNvPr>
          <p:cNvSpPr txBox="1"/>
          <p:nvPr/>
        </p:nvSpPr>
        <p:spPr>
          <a:xfrm>
            <a:off x="5065926" y="3073709"/>
            <a:ext cx="947695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9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Maximum state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693F53-A430-F742-8AC4-0C41C2020986}"/>
              </a:ext>
            </a:extLst>
          </p:cNvPr>
          <p:cNvSpPr txBox="1"/>
          <p:nvPr/>
        </p:nvSpPr>
        <p:spPr>
          <a:xfrm>
            <a:off x="813411" y="5660840"/>
            <a:ext cx="931665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9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Minimum state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42888-34EA-E644-A1B8-14084E913332}"/>
              </a:ext>
            </a:extLst>
          </p:cNvPr>
          <p:cNvSpPr txBox="1"/>
          <p:nvPr/>
        </p:nvSpPr>
        <p:spPr>
          <a:xfrm>
            <a:off x="5075105" y="5660840"/>
            <a:ext cx="947695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9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Maximum state </a:t>
            </a:r>
          </a:p>
        </p:txBody>
      </p:sp>
    </p:spTree>
    <p:extLst>
      <p:ext uri="{BB962C8B-B14F-4D97-AF65-F5344CB8AC3E}">
        <p14:creationId xmlns:p14="http://schemas.microsoft.com/office/powerpoint/2010/main" val="37764779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F5FA77A-1E1D-5F44-BF21-A1EABFFE7D6F}"/>
              </a:ext>
            </a:extLst>
          </p:cNvPr>
          <p:cNvSpPr txBox="1">
            <a:spLocks noChangeArrowheads="1"/>
          </p:cNvSpPr>
          <p:nvPr/>
        </p:nvSpPr>
        <p:spPr>
          <a:xfrm>
            <a:off x="1762883" y="348643"/>
            <a:ext cx="5618233" cy="44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Empirical Orthogonal Function analysis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08781F-ED31-694E-929B-59E67CFD2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7" y="1118175"/>
            <a:ext cx="7772400" cy="5070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D1E2E9-0B2F-D047-8265-8D78D8865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7" y="1118175"/>
            <a:ext cx="7772400" cy="50706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549595-D804-4840-9158-FC05B6619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7" y="1118175"/>
            <a:ext cx="7772400" cy="50706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10A02D-DF8D-2C41-A794-6F58668480C3}"/>
              </a:ext>
            </a:extLst>
          </p:cNvPr>
          <p:cNvSpPr/>
          <p:nvPr/>
        </p:nvSpPr>
        <p:spPr bwMode="auto">
          <a:xfrm>
            <a:off x="422787" y="3807060"/>
            <a:ext cx="8308258" cy="2869044"/>
          </a:xfrm>
          <a:prstGeom prst="rect">
            <a:avLst/>
          </a:prstGeom>
          <a:solidFill>
            <a:srgbClr val="0A54A6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F613E6-AA39-5F4C-9418-48840CD7C530}"/>
              </a:ext>
            </a:extLst>
          </p:cNvPr>
          <p:cNvSpPr txBox="1"/>
          <p:nvPr/>
        </p:nvSpPr>
        <p:spPr>
          <a:xfrm>
            <a:off x="804232" y="3073709"/>
            <a:ext cx="931665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9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Minimum state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3D3E87-C857-8941-9A08-7C9F3D0CA92D}"/>
              </a:ext>
            </a:extLst>
          </p:cNvPr>
          <p:cNvSpPr txBox="1"/>
          <p:nvPr/>
        </p:nvSpPr>
        <p:spPr>
          <a:xfrm>
            <a:off x="5065926" y="3073709"/>
            <a:ext cx="947695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9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Maximum state </a:t>
            </a:r>
          </a:p>
        </p:txBody>
      </p:sp>
    </p:spTree>
    <p:extLst>
      <p:ext uri="{BB962C8B-B14F-4D97-AF65-F5344CB8AC3E}">
        <p14:creationId xmlns:p14="http://schemas.microsoft.com/office/powerpoint/2010/main" val="16705976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F5FA77A-1E1D-5F44-BF21-A1EABFFE7D6F}"/>
              </a:ext>
            </a:extLst>
          </p:cNvPr>
          <p:cNvSpPr txBox="1">
            <a:spLocks noChangeArrowheads="1"/>
          </p:cNvSpPr>
          <p:nvPr/>
        </p:nvSpPr>
        <p:spPr>
          <a:xfrm>
            <a:off x="1762883" y="348643"/>
            <a:ext cx="5618233" cy="4461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Empirical Orthogonal Function analysis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08781F-ED31-694E-929B-59E67CFD2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7" y="1118175"/>
            <a:ext cx="7772400" cy="5070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D1E2E9-0B2F-D047-8265-8D78D8865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7" y="1118175"/>
            <a:ext cx="7772400" cy="50706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549595-D804-4840-9158-FC05B6619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7" y="1118175"/>
            <a:ext cx="7772400" cy="5070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FE879E-824F-F048-AF3E-C13CC05552BB}"/>
              </a:ext>
            </a:extLst>
          </p:cNvPr>
          <p:cNvSpPr txBox="1"/>
          <p:nvPr/>
        </p:nvSpPr>
        <p:spPr>
          <a:xfrm>
            <a:off x="804232" y="3073709"/>
            <a:ext cx="931665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9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Minimum state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3573BB-C171-244B-B90B-582BB36D73B2}"/>
              </a:ext>
            </a:extLst>
          </p:cNvPr>
          <p:cNvSpPr txBox="1"/>
          <p:nvPr/>
        </p:nvSpPr>
        <p:spPr>
          <a:xfrm>
            <a:off x="5065926" y="3073709"/>
            <a:ext cx="947695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9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Maximum state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FA3287-46C5-0F43-8AB1-AA495C78D96F}"/>
              </a:ext>
            </a:extLst>
          </p:cNvPr>
          <p:cNvSpPr txBox="1"/>
          <p:nvPr/>
        </p:nvSpPr>
        <p:spPr>
          <a:xfrm>
            <a:off x="813411" y="5660840"/>
            <a:ext cx="931665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9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Minimum state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3398EB-AC6B-D045-ACF8-D44510DF37BA}"/>
              </a:ext>
            </a:extLst>
          </p:cNvPr>
          <p:cNvSpPr txBox="1"/>
          <p:nvPr/>
        </p:nvSpPr>
        <p:spPr>
          <a:xfrm>
            <a:off x="5075105" y="5660840"/>
            <a:ext cx="947695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9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Maximum state </a:t>
            </a:r>
          </a:p>
        </p:txBody>
      </p:sp>
    </p:spTree>
    <p:extLst>
      <p:ext uri="{BB962C8B-B14F-4D97-AF65-F5344CB8AC3E}">
        <p14:creationId xmlns:p14="http://schemas.microsoft.com/office/powerpoint/2010/main" val="17933746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F5FA77A-1E1D-5F44-BF21-A1EABFFE7D6F}"/>
              </a:ext>
            </a:extLst>
          </p:cNvPr>
          <p:cNvSpPr txBox="1">
            <a:spLocks noChangeArrowheads="1"/>
          </p:cNvSpPr>
          <p:nvPr/>
        </p:nvSpPr>
        <p:spPr>
          <a:xfrm>
            <a:off x="1939865" y="446965"/>
            <a:ext cx="5618233" cy="44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0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A closer look at the baroclinic velocity fields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D0AEB8-5556-CA4F-8835-B4A8259999CA}"/>
              </a:ext>
            </a:extLst>
          </p:cNvPr>
          <p:cNvSpPr/>
          <p:nvPr/>
        </p:nvSpPr>
        <p:spPr bwMode="auto">
          <a:xfrm>
            <a:off x="248715" y="3708738"/>
            <a:ext cx="8492162" cy="2869044"/>
          </a:xfrm>
          <a:prstGeom prst="rect">
            <a:avLst/>
          </a:prstGeom>
          <a:solidFill>
            <a:srgbClr val="0A54A6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9332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F5FA77A-1E1D-5F44-BF21-A1EABFFE7D6F}"/>
              </a:ext>
            </a:extLst>
          </p:cNvPr>
          <p:cNvSpPr txBox="1">
            <a:spLocks noChangeArrowheads="1"/>
          </p:cNvSpPr>
          <p:nvPr/>
        </p:nvSpPr>
        <p:spPr>
          <a:xfrm>
            <a:off x="1939865" y="446965"/>
            <a:ext cx="5618233" cy="4461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0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A closer look at the baroclinic velocity fields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452E7E-442E-B94D-A591-B9AE67BB6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3" y="1096660"/>
            <a:ext cx="8229600" cy="53875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D0AEB8-5556-CA4F-8835-B4A8259999CA}"/>
              </a:ext>
            </a:extLst>
          </p:cNvPr>
          <p:cNvSpPr/>
          <p:nvPr/>
        </p:nvSpPr>
        <p:spPr bwMode="auto">
          <a:xfrm>
            <a:off x="248715" y="3708738"/>
            <a:ext cx="8492162" cy="2869044"/>
          </a:xfrm>
          <a:prstGeom prst="rect">
            <a:avLst/>
          </a:prstGeom>
          <a:solidFill>
            <a:srgbClr val="0A54A6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CD8623-4F36-454F-B102-AFC335F2D65C}"/>
              </a:ext>
            </a:extLst>
          </p:cNvPr>
          <p:cNvCxnSpPr>
            <a:cxnSpLocks/>
          </p:cNvCxnSpPr>
          <p:nvPr/>
        </p:nvCxnSpPr>
        <p:spPr bwMode="auto">
          <a:xfrm>
            <a:off x="3038168" y="1543668"/>
            <a:ext cx="0" cy="126835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52A3B8-7160-1A49-8F2B-BF2A4C91D528}"/>
              </a:ext>
            </a:extLst>
          </p:cNvPr>
          <p:cNvCxnSpPr>
            <a:cxnSpLocks/>
          </p:cNvCxnSpPr>
          <p:nvPr/>
        </p:nvCxnSpPr>
        <p:spPr bwMode="auto">
          <a:xfrm>
            <a:off x="7585600" y="1538756"/>
            <a:ext cx="0" cy="126835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428ECF-4FAD-B34D-BE3E-0567E2DC4147}"/>
              </a:ext>
            </a:extLst>
          </p:cNvPr>
          <p:cNvCxnSpPr>
            <a:cxnSpLocks/>
          </p:cNvCxnSpPr>
          <p:nvPr/>
        </p:nvCxnSpPr>
        <p:spPr bwMode="auto">
          <a:xfrm>
            <a:off x="1096295" y="1558420"/>
            <a:ext cx="0" cy="13175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AEAE806-2F88-104A-9BC3-D2C416FA4FB3}"/>
              </a:ext>
            </a:extLst>
          </p:cNvPr>
          <p:cNvCxnSpPr>
            <a:cxnSpLocks/>
          </p:cNvCxnSpPr>
          <p:nvPr/>
        </p:nvCxnSpPr>
        <p:spPr bwMode="auto">
          <a:xfrm>
            <a:off x="5643714" y="1538756"/>
            <a:ext cx="0" cy="13175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2343DC8-08DF-5642-8B1F-9427AC23799B}"/>
              </a:ext>
            </a:extLst>
          </p:cNvPr>
          <p:cNvSpPr txBox="1"/>
          <p:nvPr/>
        </p:nvSpPr>
        <p:spPr>
          <a:xfrm>
            <a:off x="3083185" y="1695895"/>
            <a:ext cx="4171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2D5C7E-20F7-234A-B556-72D689EAF291}"/>
              </a:ext>
            </a:extLst>
          </p:cNvPr>
          <p:cNvSpPr txBox="1"/>
          <p:nvPr/>
        </p:nvSpPr>
        <p:spPr>
          <a:xfrm>
            <a:off x="1417211" y="1935905"/>
            <a:ext cx="1620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Central Channel Branch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3F3E9E-A896-4E44-A114-C0206EE88AAB}"/>
              </a:ext>
            </a:extLst>
          </p:cNvPr>
          <p:cNvSpPr txBox="1"/>
          <p:nvPr/>
        </p:nvSpPr>
        <p:spPr>
          <a:xfrm>
            <a:off x="5964629" y="1920990"/>
            <a:ext cx="1620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Central Channel Branch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061811-440D-7B47-80D0-9C00BEBDF185}"/>
              </a:ext>
            </a:extLst>
          </p:cNvPr>
          <p:cNvSpPr txBox="1"/>
          <p:nvPr/>
        </p:nvSpPr>
        <p:spPr>
          <a:xfrm>
            <a:off x="7669569" y="1572822"/>
            <a:ext cx="4171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BBB679-4ABF-CB49-8C90-14DBE2C5149C}"/>
              </a:ext>
            </a:extLst>
          </p:cNvPr>
          <p:cNvSpPr/>
          <p:nvPr/>
        </p:nvSpPr>
        <p:spPr bwMode="auto">
          <a:xfrm>
            <a:off x="334299" y="1372592"/>
            <a:ext cx="3803076" cy="23361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F5748C-2021-6944-89BD-07DFD2E7D5BF}"/>
              </a:ext>
            </a:extLst>
          </p:cNvPr>
          <p:cNvSpPr txBox="1"/>
          <p:nvPr/>
        </p:nvSpPr>
        <p:spPr>
          <a:xfrm>
            <a:off x="5165079" y="3073709"/>
            <a:ext cx="947695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9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Maximum state </a:t>
            </a:r>
          </a:p>
        </p:txBody>
      </p:sp>
    </p:spTree>
    <p:extLst>
      <p:ext uri="{BB962C8B-B14F-4D97-AF65-F5344CB8AC3E}">
        <p14:creationId xmlns:p14="http://schemas.microsoft.com/office/powerpoint/2010/main" val="3729031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F5FA77A-1E1D-5F44-BF21-A1EABFFE7D6F}"/>
              </a:ext>
            </a:extLst>
          </p:cNvPr>
          <p:cNvSpPr txBox="1">
            <a:spLocks noChangeArrowheads="1"/>
          </p:cNvSpPr>
          <p:nvPr/>
        </p:nvSpPr>
        <p:spPr>
          <a:xfrm>
            <a:off x="1939865" y="446965"/>
            <a:ext cx="5618233" cy="4461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0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A closer look at the baroclinic velocity fields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452E7E-442E-B94D-A591-B9AE67BB6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3" y="1096660"/>
            <a:ext cx="8229600" cy="53875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D0AEB8-5556-CA4F-8835-B4A8259999CA}"/>
              </a:ext>
            </a:extLst>
          </p:cNvPr>
          <p:cNvSpPr/>
          <p:nvPr/>
        </p:nvSpPr>
        <p:spPr bwMode="auto">
          <a:xfrm>
            <a:off x="248715" y="3708738"/>
            <a:ext cx="8492162" cy="2869044"/>
          </a:xfrm>
          <a:prstGeom prst="rect">
            <a:avLst/>
          </a:prstGeom>
          <a:solidFill>
            <a:srgbClr val="0A54A6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CD8623-4F36-454F-B102-AFC335F2D65C}"/>
              </a:ext>
            </a:extLst>
          </p:cNvPr>
          <p:cNvCxnSpPr>
            <a:cxnSpLocks/>
          </p:cNvCxnSpPr>
          <p:nvPr/>
        </p:nvCxnSpPr>
        <p:spPr bwMode="auto">
          <a:xfrm>
            <a:off x="3038168" y="1543668"/>
            <a:ext cx="0" cy="126835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52A3B8-7160-1A49-8F2B-BF2A4C91D528}"/>
              </a:ext>
            </a:extLst>
          </p:cNvPr>
          <p:cNvCxnSpPr>
            <a:cxnSpLocks/>
          </p:cNvCxnSpPr>
          <p:nvPr/>
        </p:nvCxnSpPr>
        <p:spPr bwMode="auto">
          <a:xfrm>
            <a:off x="7585600" y="1538756"/>
            <a:ext cx="0" cy="126835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428ECF-4FAD-B34D-BE3E-0567E2DC4147}"/>
              </a:ext>
            </a:extLst>
          </p:cNvPr>
          <p:cNvCxnSpPr>
            <a:cxnSpLocks/>
          </p:cNvCxnSpPr>
          <p:nvPr/>
        </p:nvCxnSpPr>
        <p:spPr bwMode="auto">
          <a:xfrm>
            <a:off x="1096295" y="1558420"/>
            <a:ext cx="0" cy="13175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AEAE806-2F88-104A-9BC3-D2C416FA4FB3}"/>
              </a:ext>
            </a:extLst>
          </p:cNvPr>
          <p:cNvCxnSpPr>
            <a:cxnSpLocks/>
          </p:cNvCxnSpPr>
          <p:nvPr/>
        </p:nvCxnSpPr>
        <p:spPr bwMode="auto">
          <a:xfrm>
            <a:off x="5643714" y="1538756"/>
            <a:ext cx="0" cy="13175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2343DC8-08DF-5642-8B1F-9427AC23799B}"/>
              </a:ext>
            </a:extLst>
          </p:cNvPr>
          <p:cNvSpPr txBox="1"/>
          <p:nvPr/>
        </p:nvSpPr>
        <p:spPr>
          <a:xfrm>
            <a:off x="3083185" y="1695895"/>
            <a:ext cx="4171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2D5C7E-20F7-234A-B556-72D689EAF291}"/>
              </a:ext>
            </a:extLst>
          </p:cNvPr>
          <p:cNvSpPr txBox="1"/>
          <p:nvPr/>
        </p:nvSpPr>
        <p:spPr>
          <a:xfrm>
            <a:off x="1417211" y="1935905"/>
            <a:ext cx="1620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Central Channel Branch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3F3E9E-A896-4E44-A114-C0206EE88AAB}"/>
              </a:ext>
            </a:extLst>
          </p:cNvPr>
          <p:cNvSpPr txBox="1"/>
          <p:nvPr/>
        </p:nvSpPr>
        <p:spPr>
          <a:xfrm>
            <a:off x="5964629" y="1920990"/>
            <a:ext cx="1620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Central Channel Branch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061811-440D-7B47-80D0-9C00BEBDF185}"/>
              </a:ext>
            </a:extLst>
          </p:cNvPr>
          <p:cNvSpPr txBox="1"/>
          <p:nvPr/>
        </p:nvSpPr>
        <p:spPr>
          <a:xfrm>
            <a:off x="7669569" y="1572822"/>
            <a:ext cx="4171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4F5397-361E-FF48-83AE-653CD93A999B}"/>
              </a:ext>
            </a:extLst>
          </p:cNvPr>
          <p:cNvSpPr txBox="1"/>
          <p:nvPr/>
        </p:nvSpPr>
        <p:spPr>
          <a:xfrm>
            <a:off x="649994" y="3073709"/>
            <a:ext cx="931665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9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Minimum state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2114A5-0C2F-5C42-91E3-9890B78222C9}"/>
              </a:ext>
            </a:extLst>
          </p:cNvPr>
          <p:cNvSpPr txBox="1"/>
          <p:nvPr/>
        </p:nvSpPr>
        <p:spPr>
          <a:xfrm>
            <a:off x="5165079" y="3073709"/>
            <a:ext cx="947695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9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Maximum state </a:t>
            </a:r>
          </a:p>
        </p:txBody>
      </p:sp>
    </p:spTree>
    <p:extLst>
      <p:ext uri="{BB962C8B-B14F-4D97-AF65-F5344CB8AC3E}">
        <p14:creationId xmlns:p14="http://schemas.microsoft.com/office/powerpoint/2010/main" val="1659280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045028" y="461193"/>
            <a:ext cx="7647710" cy="47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0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The Bering Strait Arctic Observing Network (AON) Program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7F340A-91E3-484C-94BD-1F214E772806}"/>
              </a:ext>
            </a:extLst>
          </p:cNvPr>
          <p:cNvSpPr txBox="1"/>
          <p:nvPr/>
        </p:nvSpPr>
        <p:spPr>
          <a:xfrm>
            <a:off x="421241" y="3092521"/>
            <a:ext cx="1851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PI: Rebecca Woodgate,</a:t>
            </a:r>
          </a:p>
          <a:p>
            <a:pPr algn="l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Univ. of Washington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711374-CE90-6444-9B96-C53D0158B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662" y="1392648"/>
            <a:ext cx="5107214" cy="407270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7319B57-9497-A349-B313-7D2A7D086633}"/>
              </a:ext>
            </a:extLst>
          </p:cNvPr>
          <p:cNvSpPr>
            <a:spLocks noChangeAspect="1"/>
          </p:cNvSpPr>
          <p:nvPr/>
        </p:nvSpPr>
        <p:spPr bwMode="auto">
          <a:xfrm>
            <a:off x="4975995" y="1982912"/>
            <a:ext cx="274466" cy="274466"/>
          </a:xfrm>
          <a:prstGeom prst="ellipse">
            <a:avLst/>
          </a:prstGeom>
          <a:noFill/>
          <a:ln w="254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35FD132-4974-B846-A35C-3710E7789D74}"/>
              </a:ext>
            </a:extLst>
          </p:cNvPr>
          <p:cNvSpPr>
            <a:spLocks noChangeAspect="1"/>
          </p:cNvSpPr>
          <p:nvPr/>
        </p:nvSpPr>
        <p:spPr bwMode="auto">
          <a:xfrm>
            <a:off x="5597703" y="4036031"/>
            <a:ext cx="274466" cy="274466"/>
          </a:xfrm>
          <a:prstGeom prst="ellipse">
            <a:avLst/>
          </a:prstGeom>
          <a:noFill/>
          <a:ln w="254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1282595-1B60-5C46-A66C-1AE673CE6841}"/>
              </a:ext>
            </a:extLst>
          </p:cNvPr>
          <p:cNvSpPr>
            <a:spLocks noChangeAspect="1"/>
          </p:cNvSpPr>
          <p:nvPr/>
        </p:nvSpPr>
        <p:spPr bwMode="auto">
          <a:xfrm>
            <a:off x="6062495" y="4173264"/>
            <a:ext cx="274466" cy="274466"/>
          </a:xfrm>
          <a:prstGeom prst="ellipse">
            <a:avLst/>
          </a:prstGeom>
          <a:noFill/>
          <a:ln w="254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585ACC-089D-B948-841F-42060919B7D7}"/>
              </a:ext>
            </a:extLst>
          </p:cNvPr>
          <p:cNvSpPr txBox="1"/>
          <p:nvPr/>
        </p:nvSpPr>
        <p:spPr>
          <a:xfrm>
            <a:off x="4209552" y="5537183"/>
            <a:ext cx="1852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Bering Strait moorings </a:t>
            </a:r>
          </a:p>
        </p:txBody>
      </p:sp>
    </p:spTree>
    <p:extLst>
      <p:ext uri="{BB962C8B-B14F-4D97-AF65-F5344CB8AC3E}">
        <p14:creationId xmlns:p14="http://schemas.microsoft.com/office/powerpoint/2010/main" val="33586834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F5FA77A-1E1D-5F44-BF21-A1EABFFE7D6F}"/>
              </a:ext>
            </a:extLst>
          </p:cNvPr>
          <p:cNvSpPr txBox="1">
            <a:spLocks noChangeArrowheads="1"/>
          </p:cNvSpPr>
          <p:nvPr/>
        </p:nvSpPr>
        <p:spPr>
          <a:xfrm>
            <a:off x="1939865" y="446965"/>
            <a:ext cx="5618233" cy="4461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0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A closer look at the baroclinic velocity fields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452E7E-442E-B94D-A591-B9AE67BB6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3" y="1096660"/>
            <a:ext cx="8229600" cy="53875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D0AEB8-5556-CA4F-8835-B4A8259999CA}"/>
              </a:ext>
            </a:extLst>
          </p:cNvPr>
          <p:cNvSpPr/>
          <p:nvPr/>
        </p:nvSpPr>
        <p:spPr bwMode="auto">
          <a:xfrm>
            <a:off x="248715" y="3708738"/>
            <a:ext cx="8492162" cy="2869044"/>
          </a:xfrm>
          <a:prstGeom prst="rect">
            <a:avLst/>
          </a:prstGeom>
          <a:solidFill>
            <a:srgbClr val="0A54A6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CD8623-4F36-454F-B102-AFC335F2D65C}"/>
              </a:ext>
            </a:extLst>
          </p:cNvPr>
          <p:cNvCxnSpPr>
            <a:cxnSpLocks/>
          </p:cNvCxnSpPr>
          <p:nvPr/>
        </p:nvCxnSpPr>
        <p:spPr bwMode="auto">
          <a:xfrm>
            <a:off x="3038168" y="1543668"/>
            <a:ext cx="0" cy="126835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52A3B8-7160-1A49-8F2B-BF2A4C91D528}"/>
              </a:ext>
            </a:extLst>
          </p:cNvPr>
          <p:cNvCxnSpPr>
            <a:cxnSpLocks/>
          </p:cNvCxnSpPr>
          <p:nvPr/>
        </p:nvCxnSpPr>
        <p:spPr bwMode="auto">
          <a:xfrm>
            <a:off x="7585600" y="1538756"/>
            <a:ext cx="0" cy="126835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428ECF-4FAD-B34D-BE3E-0567E2DC4147}"/>
              </a:ext>
            </a:extLst>
          </p:cNvPr>
          <p:cNvCxnSpPr>
            <a:cxnSpLocks/>
          </p:cNvCxnSpPr>
          <p:nvPr/>
        </p:nvCxnSpPr>
        <p:spPr bwMode="auto">
          <a:xfrm>
            <a:off x="1096295" y="1558420"/>
            <a:ext cx="0" cy="13175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AEAE806-2F88-104A-9BC3-D2C416FA4FB3}"/>
              </a:ext>
            </a:extLst>
          </p:cNvPr>
          <p:cNvCxnSpPr>
            <a:cxnSpLocks/>
          </p:cNvCxnSpPr>
          <p:nvPr/>
        </p:nvCxnSpPr>
        <p:spPr bwMode="auto">
          <a:xfrm>
            <a:off x="5643714" y="1538756"/>
            <a:ext cx="0" cy="13175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2343DC8-08DF-5642-8B1F-9427AC23799B}"/>
              </a:ext>
            </a:extLst>
          </p:cNvPr>
          <p:cNvSpPr txBox="1"/>
          <p:nvPr/>
        </p:nvSpPr>
        <p:spPr>
          <a:xfrm>
            <a:off x="3083185" y="1695895"/>
            <a:ext cx="4171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2D5C7E-20F7-234A-B556-72D689EAF291}"/>
              </a:ext>
            </a:extLst>
          </p:cNvPr>
          <p:cNvSpPr txBox="1"/>
          <p:nvPr/>
        </p:nvSpPr>
        <p:spPr>
          <a:xfrm>
            <a:off x="1417211" y="1935905"/>
            <a:ext cx="1620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Central Channel Branch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3F3E9E-A896-4E44-A114-C0206EE88AAB}"/>
              </a:ext>
            </a:extLst>
          </p:cNvPr>
          <p:cNvSpPr txBox="1"/>
          <p:nvPr/>
        </p:nvSpPr>
        <p:spPr>
          <a:xfrm>
            <a:off x="5964629" y="1920990"/>
            <a:ext cx="1620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Central Channel Branch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061811-440D-7B47-80D0-9C00BEBDF185}"/>
              </a:ext>
            </a:extLst>
          </p:cNvPr>
          <p:cNvSpPr txBox="1"/>
          <p:nvPr/>
        </p:nvSpPr>
        <p:spPr>
          <a:xfrm>
            <a:off x="7669569" y="1572822"/>
            <a:ext cx="4171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3A27D4-3C7F-EF43-B545-F73FF6638D1D}"/>
              </a:ext>
            </a:extLst>
          </p:cNvPr>
          <p:cNvSpPr txBox="1"/>
          <p:nvPr/>
        </p:nvSpPr>
        <p:spPr>
          <a:xfrm>
            <a:off x="1882549" y="2197515"/>
            <a:ext cx="670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0.08 Sv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AD65EF-0A20-424F-B920-4DACBA3B80AF}"/>
              </a:ext>
            </a:extLst>
          </p:cNvPr>
          <p:cNvSpPr txBox="1"/>
          <p:nvPr/>
        </p:nvSpPr>
        <p:spPr>
          <a:xfrm>
            <a:off x="6456002" y="2198334"/>
            <a:ext cx="670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0.15 Sv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5DC54C-D7EE-3F4E-A848-D067A56C42D4}"/>
              </a:ext>
            </a:extLst>
          </p:cNvPr>
          <p:cNvSpPr txBox="1"/>
          <p:nvPr/>
        </p:nvSpPr>
        <p:spPr>
          <a:xfrm>
            <a:off x="3034817" y="1899442"/>
            <a:ext cx="670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0.07 Sv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D4C636-1465-B541-893F-4A21CF789112}"/>
              </a:ext>
            </a:extLst>
          </p:cNvPr>
          <p:cNvSpPr txBox="1"/>
          <p:nvPr/>
        </p:nvSpPr>
        <p:spPr>
          <a:xfrm>
            <a:off x="7593393" y="1856794"/>
            <a:ext cx="670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0.07 Sv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C3A490-72E6-CE44-859C-DDA533E17D9D}"/>
              </a:ext>
            </a:extLst>
          </p:cNvPr>
          <p:cNvSpPr txBox="1"/>
          <p:nvPr/>
        </p:nvSpPr>
        <p:spPr>
          <a:xfrm>
            <a:off x="1574857" y="4071821"/>
            <a:ext cx="5983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Mode 1: strengthening/weakening of Central Channel branch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F17415-D677-1C4D-9FA8-D308D385EF16}"/>
              </a:ext>
            </a:extLst>
          </p:cNvPr>
          <p:cNvSpPr txBox="1"/>
          <p:nvPr/>
        </p:nvSpPr>
        <p:spPr>
          <a:xfrm>
            <a:off x="649994" y="3073709"/>
            <a:ext cx="931665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9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Minimum state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3F4589-399B-A049-80FB-32E84455DE5A}"/>
              </a:ext>
            </a:extLst>
          </p:cNvPr>
          <p:cNvSpPr txBox="1"/>
          <p:nvPr/>
        </p:nvSpPr>
        <p:spPr>
          <a:xfrm>
            <a:off x="5165079" y="3073709"/>
            <a:ext cx="947695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9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Maximum state </a:t>
            </a:r>
          </a:p>
        </p:txBody>
      </p:sp>
    </p:spTree>
    <p:extLst>
      <p:ext uri="{BB962C8B-B14F-4D97-AF65-F5344CB8AC3E}">
        <p14:creationId xmlns:p14="http://schemas.microsoft.com/office/powerpoint/2010/main" val="10892548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F5FA77A-1E1D-5F44-BF21-A1EABFFE7D6F}"/>
              </a:ext>
            </a:extLst>
          </p:cNvPr>
          <p:cNvSpPr txBox="1">
            <a:spLocks noChangeArrowheads="1"/>
          </p:cNvSpPr>
          <p:nvPr/>
        </p:nvSpPr>
        <p:spPr>
          <a:xfrm>
            <a:off x="1939865" y="446965"/>
            <a:ext cx="5618233" cy="4461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0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A closer look at the baroclinic velocity fields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452E7E-442E-B94D-A591-B9AE67BB6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3" y="1096660"/>
            <a:ext cx="8229600" cy="538754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CD8623-4F36-454F-B102-AFC335F2D65C}"/>
              </a:ext>
            </a:extLst>
          </p:cNvPr>
          <p:cNvCxnSpPr>
            <a:cxnSpLocks/>
          </p:cNvCxnSpPr>
          <p:nvPr/>
        </p:nvCxnSpPr>
        <p:spPr bwMode="auto">
          <a:xfrm>
            <a:off x="3038168" y="1543668"/>
            <a:ext cx="0" cy="126835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52A3B8-7160-1A49-8F2B-BF2A4C91D528}"/>
              </a:ext>
            </a:extLst>
          </p:cNvPr>
          <p:cNvCxnSpPr>
            <a:cxnSpLocks/>
          </p:cNvCxnSpPr>
          <p:nvPr/>
        </p:nvCxnSpPr>
        <p:spPr bwMode="auto">
          <a:xfrm>
            <a:off x="7585600" y="1538756"/>
            <a:ext cx="0" cy="126835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428ECF-4FAD-B34D-BE3E-0567E2DC4147}"/>
              </a:ext>
            </a:extLst>
          </p:cNvPr>
          <p:cNvCxnSpPr>
            <a:cxnSpLocks/>
          </p:cNvCxnSpPr>
          <p:nvPr/>
        </p:nvCxnSpPr>
        <p:spPr bwMode="auto">
          <a:xfrm>
            <a:off x="1096295" y="1558420"/>
            <a:ext cx="0" cy="13175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AEAE806-2F88-104A-9BC3-D2C416FA4FB3}"/>
              </a:ext>
            </a:extLst>
          </p:cNvPr>
          <p:cNvCxnSpPr>
            <a:cxnSpLocks/>
          </p:cNvCxnSpPr>
          <p:nvPr/>
        </p:nvCxnSpPr>
        <p:spPr bwMode="auto">
          <a:xfrm>
            <a:off x="5643714" y="1538756"/>
            <a:ext cx="0" cy="13175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2343DC8-08DF-5642-8B1F-9427AC23799B}"/>
              </a:ext>
            </a:extLst>
          </p:cNvPr>
          <p:cNvSpPr txBox="1"/>
          <p:nvPr/>
        </p:nvSpPr>
        <p:spPr>
          <a:xfrm>
            <a:off x="3083185" y="1695895"/>
            <a:ext cx="4171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2D5C7E-20F7-234A-B556-72D689EAF291}"/>
              </a:ext>
            </a:extLst>
          </p:cNvPr>
          <p:cNvSpPr txBox="1"/>
          <p:nvPr/>
        </p:nvSpPr>
        <p:spPr>
          <a:xfrm>
            <a:off x="1417211" y="1935905"/>
            <a:ext cx="1620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Central Channel Branch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3F3E9E-A896-4E44-A114-C0206EE88AAB}"/>
              </a:ext>
            </a:extLst>
          </p:cNvPr>
          <p:cNvSpPr txBox="1"/>
          <p:nvPr/>
        </p:nvSpPr>
        <p:spPr>
          <a:xfrm>
            <a:off x="5964629" y="1920990"/>
            <a:ext cx="1620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Central Channel Branch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061811-440D-7B47-80D0-9C00BEBDF185}"/>
              </a:ext>
            </a:extLst>
          </p:cNvPr>
          <p:cNvSpPr txBox="1"/>
          <p:nvPr/>
        </p:nvSpPr>
        <p:spPr>
          <a:xfrm>
            <a:off x="7669569" y="1572822"/>
            <a:ext cx="4171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3A27D4-3C7F-EF43-B545-F73FF6638D1D}"/>
              </a:ext>
            </a:extLst>
          </p:cNvPr>
          <p:cNvSpPr txBox="1"/>
          <p:nvPr/>
        </p:nvSpPr>
        <p:spPr>
          <a:xfrm>
            <a:off x="1982438" y="4780412"/>
            <a:ext cx="670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0.12 Sv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AD65EF-0A20-424F-B920-4DACBA3B80AF}"/>
              </a:ext>
            </a:extLst>
          </p:cNvPr>
          <p:cNvSpPr txBox="1"/>
          <p:nvPr/>
        </p:nvSpPr>
        <p:spPr>
          <a:xfrm>
            <a:off x="6491186" y="4780412"/>
            <a:ext cx="670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0.11 Sv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5DC54C-D7EE-3F4E-A848-D067A56C42D4}"/>
              </a:ext>
            </a:extLst>
          </p:cNvPr>
          <p:cNvSpPr txBox="1"/>
          <p:nvPr/>
        </p:nvSpPr>
        <p:spPr>
          <a:xfrm>
            <a:off x="3023205" y="4597183"/>
            <a:ext cx="670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0.04 Sv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D4C636-1465-B541-893F-4A21CF789112}"/>
              </a:ext>
            </a:extLst>
          </p:cNvPr>
          <p:cNvSpPr txBox="1"/>
          <p:nvPr/>
        </p:nvSpPr>
        <p:spPr>
          <a:xfrm>
            <a:off x="7551410" y="4666482"/>
            <a:ext cx="670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0.10 Sv 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729DFA2-B1C1-354F-88C3-3AABA39012A7}"/>
              </a:ext>
            </a:extLst>
          </p:cNvPr>
          <p:cNvCxnSpPr>
            <a:cxnSpLocks/>
          </p:cNvCxnSpPr>
          <p:nvPr/>
        </p:nvCxnSpPr>
        <p:spPr bwMode="auto">
          <a:xfrm>
            <a:off x="3043085" y="4163966"/>
            <a:ext cx="0" cy="141092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C1063A0-CD44-3E45-A6AB-9CBF7E70B8C5}"/>
              </a:ext>
            </a:extLst>
          </p:cNvPr>
          <p:cNvCxnSpPr>
            <a:cxnSpLocks/>
          </p:cNvCxnSpPr>
          <p:nvPr/>
        </p:nvCxnSpPr>
        <p:spPr bwMode="auto">
          <a:xfrm>
            <a:off x="7590517" y="4159054"/>
            <a:ext cx="2876" cy="141583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96D33B1-1A6C-F240-9C1F-98B03F125F53}"/>
              </a:ext>
            </a:extLst>
          </p:cNvPr>
          <p:cNvCxnSpPr>
            <a:cxnSpLocks/>
          </p:cNvCxnSpPr>
          <p:nvPr/>
        </p:nvCxnSpPr>
        <p:spPr bwMode="auto">
          <a:xfrm>
            <a:off x="1101212" y="4178718"/>
            <a:ext cx="0" cy="148466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09EB0F-2D51-AE45-A5CB-BCF8CDB9B530}"/>
              </a:ext>
            </a:extLst>
          </p:cNvPr>
          <p:cNvCxnSpPr>
            <a:cxnSpLocks/>
          </p:cNvCxnSpPr>
          <p:nvPr/>
        </p:nvCxnSpPr>
        <p:spPr bwMode="auto">
          <a:xfrm>
            <a:off x="5648631" y="4159054"/>
            <a:ext cx="0" cy="150432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0823C63-4018-2041-A1E6-924D4EEB1438}"/>
              </a:ext>
            </a:extLst>
          </p:cNvPr>
          <p:cNvSpPr txBox="1"/>
          <p:nvPr/>
        </p:nvSpPr>
        <p:spPr>
          <a:xfrm>
            <a:off x="3088102" y="4316193"/>
            <a:ext cx="4171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8A60D9-DAB9-054F-943F-09FDEE006599}"/>
              </a:ext>
            </a:extLst>
          </p:cNvPr>
          <p:cNvSpPr txBox="1"/>
          <p:nvPr/>
        </p:nvSpPr>
        <p:spPr>
          <a:xfrm>
            <a:off x="1422128" y="4556203"/>
            <a:ext cx="1620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Central Channel Branch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AB0F30-83AA-F64A-9705-792647DDA358}"/>
              </a:ext>
            </a:extLst>
          </p:cNvPr>
          <p:cNvSpPr txBox="1"/>
          <p:nvPr/>
        </p:nvSpPr>
        <p:spPr>
          <a:xfrm>
            <a:off x="5969546" y="4541288"/>
            <a:ext cx="1620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Central Channel Branch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BE1978-82B3-3C4D-8442-9930C35F96FA}"/>
              </a:ext>
            </a:extLst>
          </p:cNvPr>
          <p:cNvSpPr txBox="1"/>
          <p:nvPr/>
        </p:nvSpPr>
        <p:spPr>
          <a:xfrm>
            <a:off x="7674486" y="4468423"/>
            <a:ext cx="4171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D0AEB8-5556-CA4F-8835-B4A8259999CA}"/>
              </a:ext>
            </a:extLst>
          </p:cNvPr>
          <p:cNvSpPr/>
          <p:nvPr/>
        </p:nvSpPr>
        <p:spPr bwMode="auto">
          <a:xfrm>
            <a:off x="151620" y="973270"/>
            <a:ext cx="8466723" cy="2779056"/>
          </a:xfrm>
          <a:prstGeom prst="rect">
            <a:avLst/>
          </a:prstGeom>
          <a:solidFill>
            <a:srgbClr val="0A54A6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24085-45E6-E84D-98A5-A08997576D5E}"/>
              </a:ext>
            </a:extLst>
          </p:cNvPr>
          <p:cNvSpPr txBox="1"/>
          <p:nvPr/>
        </p:nvSpPr>
        <p:spPr>
          <a:xfrm>
            <a:off x="3209131" y="3738955"/>
            <a:ext cx="27554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3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DBO3 density and baroclinic velocity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1DFB43-9D28-6C4F-BFF2-B19492A318E4}"/>
              </a:ext>
            </a:extLst>
          </p:cNvPr>
          <p:cNvSpPr txBox="1"/>
          <p:nvPr/>
        </p:nvSpPr>
        <p:spPr>
          <a:xfrm>
            <a:off x="2115631" y="3000103"/>
            <a:ext cx="4217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Mode 2: strengthening/weakening of ACC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8FA398-70D3-0A41-BF8C-E4528A85A413}"/>
              </a:ext>
            </a:extLst>
          </p:cNvPr>
          <p:cNvSpPr txBox="1"/>
          <p:nvPr/>
        </p:nvSpPr>
        <p:spPr>
          <a:xfrm>
            <a:off x="649994" y="5927084"/>
            <a:ext cx="931665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9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Minimum state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416B416-2D34-5E40-A29C-047A13FB91E8}"/>
              </a:ext>
            </a:extLst>
          </p:cNvPr>
          <p:cNvSpPr txBox="1"/>
          <p:nvPr/>
        </p:nvSpPr>
        <p:spPr>
          <a:xfrm>
            <a:off x="5165079" y="5927084"/>
            <a:ext cx="947695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9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Maximum state </a:t>
            </a:r>
          </a:p>
        </p:txBody>
      </p:sp>
    </p:spTree>
    <p:extLst>
      <p:ext uri="{BB962C8B-B14F-4D97-AF65-F5344CB8AC3E}">
        <p14:creationId xmlns:p14="http://schemas.microsoft.com/office/powerpoint/2010/main" val="16006654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C55AB6-380A-5343-8180-64928C07E020}"/>
              </a:ext>
            </a:extLst>
          </p:cNvPr>
          <p:cNvSpPr/>
          <p:nvPr/>
        </p:nvSpPr>
        <p:spPr bwMode="auto">
          <a:xfrm>
            <a:off x="1055628" y="1773716"/>
            <a:ext cx="6675120" cy="914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2B7B7C-9F43-8948-877E-F3EF646AA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30" y="1871806"/>
            <a:ext cx="6675120" cy="3566706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FCB47AA3-F92D-F340-A818-3E1B3810147E}"/>
              </a:ext>
            </a:extLst>
          </p:cNvPr>
          <p:cNvSpPr txBox="1">
            <a:spLocks noChangeArrowheads="1"/>
          </p:cNvSpPr>
          <p:nvPr/>
        </p:nvSpPr>
        <p:spPr>
          <a:xfrm>
            <a:off x="3002545" y="973340"/>
            <a:ext cx="3138910" cy="44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0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Nature of the ACC mode </a:t>
            </a:r>
          </a:p>
        </p:txBody>
      </p:sp>
    </p:spTree>
    <p:extLst>
      <p:ext uri="{BB962C8B-B14F-4D97-AF65-F5344CB8AC3E}">
        <p14:creationId xmlns:p14="http://schemas.microsoft.com/office/powerpoint/2010/main" val="18252238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3655D83-0AC2-CC46-84AA-E3C01B2C8700}"/>
              </a:ext>
            </a:extLst>
          </p:cNvPr>
          <p:cNvSpPr/>
          <p:nvPr/>
        </p:nvSpPr>
        <p:spPr bwMode="auto">
          <a:xfrm>
            <a:off x="1055628" y="1773716"/>
            <a:ext cx="6675120" cy="914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2B7B7C-9F43-8948-877E-F3EF646AA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30" y="1871806"/>
            <a:ext cx="6675120" cy="3566706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FCB47AA3-F92D-F340-A818-3E1B3810147E}"/>
              </a:ext>
            </a:extLst>
          </p:cNvPr>
          <p:cNvSpPr txBox="1">
            <a:spLocks noChangeArrowheads="1"/>
          </p:cNvSpPr>
          <p:nvPr/>
        </p:nvSpPr>
        <p:spPr>
          <a:xfrm>
            <a:off x="3002545" y="973340"/>
            <a:ext cx="3138910" cy="4461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0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Nature of the ACC mode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EEB0FB-D12D-AF4A-9C01-FC6797AF5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30" y="1821984"/>
            <a:ext cx="6675120" cy="36165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82F3F7-59C5-F446-82FA-2A1F8D411939}"/>
              </a:ext>
            </a:extLst>
          </p:cNvPr>
          <p:cNvSpPr txBox="1"/>
          <p:nvPr/>
        </p:nvSpPr>
        <p:spPr>
          <a:xfrm>
            <a:off x="2800952" y="5584606"/>
            <a:ext cx="3801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Consider the two extreme states of Mode 2</a:t>
            </a:r>
          </a:p>
        </p:txBody>
      </p:sp>
    </p:spTree>
    <p:extLst>
      <p:ext uri="{BB962C8B-B14F-4D97-AF65-F5344CB8AC3E}">
        <p14:creationId xmlns:p14="http://schemas.microsoft.com/office/powerpoint/2010/main" val="21616627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C2048C3-32ED-B348-B6E3-D3CF3771AFB1}"/>
              </a:ext>
            </a:extLst>
          </p:cNvPr>
          <p:cNvGrpSpPr/>
          <p:nvPr/>
        </p:nvGrpSpPr>
        <p:grpSpPr>
          <a:xfrm>
            <a:off x="1564395" y="1883890"/>
            <a:ext cx="5726089" cy="4461826"/>
            <a:chOff x="1103412" y="804233"/>
            <a:chExt cx="6583680" cy="54294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F8B8CE-F67C-DD49-B69A-C8C31EC5A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68" y="932780"/>
              <a:ext cx="6582724" cy="530091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F85FECE-73CF-4140-98B0-52886F0B92F5}"/>
                </a:ext>
              </a:extLst>
            </p:cNvPr>
            <p:cNvSpPr/>
            <p:nvPr/>
          </p:nvSpPr>
          <p:spPr bwMode="auto">
            <a:xfrm>
              <a:off x="1103412" y="804233"/>
              <a:ext cx="6583680" cy="24237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7" name="Rectangle 2">
            <a:extLst>
              <a:ext uri="{FF2B5EF4-FFF2-40B4-BE49-F238E27FC236}">
                <a16:creationId xmlns:a16="http://schemas.microsoft.com/office/drawing/2014/main" id="{7A5D8047-BB49-4840-9ABB-EF8344BB8694}"/>
              </a:ext>
            </a:extLst>
          </p:cNvPr>
          <p:cNvSpPr txBox="1">
            <a:spLocks noChangeArrowheads="1"/>
          </p:cNvSpPr>
          <p:nvPr/>
        </p:nvSpPr>
        <p:spPr>
          <a:xfrm>
            <a:off x="3035596" y="224191"/>
            <a:ext cx="3138910" cy="4461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0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Nature of the ACC mode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3B3452-E4CF-9842-B61E-4CF2642CBA01}"/>
              </a:ext>
            </a:extLst>
          </p:cNvPr>
          <p:cNvSpPr txBox="1"/>
          <p:nvPr/>
        </p:nvSpPr>
        <p:spPr>
          <a:xfrm>
            <a:off x="2082189" y="1545336"/>
            <a:ext cx="1176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Strong ACC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769406-1BFD-6D46-BAB4-192898045D78}"/>
              </a:ext>
            </a:extLst>
          </p:cNvPr>
          <p:cNvSpPr txBox="1"/>
          <p:nvPr/>
        </p:nvSpPr>
        <p:spPr>
          <a:xfrm>
            <a:off x="5335891" y="1545336"/>
            <a:ext cx="1098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Weak ACC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0FA6F0-4A51-CC41-9F30-D6C1679D964F}"/>
              </a:ext>
            </a:extLst>
          </p:cNvPr>
          <p:cNvSpPr txBox="1"/>
          <p:nvPr/>
        </p:nvSpPr>
        <p:spPr>
          <a:xfrm>
            <a:off x="3242146" y="1107837"/>
            <a:ext cx="2370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Composite mean sections </a:t>
            </a:r>
          </a:p>
        </p:txBody>
      </p:sp>
    </p:spTree>
    <p:extLst>
      <p:ext uri="{BB962C8B-B14F-4D97-AF65-F5344CB8AC3E}">
        <p14:creationId xmlns:p14="http://schemas.microsoft.com/office/powerpoint/2010/main" val="12634131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0AA148-20B4-AB44-AE10-7FF45AF310B7}"/>
              </a:ext>
            </a:extLst>
          </p:cNvPr>
          <p:cNvGrpSpPr/>
          <p:nvPr/>
        </p:nvGrpSpPr>
        <p:grpSpPr>
          <a:xfrm>
            <a:off x="1944303" y="1880325"/>
            <a:ext cx="9493092" cy="4222092"/>
            <a:chOff x="0" y="840796"/>
            <a:chExt cx="9493092" cy="42220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E481BE8-843D-6445-BF61-2F708713A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28214"/>
              <a:ext cx="9144000" cy="366126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EA7D30-B66C-5847-98EB-90F80A11D5C3}"/>
                </a:ext>
              </a:extLst>
            </p:cNvPr>
            <p:cNvSpPr/>
            <p:nvPr/>
          </p:nvSpPr>
          <p:spPr bwMode="auto">
            <a:xfrm>
              <a:off x="4583276" y="840796"/>
              <a:ext cx="4909816" cy="4222092"/>
            </a:xfrm>
            <a:prstGeom prst="rect">
              <a:avLst/>
            </a:prstGeom>
            <a:solidFill>
              <a:srgbClr val="0A54A6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58936BC-8DA0-724D-8711-90EF6C8C9389}"/>
              </a:ext>
            </a:extLst>
          </p:cNvPr>
          <p:cNvSpPr txBox="1"/>
          <p:nvPr/>
        </p:nvSpPr>
        <p:spPr>
          <a:xfrm>
            <a:off x="1324545" y="1321444"/>
            <a:ext cx="6049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Using data from mooring MC6, upwelling commences at the DBO3 site</a:t>
            </a:r>
          </a:p>
          <a:p>
            <a:pPr algn="ctr"/>
            <a:r>
              <a:rPr lang="en-US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when the alongcoast windspeed exceeds 6.3 m s</a:t>
            </a:r>
            <a:r>
              <a:rPr lang="en-US" sz="1600" baseline="30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50552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CA960EA-F971-B645-81F5-4E03B261D0F3}"/>
              </a:ext>
            </a:extLst>
          </p:cNvPr>
          <p:cNvSpPr txBox="1">
            <a:spLocks noChangeArrowheads="1"/>
          </p:cNvSpPr>
          <p:nvPr/>
        </p:nvSpPr>
        <p:spPr>
          <a:xfrm>
            <a:off x="2914410" y="697916"/>
            <a:ext cx="3138910" cy="4461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0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Nature of the ACC mode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F1242-E8F6-7F47-B578-53EB0C8B9E87}"/>
              </a:ext>
            </a:extLst>
          </p:cNvPr>
          <p:cNvSpPr txBox="1"/>
          <p:nvPr/>
        </p:nvSpPr>
        <p:spPr>
          <a:xfrm>
            <a:off x="611396" y="1819570"/>
            <a:ext cx="7921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Number of days prior to the occupation of the section that an upwelling wind event occurred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8AD951-9E3E-9A42-82BB-3D3A73AD2025}"/>
              </a:ext>
            </a:extLst>
          </p:cNvPr>
          <p:cNvGrpSpPr/>
          <p:nvPr/>
        </p:nvGrpSpPr>
        <p:grpSpPr>
          <a:xfrm>
            <a:off x="1176636" y="2738124"/>
            <a:ext cx="6614457" cy="3250645"/>
            <a:chOff x="1176636" y="1640844"/>
            <a:chExt cx="6614457" cy="325064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9028422-B6A6-AB48-BDBA-CA5F7280E483}"/>
                </a:ext>
              </a:extLst>
            </p:cNvPr>
            <p:cNvSpPr txBox="1"/>
            <p:nvPr/>
          </p:nvSpPr>
          <p:spPr>
            <a:xfrm>
              <a:off x="2192357" y="1640844"/>
              <a:ext cx="11767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Strong ACC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37A508-5089-4D44-B75A-F37BEB2A8A62}"/>
                </a:ext>
              </a:extLst>
            </p:cNvPr>
            <p:cNvSpPr txBox="1"/>
            <p:nvPr/>
          </p:nvSpPr>
          <p:spPr>
            <a:xfrm>
              <a:off x="5389404" y="1640844"/>
              <a:ext cx="10982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Weak ACC 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B944AA7-C4FD-8448-B344-141DDF6569C3}"/>
                </a:ext>
              </a:extLst>
            </p:cNvPr>
            <p:cNvGrpSpPr/>
            <p:nvPr/>
          </p:nvGrpSpPr>
          <p:grpSpPr>
            <a:xfrm>
              <a:off x="1176636" y="2074905"/>
              <a:ext cx="6614457" cy="2816584"/>
              <a:chOff x="1176636" y="2074905"/>
              <a:chExt cx="6614457" cy="2816584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DE6610B-5E20-3646-8298-9FEB2C7C03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6636" y="2188886"/>
                <a:ext cx="6614457" cy="2702603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31D2B1C-073C-7D4C-8F7F-0070EB9536D2}"/>
                  </a:ext>
                </a:extLst>
              </p:cNvPr>
              <p:cNvSpPr/>
              <p:nvPr/>
            </p:nvSpPr>
            <p:spPr bwMode="auto">
              <a:xfrm>
                <a:off x="1176636" y="2074905"/>
                <a:ext cx="6611112" cy="213134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56055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CA960EA-F971-B645-81F5-4E03B261D0F3}"/>
              </a:ext>
            </a:extLst>
          </p:cNvPr>
          <p:cNvSpPr txBox="1">
            <a:spLocks noChangeArrowheads="1"/>
          </p:cNvSpPr>
          <p:nvPr/>
        </p:nvSpPr>
        <p:spPr>
          <a:xfrm>
            <a:off x="2914410" y="697916"/>
            <a:ext cx="3138910" cy="44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0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Nature of the ACC mode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F1242-E8F6-7F47-B578-53EB0C8B9E87}"/>
              </a:ext>
            </a:extLst>
          </p:cNvPr>
          <p:cNvSpPr txBox="1"/>
          <p:nvPr/>
        </p:nvSpPr>
        <p:spPr>
          <a:xfrm>
            <a:off x="611396" y="1819570"/>
            <a:ext cx="7921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Number of days prior to the occupation of the section that an upwelling wind event occurred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8AD951-9E3E-9A42-82BB-3D3A73AD2025}"/>
              </a:ext>
            </a:extLst>
          </p:cNvPr>
          <p:cNvGrpSpPr/>
          <p:nvPr/>
        </p:nvGrpSpPr>
        <p:grpSpPr>
          <a:xfrm>
            <a:off x="1176636" y="2738124"/>
            <a:ext cx="6614457" cy="3250645"/>
            <a:chOff x="1176636" y="1640844"/>
            <a:chExt cx="6614457" cy="325064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9028422-B6A6-AB48-BDBA-CA5F7280E483}"/>
                </a:ext>
              </a:extLst>
            </p:cNvPr>
            <p:cNvSpPr txBox="1"/>
            <p:nvPr/>
          </p:nvSpPr>
          <p:spPr>
            <a:xfrm>
              <a:off x="2192357" y="1640844"/>
              <a:ext cx="11767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Strong ACC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37A508-5089-4D44-B75A-F37BEB2A8A62}"/>
                </a:ext>
              </a:extLst>
            </p:cNvPr>
            <p:cNvSpPr txBox="1"/>
            <p:nvPr/>
          </p:nvSpPr>
          <p:spPr>
            <a:xfrm>
              <a:off x="5389404" y="1640844"/>
              <a:ext cx="10982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Weak ACC 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B944AA7-C4FD-8448-B344-141DDF6569C3}"/>
                </a:ext>
              </a:extLst>
            </p:cNvPr>
            <p:cNvGrpSpPr/>
            <p:nvPr/>
          </p:nvGrpSpPr>
          <p:grpSpPr>
            <a:xfrm>
              <a:off x="1176636" y="2074905"/>
              <a:ext cx="6614457" cy="2816584"/>
              <a:chOff x="1176636" y="2074905"/>
              <a:chExt cx="6614457" cy="2816584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DE6610B-5E20-3646-8298-9FEB2C7C03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6636" y="2188886"/>
                <a:ext cx="6614457" cy="2702603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31D2B1C-073C-7D4C-8F7F-0070EB9536D2}"/>
                  </a:ext>
                </a:extLst>
              </p:cNvPr>
              <p:cNvSpPr/>
              <p:nvPr/>
            </p:nvSpPr>
            <p:spPr bwMode="auto">
              <a:xfrm>
                <a:off x="1176636" y="2074905"/>
                <a:ext cx="6611112" cy="213134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</p:grpSp>
      </p:grpSp>
      <p:sp>
        <p:nvSpPr>
          <p:cNvPr id="10" name="Text Box 7">
            <a:extLst>
              <a:ext uri="{FF2B5EF4-FFF2-40B4-BE49-F238E27FC236}">
                <a16:creationId xmlns:a16="http://schemas.microsoft.com/office/drawing/2014/main" id="{78695260-AEB9-FD4A-8C2D-1F8E3B1E8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078" y="3775682"/>
            <a:ext cx="7025239" cy="1200329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rgbClr val="000000"/>
              </a:solidFill>
              <a:effectLst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0000"/>
                </a:solidFill>
                <a:effectLst/>
                <a:cs typeface="Times New Roman" pitchFamily="18" charset="0"/>
              </a:rPr>
              <a:t>Conclusion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: The </a:t>
            </a:r>
            <a:r>
              <a:rPr lang="en-US" sz="2400" dirty="0">
                <a:solidFill>
                  <a:srgbClr val="000000"/>
                </a:solidFill>
                <a:effectLst/>
                <a:cs typeface="Times New Roman" pitchFamily="18" charset="0"/>
              </a:rPr>
              <a:t>ACC mode is wind-driven </a:t>
            </a:r>
          </a:p>
          <a:p>
            <a:pPr algn="ctr"/>
            <a:endParaRPr lang="en-US" sz="2400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8461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119220" y="559842"/>
            <a:ext cx="3194953" cy="43387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Remaining Work</a:t>
            </a:r>
          </a:p>
        </p:txBody>
      </p:sp>
      <p:sp>
        <p:nvSpPr>
          <p:cNvPr id="404483" name="Text Box 3"/>
          <p:cNvSpPr txBox="1">
            <a:spLocks noChangeArrowheads="1"/>
          </p:cNvSpPr>
          <p:nvPr/>
        </p:nvSpPr>
        <p:spPr bwMode="auto">
          <a:xfrm>
            <a:off x="3827463" y="2133600"/>
            <a:ext cx="298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404485" name="Text Box 5"/>
          <p:cNvSpPr txBox="1">
            <a:spLocks noChangeArrowheads="1"/>
          </p:cNvSpPr>
          <p:nvPr/>
        </p:nvSpPr>
        <p:spPr bwMode="auto">
          <a:xfrm>
            <a:off x="493342" y="1271269"/>
            <a:ext cx="7996140" cy="4486100"/>
          </a:xfrm>
          <a:prstGeom prst="rect">
            <a:avLst/>
          </a:prstGeom>
          <a:solidFill>
            <a:srgbClr val="00B0CC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457200" indent="-4572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lnSpc>
                <a:spcPct val="150000"/>
              </a:lnSpc>
            </a:pPr>
            <a:r>
              <a:rPr lang="en-US" sz="16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Shorter term: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 there similar variability of the ACC at the other two sites? 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Does mesoscale variability explain the overall large scatter in ACC properties?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Address the properties, trends, and variability of the Central Channel branch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 there evidence of signal propagation from Bering Strait to Barrow Canyon?</a:t>
            </a:r>
          </a:p>
          <a:p>
            <a:pPr marL="0" indent="0" eaLnBrk="1" hangingPunct="1">
              <a:lnSpc>
                <a:spcPct val="150000"/>
              </a:lnSpc>
            </a:pP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sz="16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Longer term: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Address the relationship between the baroclinic and full velocity field for the ACC and CC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Consider the nutrient part of the story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Investigate the upwelling </a:t>
            </a:r>
          </a:p>
          <a:p>
            <a:pPr marL="0" indent="0" eaLnBrk="1" hangingPunct="1">
              <a:lnSpc>
                <a:spcPct val="150000"/>
              </a:lnSpc>
            </a:pP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50000"/>
              </a:lnSpc>
            </a:pP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9619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nature, clouds&#10;&#10;Description automatically generated">
            <a:extLst>
              <a:ext uri="{FF2B5EF4-FFF2-40B4-BE49-F238E27FC236}">
                <a16:creationId xmlns:a16="http://schemas.microsoft.com/office/drawing/2014/main" id="{732BC5A0-B6ED-E049-BA62-769BAC761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7FBBA6-42BA-F147-B8AB-E83F67F7823A}"/>
              </a:ext>
            </a:extLst>
          </p:cNvPr>
          <p:cNvSpPr txBox="1"/>
          <p:nvPr/>
        </p:nvSpPr>
        <p:spPr>
          <a:xfrm>
            <a:off x="3018621" y="2192357"/>
            <a:ext cx="2345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1" dirty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Thank you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923517-6F68-8C49-AA1F-59288CF02B89}"/>
              </a:ext>
            </a:extLst>
          </p:cNvPr>
          <p:cNvSpPr txBox="1"/>
          <p:nvPr/>
        </p:nvSpPr>
        <p:spPr>
          <a:xfrm>
            <a:off x="5364135" y="5938090"/>
            <a:ext cx="3127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ice-covered Beaufort Sea in October</a:t>
            </a:r>
          </a:p>
        </p:txBody>
      </p:sp>
    </p:spTree>
    <p:extLst>
      <p:ext uri="{BB962C8B-B14F-4D97-AF65-F5344CB8AC3E}">
        <p14:creationId xmlns:p14="http://schemas.microsoft.com/office/powerpoint/2010/main" val="3911663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185493A-8E61-B64B-B940-0CD4713C087B}"/>
              </a:ext>
            </a:extLst>
          </p:cNvPr>
          <p:cNvSpPr txBox="1">
            <a:spLocks noChangeArrowheads="1"/>
          </p:cNvSpPr>
          <p:nvPr/>
        </p:nvSpPr>
        <p:spPr>
          <a:xfrm>
            <a:off x="1571250" y="368865"/>
            <a:ext cx="5191386" cy="476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Data used in this study: hydrography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4B6BCD8-FB6C-6643-99A2-0873E0199D51}"/>
              </a:ext>
            </a:extLst>
          </p:cNvPr>
          <p:cNvGrpSpPr/>
          <p:nvPr/>
        </p:nvGrpSpPr>
        <p:grpSpPr>
          <a:xfrm>
            <a:off x="1787702" y="1100405"/>
            <a:ext cx="4801171" cy="5229101"/>
            <a:chOff x="1787702" y="1100405"/>
            <a:chExt cx="4801171" cy="52291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586FC50-19B4-9F43-80A2-35F302A74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702" y="1100405"/>
              <a:ext cx="4801171" cy="522910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B4232B-E62C-BF42-9150-6DDC9016A812}"/>
                </a:ext>
              </a:extLst>
            </p:cNvPr>
            <p:cNvSpPr txBox="1"/>
            <p:nvPr/>
          </p:nvSpPr>
          <p:spPr>
            <a:xfrm>
              <a:off x="5609689" y="2219218"/>
              <a:ext cx="6832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FFC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DBO5</a:t>
              </a:r>
            </a:p>
            <a:p>
              <a:pPr algn="l"/>
              <a:r>
                <a:rPr lang="en-US" b="1" dirty="0">
                  <a:solidFill>
                    <a:srgbClr val="FFC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n=45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85AAB0-1C54-414A-AA11-B6201C983F0E}"/>
                </a:ext>
              </a:extLst>
            </p:cNvPr>
            <p:cNvSpPr txBox="1"/>
            <p:nvPr/>
          </p:nvSpPr>
          <p:spPr>
            <a:xfrm>
              <a:off x="3281124" y="5381946"/>
              <a:ext cx="17716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FFC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Bering Strait, n=32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389DBD-6429-4A40-8927-350A9E357925}"/>
                </a:ext>
              </a:extLst>
            </p:cNvPr>
            <p:cNvSpPr txBox="1"/>
            <p:nvPr/>
          </p:nvSpPr>
          <p:spPr>
            <a:xfrm>
              <a:off x="3720360" y="3700808"/>
              <a:ext cx="11945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FFC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DBO3, n=55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B4B7E6E-BA18-4343-A16B-4A87EB2C3679}"/>
              </a:ext>
            </a:extLst>
          </p:cNvPr>
          <p:cNvSpPr txBox="1"/>
          <p:nvPr/>
        </p:nvSpPr>
        <p:spPr>
          <a:xfrm>
            <a:off x="6929610" y="3059668"/>
            <a:ext cx="17346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 sections have </a:t>
            </a:r>
          </a:p>
          <a:p>
            <a:pPr algn="l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been interpolated</a:t>
            </a:r>
          </a:p>
          <a:p>
            <a:pPr algn="l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onto an identical grid</a:t>
            </a:r>
          </a:p>
          <a:p>
            <a:pPr algn="l"/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 each location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E71DC5-D955-D045-9006-83444BBA8EDA}"/>
              </a:ext>
            </a:extLst>
          </p:cNvPr>
          <p:cNvSpPr txBox="1"/>
          <p:nvPr/>
        </p:nvSpPr>
        <p:spPr>
          <a:xfrm rot="16592668">
            <a:off x="2699419" y="3217218"/>
            <a:ext cx="7906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Russian EEZ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A4BA2F-DDF2-F945-880E-6B4645E0B34A}"/>
              </a:ext>
            </a:extLst>
          </p:cNvPr>
          <p:cNvSpPr txBox="1"/>
          <p:nvPr/>
        </p:nvSpPr>
        <p:spPr>
          <a:xfrm>
            <a:off x="5676213" y="1526929"/>
            <a:ext cx="593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Barrow </a:t>
            </a:r>
          </a:p>
          <a:p>
            <a:pPr algn="l"/>
            <a:r>
              <a:rPr lang="en-US" sz="100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Canyon</a:t>
            </a:r>
          </a:p>
        </p:txBody>
      </p:sp>
    </p:spTree>
    <p:extLst>
      <p:ext uri="{BB962C8B-B14F-4D97-AF65-F5344CB8AC3E}">
        <p14:creationId xmlns:p14="http://schemas.microsoft.com/office/powerpoint/2010/main" val="3859124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2F2645-B1F1-6A44-B35B-E1880CFB0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01" y="1634877"/>
            <a:ext cx="7226452" cy="46220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29F3DA-ADAB-1346-95B4-47E40D4D4EE6}"/>
              </a:ext>
            </a:extLst>
          </p:cNvPr>
          <p:cNvSpPr txBox="1"/>
          <p:nvPr/>
        </p:nvSpPr>
        <p:spPr>
          <a:xfrm>
            <a:off x="6298059" y="115394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DBO5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8CD329-2FEC-B74B-8A87-CF6DE74C638C}"/>
              </a:ext>
            </a:extLst>
          </p:cNvPr>
          <p:cNvSpPr txBox="1"/>
          <p:nvPr/>
        </p:nvSpPr>
        <p:spPr>
          <a:xfrm>
            <a:off x="3828325" y="1180521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DBO3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1502AD-CE79-8B4A-9275-A7F377B03A2C}"/>
              </a:ext>
            </a:extLst>
          </p:cNvPr>
          <p:cNvSpPr txBox="1"/>
          <p:nvPr/>
        </p:nvSpPr>
        <p:spPr>
          <a:xfrm>
            <a:off x="1346536" y="1180521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Bering St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11CCC806-F801-4341-A6AB-9A96735561C9}"/>
              </a:ext>
            </a:extLst>
          </p:cNvPr>
          <p:cNvSpPr txBox="1">
            <a:spLocks noChangeArrowheads="1"/>
          </p:cNvSpPr>
          <p:nvPr/>
        </p:nvSpPr>
        <p:spPr>
          <a:xfrm>
            <a:off x="1571250" y="368865"/>
            <a:ext cx="5191386" cy="476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400" b="1" dirty="0">
                <a:solidFill>
                  <a:srgbClr val="01F9FF"/>
                </a:solidFill>
                <a:effectLst/>
                <a:latin typeface="Times New Roman" pitchFamily="18" charset="0"/>
              </a:rPr>
              <a:t>Data used in this study: hydrography </a:t>
            </a:r>
          </a:p>
        </p:txBody>
      </p:sp>
    </p:spTree>
    <p:extLst>
      <p:ext uri="{BB962C8B-B14F-4D97-AF65-F5344CB8AC3E}">
        <p14:creationId xmlns:p14="http://schemas.microsoft.com/office/powerpoint/2010/main" val="282423925"/>
      </p:ext>
    </p:extLst>
  </p:cSld>
  <p:clrMapOvr>
    <a:masterClrMapping/>
  </p:clrMapOvr>
</p:sld>
</file>

<file path=ppt/theme/theme1.xml><?xml version="1.0" encoding="utf-8"?>
<a:theme xmlns:a="http://schemas.openxmlformats.org/drawingml/2006/main" name="High Voltage">
  <a:themeElements>
    <a:clrScheme name="High Voltage 1">
      <a:dk1>
        <a:srgbClr val="001932"/>
      </a:dk1>
      <a:lt1>
        <a:srgbClr val="FFFFFF"/>
      </a:lt1>
      <a:dk2>
        <a:srgbClr val="2181B7"/>
      </a:dk2>
      <a:lt2>
        <a:srgbClr val="CCFFFF"/>
      </a:lt2>
      <a:accent1>
        <a:srgbClr val="99FFCC"/>
      </a:accent1>
      <a:accent2>
        <a:srgbClr val="01B0FF"/>
      </a:accent2>
      <a:accent3>
        <a:srgbClr val="ABC1D8"/>
      </a:accent3>
      <a:accent4>
        <a:srgbClr val="DADADA"/>
      </a:accent4>
      <a:accent5>
        <a:srgbClr val="CAFFE2"/>
      </a:accent5>
      <a:accent6>
        <a:srgbClr val="019FE7"/>
      </a:accent6>
      <a:hlink>
        <a:srgbClr val="6666FF"/>
      </a:hlink>
      <a:folHlink>
        <a:srgbClr val="1C6D9A"/>
      </a:folHlink>
    </a:clrScheme>
    <a:fontScheme name="High Voltage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dirty="0" smtClean="0">
            <a:effectLst/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>
    <a:extraClrScheme>
      <a:clrScheme name="High Voltage 1">
        <a:dk1>
          <a:srgbClr val="001932"/>
        </a:dk1>
        <a:lt1>
          <a:srgbClr val="FFFFFF"/>
        </a:lt1>
        <a:dk2>
          <a:srgbClr val="2181B7"/>
        </a:dk2>
        <a:lt2>
          <a:srgbClr val="CCFFFF"/>
        </a:lt2>
        <a:accent1>
          <a:srgbClr val="99FFCC"/>
        </a:accent1>
        <a:accent2>
          <a:srgbClr val="01B0FF"/>
        </a:accent2>
        <a:accent3>
          <a:srgbClr val="ABC1D8"/>
        </a:accent3>
        <a:accent4>
          <a:srgbClr val="DADADA"/>
        </a:accent4>
        <a:accent5>
          <a:srgbClr val="CAFFE2"/>
        </a:accent5>
        <a:accent6>
          <a:srgbClr val="019FE7"/>
        </a:accent6>
        <a:hlink>
          <a:srgbClr val="6666FF"/>
        </a:hlink>
        <a:folHlink>
          <a:srgbClr val="1C6D9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gh Voltag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666699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B9B9E7"/>
        </a:accent6>
        <a:hlink>
          <a:srgbClr val="CC00C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gh Voltag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gh Voltage 4">
        <a:dk1>
          <a:srgbClr val="000000"/>
        </a:dk1>
        <a:lt1>
          <a:srgbClr val="FFFFCC"/>
        </a:lt1>
        <a:dk2>
          <a:srgbClr val="FF6600"/>
        </a:dk2>
        <a:lt2>
          <a:srgbClr val="333300"/>
        </a:lt2>
        <a:accent1>
          <a:srgbClr val="800000"/>
        </a:accent1>
        <a:accent2>
          <a:srgbClr val="CC6600"/>
        </a:accent2>
        <a:accent3>
          <a:srgbClr val="FFFFE2"/>
        </a:accent3>
        <a:accent4>
          <a:srgbClr val="000000"/>
        </a:accent4>
        <a:accent5>
          <a:srgbClr val="C0AAAA"/>
        </a:accent5>
        <a:accent6>
          <a:srgbClr val="B95C00"/>
        </a:accent6>
        <a:hlink>
          <a:srgbClr val="8080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gh Voltage 5">
        <a:dk1>
          <a:srgbClr val="1C3956"/>
        </a:dk1>
        <a:lt1>
          <a:srgbClr val="FFFFFF"/>
        </a:lt1>
        <a:dk2>
          <a:srgbClr val="003366"/>
        </a:dk2>
        <a:lt2>
          <a:srgbClr val="DDDDDD"/>
        </a:lt2>
        <a:accent1>
          <a:srgbClr val="3D7CBB"/>
        </a:accent1>
        <a:accent2>
          <a:srgbClr val="00152A"/>
        </a:accent2>
        <a:accent3>
          <a:srgbClr val="AAADB8"/>
        </a:accent3>
        <a:accent4>
          <a:srgbClr val="DADADA"/>
        </a:accent4>
        <a:accent5>
          <a:srgbClr val="AFBFDA"/>
        </a:accent5>
        <a:accent6>
          <a:srgbClr val="001225"/>
        </a:accent6>
        <a:hlink>
          <a:srgbClr val="33CCCC"/>
        </a:hlink>
        <a:folHlink>
          <a:srgbClr val="96B9D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gh Voltage 6">
        <a:dk1>
          <a:srgbClr val="000000"/>
        </a:dk1>
        <a:lt1>
          <a:srgbClr val="FFFFFF"/>
        </a:lt1>
        <a:dk2>
          <a:srgbClr val="440044"/>
        </a:dk2>
        <a:lt2>
          <a:srgbClr val="491D49"/>
        </a:lt2>
        <a:accent1>
          <a:srgbClr val="9D9DBD"/>
        </a:accent1>
        <a:accent2>
          <a:srgbClr val="14213C"/>
        </a:accent2>
        <a:accent3>
          <a:srgbClr val="FFFFFF"/>
        </a:accent3>
        <a:accent4>
          <a:srgbClr val="000000"/>
        </a:accent4>
        <a:accent5>
          <a:srgbClr val="CCCCDB"/>
        </a:accent5>
        <a:accent6>
          <a:srgbClr val="111D35"/>
        </a:accent6>
        <a:hlink>
          <a:srgbClr val="666699"/>
        </a:hlink>
        <a:folHlink>
          <a:srgbClr val="DBDBF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gh Voltage 7">
        <a:dk1>
          <a:srgbClr val="000000"/>
        </a:dk1>
        <a:lt1>
          <a:srgbClr val="FFFFFF"/>
        </a:lt1>
        <a:dk2>
          <a:srgbClr val="000000"/>
        </a:dk2>
        <a:lt2>
          <a:srgbClr val="001A00"/>
        </a:lt2>
        <a:accent1>
          <a:srgbClr val="339966"/>
        </a:accent1>
        <a:accent2>
          <a:srgbClr val="003300"/>
        </a:accent2>
        <a:accent3>
          <a:srgbClr val="FFFFFF"/>
        </a:accent3>
        <a:accent4>
          <a:srgbClr val="000000"/>
        </a:accent4>
        <a:accent5>
          <a:srgbClr val="ADCAB8"/>
        </a:accent5>
        <a:accent6>
          <a:srgbClr val="002D00"/>
        </a:accent6>
        <a:hlink>
          <a:srgbClr val="FF9933"/>
        </a:hlink>
        <a:folHlink>
          <a:srgbClr val="AFE9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Designs\High Voltage.pot</Template>
  <TotalTime>39711</TotalTime>
  <Words>1500</Words>
  <Application>Microsoft Macintosh PowerPoint</Application>
  <PresentationFormat>On-screen Show (4:3)</PresentationFormat>
  <Paragraphs>387</Paragraphs>
  <Slides>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5" baseType="lpstr">
      <vt:lpstr>Arial</vt:lpstr>
      <vt:lpstr>Arial Black</vt:lpstr>
      <vt:lpstr>Calibri</vt:lpstr>
      <vt:lpstr>Cambria Math</vt:lpstr>
      <vt:lpstr>Times New Roman</vt:lpstr>
      <vt:lpstr>High Voltage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Pacific water inflow to the Arctic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Remaining Work</vt:lpstr>
      <vt:lpstr>PowerPoint Presentation</vt:lpstr>
    </vt:vector>
  </TitlesOfParts>
  <Company>Woods Hole Oceanographic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Pickart</dc:creator>
  <cp:lastModifiedBy>Robert S Pickart</cp:lastModifiedBy>
  <cp:revision>1282</cp:revision>
  <cp:lastPrinted>2013-06-25T09:01:11Z</cp:lastPrinted>
  <dcterms:created xsi:type="dcterms:W3CDTF">2001-10-25T14:28:19Z</dcterms:created>
  <dcterms:modified xsi:type="dcterms:W3CDTF">2022-03-24T21:14:18Z</dcterms:modified>
</cp:coreProperties>
</file>